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6" r:id="rId2"/>
    <p:sldId id="339" r:id="rId3"/>
    <p:sldId id="334" r:id="rId4"/>
    <p:sldId id="340" r:id="rId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Rovnoběžníky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180000" y="4680000"/>
            <a:ext cx="7352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Průsečík úhlopříček (bod S) rovnoběžníku je jeho </a:t>
            </a:r>
            <a:r>
              <a:rPr lang="cs-CZ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středem souměrnosti.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180000" y="432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Úhlopříčky rovnoběžníku se </a:t>
            </a:r>
            <a:r>
              <a:rPr lang="cs-CZ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navzájem půlí</a:t>
            </a:r>
            <a:r>
              <a:rPr lang="cs-CZ" sz="16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2569503" y="3746162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>
            <a:endCxn id="44" idx="2"/>
          </p:cNvCxnSpPr>
          <p:nvPr/>
        </p:nvCxnSpPr>
        <p:spPr bwMode="auto">
          <a:xfrm flipV="1">
            <a:off x="2569503" y="2558158"/>
            <a:ext cx="801120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5305807" y="2578090"/>
            <a:ext cx="774000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361999" y="255600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2425487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161791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896060" y="2204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132553" y="21888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693763" y="30125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627054" y="19662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682588" y="28279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817429" y="374345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Oblouk 48"/>
          <p:cNvSpPr/>
          <p:nvPr/>
        </p:nvSpPr>
        <p:spPr bwMode="auto">
          <a:xfrm rot="662097">
            <a:off x="2361775" y="320675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6683380">
            <a:off x="2886663" y="191650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/>
          <p:nvPr/>
        </p:nvSpPr>
        <p:spPr bwMode="auto">
          <a:xfrm rot="17513820">
            <a:off x="4841693" y="347080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/>
          <p:nvPr/>
        </p:nvSpPr>
        <p:spPr bwMode="auto">
          <a:xfrm rot="11175144">
            <a:off x="5353688" y="214065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>
            <a:stCxn id="44" idx="2"/>
          </p:cNvCxnSpPr>
          <p:nvPr/>
        </p:nvCxnSpPr>
        <p:spPr bwMode="auto">
          <a:xfrm>
            <a:off x="3370623" y="2558158"/>
            <a:ext cx="1935184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2569503" y="2558158"/>
            <a:ext cx="3528392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/>
          <p:nvPr/>
        </p:nvSpPr>
        <p:spPr>
          <a:xfrm>
            <a:off x="2858913" y="321505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3245491" y="255768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5496096" y="26703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5117699" y="338400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4441999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4" name="Přímá spojnice 63"/>
          <p:cNvCxnSpPr/>
          <p:nvPr/>
        </p:nvCxnSpPr>
        <p:spPr bwMode="auto">
          <a:xfrm>
            <a:off x="4477999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5" name="Přímá spojnice 64"/>
          <p:cNvCxnSpPr/>
          <p:nvPr/>
        </p:nvCxnSpPr>
        <p:spPr bwMode="auto">
          <a:xfrm>
            <a:off x="4441999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6" name="Přímá spojnice 65"/>
          <p:cNvCxnSpPr/>
          <p:nvPr/>
        </p:nvCxnSpPr>
        <p:spPr bwMode="auto">
          <a:xfrm>
            <a:off x="4477999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23" name="Přímá spojnice 22"/>
          <p:cNvCxnSpPr/>
          <p:nvPr/>
        </p:nvCxnSpPr>
        <p:spPr bwMode="auto">
          <a:xfrm>
            <a:off x="2929999" y="3098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2965999" y="3062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5467999" y="3350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5508128" y="3314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180000" y="504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rovnoběžné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5147721"/>
            <a:ext cx="2498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AB||CD a BC||DA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180000" y="5580000"/>
            <a:ext cx="379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dlouhé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80000" y="612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dva protější úhly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velké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60000" y="5688000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|AB| = |CD| a |BC| = |DA|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3960000" y="6227721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g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b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d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9418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8" grpId="0"/>
      <p:bldP spid="59" grpId="0"/>
      <p:bldP spid="60" grpId="0"/>
      <p:bldP spid="61" grpId="0"/>
      <p:bldP spid="74" grpId="0"/>
      <p:bldP spid="24" grpId="0"/>
      <p:bldP spid="75" grpId="0"/>
      <p:bldP spid="76" grpId="0"/>
      <p:bldP spid="77" grpId="0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1" y="5040000"/>
            <a:ext cx="334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jsou na sebe kolmé.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79511" y="2077398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3960000"/>
            <a:ext cx="3577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Všechny strany mají stejnou délku.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0" y="4500000"/>
            <a:ext cx="2694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Všechny úhly jsou pravé.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1" y="558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jsou stejně dlouhé</a:t>
            </a:r>
            <a:endParaRPr lang="cs-CZ" sz="16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179512" y="2492896"/>
            <a:ext cx="1296144" cy="129614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1979712" y="2780928"/>
            <a:ext cx="2016224" cy="100811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Kosoúhelník 4"/>
          <p:cNvSpPr/>
          <p:nvPr/>
        </p:nvSpPr>
        <p:spPr bwMode="auto">
          <a:xfrm>
            <a:off x="6559083" y="2880000"/>
            <a:ext cx="2376264" cy="938792"/>
          </a:xfrm>
          <a:prstGeom prst="parallelogram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Kosočtverec 6"/>
          <p:cNvSpPr/>
          <p:nvPr/>
        </p:nvSpPr>
        <p:spPr bwMode="auto">
          <a:xfrm rot="3640672">
            <a:off x="4702375" y="2100337"/>
            <a:ext cx="1291288" cy="2284783"/>
          </a:xfrm>
          <a:prstGeom prst="diamond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594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79712" y="21235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572000" y="213996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739103" y="2123564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356000" y="3960000"/>
            <a:ext cx="4690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Sousední strany mají rozdílnou délku.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20000" y="4500000"/>
            <a:ext cx="2694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 nejsou pravé.</a:t>
            </a:r>
            <a:endParaRPr lang="cs-CZ" sz="16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320000" y="5040000"/>
            <a:ext cx="4499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nejsou na sebe kolmé.</a:t>
            </a:r>
            <a:endParaRPr lang="cs-CZ" sz="1600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179511" y="2492896"/>
            <a:ext cx="129614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179511" y="2492896"/>
            <a:ext cx="1296145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V="1">
            <a:off x="1979712" y="2780928"/>
            <a:ext cx="2016224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1979712" y="2780928"/>
            <a:ext cx="2016224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>
            <a:stCxn id="7" idx="2"/>
            <a:endCxn id="7" idx="0"/>
          </p:cNvCxnSpPr>
          <p:nvPr/>
        </p:nvCxnSpPr>
        <p:spPr bwMode="auto">
          <a:xfrm flipV="1">
            <a:off x="4351991" y="2683277"/>
            <a:ext cx="1992056" cy="1118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5004048" y="2683277"/>
            <a:ext cx="648072" cy="1118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6559083" y="2880000"/>
            <a:ext cx="2376264" cy="922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778538" y="2880000"/>
            <a:ext cx="1937353" cy="9387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Oblouk 62"/>
          <p:cNvSpPr>
            <a:spLocks noChangeAspect="1"/>
          </p:cNvSpPr>
          <p:nvPr/>
        </p:nvSpPr>
        <p:spPr bwMode="auto">
          <a:xfrm rot="2700000">
            <a:off x="451405" y="2791411"/>
            <a:ext cx="725938" cy="6991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blouk 63"/>
          <p:cNvSpPr>
            <a:spLocks noChangeAspect="1"/>
          </p:cNvSpPr>
          <p:nvPr/>
        </p:nvSpPr>
        <p:spPr bwMode="auto">
          <a:xfrm rot="3540000">
            <a:off x="4948542" y="2922532"/>
            <a:ext cx="725938" cy="6991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400000" y="3096000"/>
            <a:ext cx="2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6" name="TextovéPole 65"/>
          <p:cNvSpPr txBox="1"/>
          <p:nvPr/>
        </p:nvSpPr>
        <p:spPr>
          <a:xfrm>
            <a:off x="864000" y="2880000"/>
            <a:ext cx="2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7" name="TextovéPole 66"/>
          <p:cNvSpPr txBox="1"/>
          <p:nvPr/>
        </p:nvSpPr>
        <p:spPr>
          <a:xfrm>
            <a:off x="4320000" y="558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nejsou stejně dlouhé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0" y="612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půlí vnitřní úhly.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4320000" y="6120000"/>
            <a:ext cx="3607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nepůlí vnitřní úhly.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6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0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0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34373"/>
                                      </p:to>
                                    </p:animClr>
                                    <p:set>
                                      <p:cBhvr>
                                        <p:cTn id="16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34373"/>
                                      </p:to>
                                    </p:animClr>
                                    <p:set>
                                      <p:cBhvr>
                                        <p:cTn id="16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8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8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2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4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4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7" grpId="0"/>
      <p:bldP spid="98" grpId="0"/>
      <p:bldP spid="99" grpId="0"/>
      <p:bldP spid="100" grpId="0"/>
      <p:bldP spid="3" grpId="0" animBg="1"/>
      <p:bldP spid="4" grpId="0" animBg="1"/>
      <p:bldP spid="5" grpId="0" animBg="1"/>
      <p:bldP spid="7" grpId="0" animBg="1"/>
      <p:bldP spid="37" grpId="0"/>
      <p:bldP spid="38" grpId="0"/>
      <p:bldP spid="39" grpId="0"/>
      <p:bldP spid="40" grpId="0"/>
      <p:bldP spid="41" grpId="0"/>
      <p:bldP spid="42" grpId="0"/>
      <p:bldP spid="63" grpId="0" animBg="1"/>
      <p:bldP spid="64" grpId="0" animBg="1"/>
      <p:bldP spid="35" grpId="0"/>
      <p:bldP spid="66" grpId="0"/>
      <p:bldP spid="67" grpId="0"/>
      <p:bldP spid="73" grpId="0"/>
      <p:bldP spid="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97" name="TextovéPole 96"/>
          <p:cNvSpPr txBox="1"/>
          <p:nvPr/>
        </p:nvSpPr>
        <p:spPr>
          <a:xfrm>
            <a:off x="179511" y="1980000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4320000"/>
            <a:ext cx="766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Načrtněte si čtverec, obdélník, kosočtverec, kosodélník.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96516" y="5040000"/>
            <a:ext cx="666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Vyznačte všechny osy souměrnosti a zapište jejich počet.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179512" y="2636912"/>
            <a:ext cx="1296144" cy="129614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1979712" y="2780928"/>
            <a:ext cx="2016224" cy="100811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Kosoúhelník 4"/>
          <p:cNvSpPr/>
          <p:nvPr/>
        </p:nvSpPr>
        <p:spPr bwMode="auto">
          <a:xfrm>
            <a:off x="6559083" y="2880000"/>
            <a:ext cx="2376264" cy="938792"/>
          </a:xfrm>
          <a:prstGeom prst="parallelogram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Kosočtverec 6"/>
          <p:cNvSpPr/>
          <p:nvPr/>
        </p:nvSpPr>
        <p:spPr bwMode="auto">
          <a:xfrm rot="3640672">
            <a:off x="4702375" y="2100337"/>
            <a:ext cx="1291288" cy="2284783"/>
          </a:xfrm>
          <a:prstGeom prst="diamond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594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44000" y="55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Obdélník: </a:t>
            </a:r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4572000" y="19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739103" y="1980000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H="1">
            <a:off x="835168" y="2484000"/>
            <a:ext cx="1" cy="16825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" y="3284984"/>
            <a:ext cx="1673932" cy="30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1" y="2492896"/>
            <a:ext cx="1673932" cy="163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H="1">
            <a:off x="2" y="2446730"/>
            <a:ext cx="1673931" cy="16825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803708" y="3284984"/>
            <a:ext cx="2408252" cy="30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2987824" y="2509301"/>
            <a:ext cx="0" cy="17496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3995936" y="2509301"/>
            <a:ext cx="2592288" cy="14957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932040" y="2492896"/>
            <a:ext cx="936104" cy="163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180000" y="5580000"/>
            <a:ext cx="13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Čtverec: </a:t>
            </a:r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2132112" y="19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Obdélník</a:t>
            </a:r>
            <a:endParaRPr lang="cs-CZ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500000" y="5580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Kosočtverec: </a:t>
            </a:r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6984000" y="5580000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Kosodélník: </a:t>
            </a:r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7920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99" grpId="0"/>
      <p:bldP spid="3" grpId="0" animBg="1"/>
      <p:bldP spid="4" grpId="0" animBg="1"/>
      <p:bldP spid="5" grpId="0" animBg="1"/>
      <p:bldP spid="7" grpId="0" animBg="1"/>
      <p:bldP spid="37" grpId="0"/>
      <p:bldP spid="38" grpId="0"/>
      <p:bldP spid="39" grpId="0"/>
      <p:bldP spid="52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3959</TotalTime>
  <Words>194</Words>
  <Application>Microsoft Office PowerPoint</Application>
  <PresentationFormat>Předvádění na obrazovce (4:3)</PresentationFormat>
  <Paragraphs>55</Paragraphs>
  <Slides>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 školení zaměstnanců</vt:lpstr>
      <vt:lpstr>Rovnoběžníky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582</cp:revision>
  <dcterms:created xsi:type="dcterms:W3CDTF">2012-01-02T08:14:14Z</dcterms:created>
  <dcterms:modified xsi:type="dcterms:W3CDTF">2012-06-06T10:32:37Z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