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4" r:id="rId3"/>
    <p:sldId id="293" r:id="rId4"/>
    <p:sldId id="294" r:id="rId5"/>
    <p:sldId id="295" r:id="rId6"/>
    <p:sldId id="296" r:id="rId7"/>
    <p:sldId id="305" r:id="rId8"/>
    <p:sldId id="304" r:id="rId9"/>
    <p:sldId id="297" r:id="rId10"/>
    <p:sldId id="298" r:id="rId11"/>
    <p:sldId id="306" r:id="rId12"/>
    <p:sldId id="307" r:id="rId13"/>
    <p:sldId id="299" r:id="rId14"/>
    <p:sldId id="300" r:id="rId15"/>
    <p:sldId id="301" r:id="rId16"/>
    <p:sldId id="302" r:id="rId17"/>
    <p:sldId id="303" r:id="rId1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116" d="100"/>
          <a:sy n="116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50.pn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19.png"/><Relationship Id="rId5" Type="http://schemas.openxmlformats.org/officeDocument/2006/relationships/image" Target="../media/image60.png"/><Relationship Id="rId10" Type="http://schemas.openxmlformats.org/officeDocument/2006/relationships/image" Target="../media/image80.png"/><Relationship Id="rId4" Type="http://schemas.openxmlformats.org/officeDocument/2006/relationships/image" Target="../media/image16.png"/><Relationship Id="rId9" Type="http://schemas.openxmlformats.org/officeDocument/2006/relationships/image" Target="../media/image70.png"/><Relationship Id="rId1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dirty="0" smtClean="0"/>
              <a:t>Trojčlenka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57301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50100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Vynásobíme čísla na pravé straně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rovnice.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285293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285293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43885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Výsledek vydělíme číslem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u proměnné na levé straně.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1571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Zapíšeme výsledek s jednotkami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1691680" y="4581128"/>
            <a:ext cx="149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40 · x = 250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165176" y="4869160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250 : 40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195736" y="5157192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6,25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204380" y="5445224"/>
            <a:ext cx="1863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6 h 15 min</a:t>
            </a:r>
            <a:endParaRPr lang="cs-CZ" b="1" u="db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467544" y="6057800"/>
                <a:ext cx="633670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Správce natře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 dirty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za 6 hodin a 15 minut.</a:t>
                </a:r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6057800"/>
                <a:ext cx="6336704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866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418221" y="364502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2,5 = 100 : 40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5507" y="429309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40 · x = 2,5 · 100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251520" y="1868631"/>
                <a:ext cx="8640960" cy="847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/>
                  <a:t>Správce bazénu zjistil, že za 2,5 hodiny natře 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0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sz="2400" b="1" i="0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400" b="1" dirty="0" smtClean="0"/>
                  <a:t> stěn bazénu. Z</a:t>
                </a:r>
                <a:r>
                  <a:rPr lang="pl-PL" sz="2400" b="1" dirty="0" smtClean="0"/>
                  <a:t>a </a:t>
                </a:r>
                <a:r>
                  <a:rPr lang="pl-PL" sz="2400" b="1" dirty="0"/>
                  <a:t>jak dlouho natře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0" dirty="0" smtClean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sz="2400" b="1" i="0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pl-PL" sz="2400" b="1" dirty="0"/>
                  <a:t>?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868631"/>
                <a:ext cx="8640960" cy="847668"/>
              </a:xfrm>
              <a:prstGeom prst="rect">
                <a:avLst/>
              </a:prstGeom>
              <a:blipFill rotWithShape="1">
                <a:blip r:embed="rId5"/>
                <a:stretch>
                  <a:fillRect l="-1058" t="-4317" b="-158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39552" y="2765193"/>
                <a:ext cx="439248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2,5 hodiny .……………………… 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i="0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765193"/>
                <a:ext cx="4392488" cy="375552"/>
              </a:xfrm>
              <a:prstGeom prst="rect">
                <a:avLst/>
              </a:prstGeom>
              <a:blipFill rotWithShape="1">
                <a:blip r:embed="rId6"/>
                <a:stretch>
                  <a:fillRect l="-1250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39552" y="3078848"/>
                <a:ext cx="446449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u="sng" dirty="0" smtClean="0"/>
                  <a:t>x hodin …………………………..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u="sng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u="sng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u="sng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b="1" u="sng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078848"/>
                <a:ext cx="4464496" cy="375552"/>
              </a:xfrm>
              <a:prstGeom prst="rect">
                <a:avLst/>
              </a:prstGeom>
              <a:blipFill rotWithShape="1">
                <a:blip r:embed="rId7"/>
                <a:stretch>
                  <a:fillRect l="-1230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4513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263691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539552" y="3068960"/>
                <a:ext cx="439248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2,5 hodiny .……………………… 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i="0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068960"/>
                <a:ext cx="4392488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1250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39552" y="3429000"/>
                <a:ext cx="446449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u="sng" dirty="0" smtClean="0"/>
                  <a:t>x hodin …………………………..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u="sng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u="sng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u="sng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b="1" u="sng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429000"/>
                <a:ext cx="4464496" cy="375552"/>
              </a:xfrm>
              <a:prstGeom prst="rect">
                <a:avLst/>
              </a:prstGeom>
              <a:blipFill rotWithShape="1">
                <a:blip r:embed="rId5"/>
                <a:stretch>
                  <a:fillRect l="-1230" t="-4918" b="-262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se šipkou 5"/>
          <p:cNvCxnSpPr/>
          <p:nvPr/>
        </p:nvCxnSpPr>
        <p:spPr bwMode="auto">
          <a:xfrm flipV="1">
            <a:off x="46754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7086" y="3174851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3180239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(zatím známe pouze přímou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 úměrnost).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251520" y="1868631"/>
                <a:ext cx="8640960" cy="847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/>
                  <a:t>Správce bazénu zjistil, že za 2,5 hodiny natře 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0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sz="2400" b="1" i="0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400" b="1" dirty="0" smtClean="0"/>
                  <a:t> stěn bazénu. Z</a:t>
                </a:r>
                <a:r>
                  <a:rPr lang="pl-PL" sz="2400" b="1" dirty="0" smtClean="0"/>
                  <a:t>a </a:t>
                </a:r>
                <a:r>
                  <a:rPr lang="pl-PL" sz="2400" b="1" dirty="0"/>
                  <a:t>jak dlouho natře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0" dirty="0" smtClean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sz="2400" b="1" i="0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pl-PL" sz="2400" b="1" dirty="0"/>
                  <a:t>?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868631"/>
                <a:ext cx="8640960" cy="847668"/>
              </a:xfrm>
              <a:prstGeom prst="rect">
                <a:avLst/>
              </a:prstGeom>
              <a:blipFill rotWithShape="1">
                <a:blip r:embed="rId6"/>
                <a:stretch>
                  <a:fillRect l="-1058" t="-4317" b="-158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ovéPole 13"/>
          <p:cNvSpPr txBox="1"/>
          <p:nvPr/>
        </p:nvSpPr>
        <p:spPr>
          <a:xfrm>
            <a:off x="5004048" y="3972327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stejným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476383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Doba natírání a natřená plocha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dirty="0">
                <a:latin typeface="Arial" pitchFamily="34" charset="0"/>
                <a:cs typeface="Arial" pitchFamily="34" charset="0"/>
              </a:rPr>
              <a:t>musí být 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ve </a:t>
            </a:r>
            <a:r>
              <a:rPr lang="cs-CZ" dirty="0">
                <a:latin typeface="Arial" pitchFamily="34" charset="0"/>
                <a:cs typeface="Arial" pitchFamily="34" charset="0"/>
              </a:rPr>
              <a:t>stejném poměru, tj. musíme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2,5 hodiny změnit v </a:t>
            </a:r>
            <a:r>
              <a:rPr lang="cs-CZ" dirty="0">
                <a:latin typeface="Arial" pitchFamily="34" charset="0"/>
                <a:cs typeface="Arial" pitchFamily="34" charset="0"/>
              </a:rPr>
              <a:t>poměru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100 </a:t>
            </a:r>
            <a:r>
              <a:rPr lang="cs-CZ" dirty="0">
                <a:latin typeface="Arial" pitchFamily="34" charset="0"/>
                <a:cs typeface="Arial" pitchFamily="34" charset="0"/>
              </a:rPr>
              <a:t>: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40.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418221" y="4005064"/>
                <a:ext cx="43204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: </m:t>
                      </m:r>
                      <m:r>
                        <a:rPr lang="cs-CZ" b="1" i="1" dirty="0" smtClean="0">
                          <a:latin typeface="Cambria Math"/>
                        </a:rPr>
                        <m:t>𝟐</m:t>
                      </m:r>
                      <m:r>
                        <a:rPr lang="cs-CZ" b="1" i="1" dirty="0" smtClean="0">
                          <a:latin typeface="Cambria Math"/>
                        </a:rPr>
                        <m:t>,</m:t>
                      </m:r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  <m:r>
                        <a:rPr lang="cs-CZ" b="1" i="1" dirty="0" smtClean="0">
                          <a:latin typeface="Cambria Math"/>
                        </a:rPr>
                        <m:t> = </m:t>
                      </m:r>
                      <m:r>
                        <a:rPr lang="cs-CZ" b="1" i="1" dirty="0" smtClean="0">
                          <a:latin typeface="Cambria Math"/>
                        </a:rPr>
                        <m:t>𝟏𝟎𝟎</m:t>
                      </m:r>
                      <m:r>
                        <a:rPr lang="cs-CZ" b="1" i="1" dirty="0" smtClean="0">
                          <a:latin typeface="Cambria Math"/>
                        </a:rPr>
                        <m:t> : </m:t>
                      </m:r>
                      <m:r>
                        <a:rPr lang="cs-CZ" b="1" i="1" dirty="0" smtClean="0">
                          <a:latin typeface="Cambria Math"/>
                        </a:rPr>
                        <m:t>𝟒𝟎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1" y="4005064"/>
                <a:ext cx="432048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5004000" y="560970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</a:t>
            </a:r>
            <a:r>
              <a:rPr lang="cs-CZ" dirty="0">
                <a:latin typeface="Arial" pitchFamily="34" charset="0"/>
                <a:cs typeface="Arial" pitchFamily="34" charset="0"/>
              </a:rPr>
              <a:t>Změnit číslo v daném poměru,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znamená toto číslo tímto poměrem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vynásobit.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485507" y="4714111"/>
                <a:ext cx="4320480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  <m:r>
                        <a:rPr lang="cs-CZ" b="1" i="1" smtClean="0">
                          <a:latin typeface="Cambria Math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</a:rPr>
                        <m:t>𝟓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𝟏𝟎𝟎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507" y="4714111"/>
                <a:ext cx="4320480" cy="61093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4726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</a:t>
            </a:r>
            <a:r>
              <a:rPr lang="cs-CZ" dirty="0">
                <a:latin typeface="Arial" pitchFamily="34" charset="0"/>
                <a:cs typeface="Arial" pitchFamily="34" charset="0"/>
              </a:rPr>
              <a:t>Pokud lze tak vykrátíme libovolný </a:t>
            </a:r>
            <a:br>
              <a:rPr lang="cs-CZ" dirty="0">
                <a:latin typeface="Arial" pitchFamily="34" charset="0"/>
                <a:cs typeface="Arial" pitchFamily="34" charset="0"/>
              </a:rPr>
            </a:br>
            <a:r>
              <a:rPr lang="cs-CZ" dirty="0">
                <a:latin typeface="Arial" pitchFamily="34" charset="0"/>
                <a:cs typeface="Arial" pitchFamily="34" charset="0"/>
              </a:rPr>
              <a:t>    čitatel proti jmenovateli.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285293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285293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438853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</a:t>
            </a:r>
            <a:r>
              <a:rPr lang="cs-CZ" dirty="0">
                <a:latin typeface="Arial" pitchFamily="34" charset="0"/>
                <a:cs typeface="Arial" pitchFamily="34" charset="0"/>
              </a:rPr>
              <a:t>Vypočteme součin.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01317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</a:t>
            </a:r>
            <a:r>
              <a:rPr lang="cs-CZ" dirty="0">
                <a:latin typeface="Arial" pitchFamily="34" charset="0"/>
                <a:cs typeface="Arial" pitchFamily="34" charset="0"/>
              </a:rPr>
              <a:t>Zapíšeme výsledek s jednotkami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1619672" y="4797152"/>
                <a:ext cx="1494205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b="1" i="1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4797152"/>
                <a:ext cx="1494205" cy="6165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1604950" y="5377202"/>
                <a:ext cx="1686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 </m:t>
                      </m:r>
                      <m:r>
                        <a:rPr lang="cs-CZ" b="1" i="1" u="sng" dirty="0" smtClean="0">
                          <a:latin typeface="Cambria Math"/>
                        </a:rPr>
                        <m:t>𝟔</m:t>
                      </m:r>
                      <m:r>
                        <a:rPr lang="cs-CZ" b="1" i="1" u="sng" dirty="0" smtClean="0">
                          <a:latin typeface="Cambria Math"/>
                        </a:rPr>
                        <m:t>,</m:t>
                      </m:r>
                      <m:r>
                        <a:rPr lang="cs-CZ" b="1" i="1" u="sng" dirty="0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4950" y="5377202"/>
                <a:ext cx="168674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1840018" y="5688468"/>
                <a:ext cx="1863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 </m:t>
                      </m:r>
                      <m:r>
                        <a:rPr lang="cs-CZ" b="1" i="1" u="dbl" dirty="0" smtClean="0">
                          <a:latin typeface="Cambria Math"/>
                        </a:rPr>
                        <m:t>𝟔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𝒉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𝟏𝟓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b="1" i="1" u="dbl" dirty="0" smtClean="0">
                          <a:latin typeface="Cambria Math"/>
                        </a:rPr>
                        <m:t>min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018" y="5688468"/>
                <a:ext cx="186356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467544" y="6057800"/>
                <a:ext cx="6336704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Správce natře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dirty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cs-CZ" b="1" i="1" dirty="0">
                        <a:latin typeface="Cambria Math"/>
                      </a:rPr>
                      <m:t> </m:t>
                    </m:r>
                  </m:oMath>
                </a14:m>
                <a:r>
                  <a:rPr lang="cs-CZ" b="1" dirty="0" smtClean="0"/>
                  <a:t>za 6 hodin a 15 minut.</a:t>
                </a:r>
                <a:endParaRPr lang="cs-CZ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6057800"/>
                <a:ext cx="6336704" cy="375552"/>
              </a:xfrm>
              <a:prstGeom prst="rect">
                <a:avLst/>
              </a:prstGeom>
              <a:blipFill rotWithShape="1">
                <a:blip r:embed="rId5"/>
                <a:stretch>
                  <a:fillRect l="-866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18221" y="3645024"/>
                <a:ext cx="4320480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𝟎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𝟏𝟎𝟎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1" y="3645024"/>
                <a:ext cx="4320480" cy="61831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51520" y="4249130"/>
                <a:ext cx="4320480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249130"/>
                <a:ext cx="4320480" cy="61093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251520" y="1868631"/>
                <a:ext cx="8640960" cy="847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/>
                  <a:t>Správce bazénu zjistil, že za 2,5 hodiny natře 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0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sz="2400" b="1" i="0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400" b="1" dirty="0" smtClean="0"/>
                  <a:t> stěn bazénu. Z</a:t>
                </a:r>
                <a:r>
                  <a:rPr lang="pl-PL" sz="2400" b="1" dirty="0" smtClean="0"/>
                  <a:t>a </a:t>
                </a:r>
                <a:r>
                  <a:rPr lang="pl-PL" sz="2400" b="1" dirty="0"/>
                  <a:t>jak dlouho natře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0" dirty="0" smtClean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sz="2400" b="1" i="0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pl-PL" sz="2400" b="1" dirty="0"/>
                  <a:t>?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868631"/>
                <a:ext cx="8640960" cy="847668"/>
              </a:xfrm>
              <a:prstGeom prst="rect">
                <a:avLst/>
              </a:prstGeom>
              <a:blipFill rotWithShape="1">
                <a:blip r:embed="rId8"/>
                <a:stretch>
                  <a:fillRect l="-1058" t="-4317" b="-158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39552" y="2765193"/>
                <a:ext cx="439248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2,5 hodiny .……………………… 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i="0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765193"/>
                <a:ext cx="4392488" cy="375552"/>
              </a:xfrm>
              <a:prstGeom prst="rect">
                <a:avLst/>
              </a:prstGeom>
              <a:blipFill rotWithShape="1">
                <a:blip r:embed="rId9"/>
                <a:stretch>
                  <a:fillRect l="-1250" t="-4918" b="-278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39552" y="3078848"/>
                <a:ext cx="446449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u="sng" dirty="0" smtClean="0"/>
                  <a:t>x hodin …………………………..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u="sng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u="sng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u="sng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b="1" u="sng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078848"/>
                <a:ext cx="4464496" cy="375552"/>
              </a:xfrm>
              <a:prstGeom prst="rect">
                <a:avLst/>
              </a:prstGeom>
              <a:blipFill rotWithShape="1">
                <a:blip r:embed="rId10"/>
                <a:stretch>
                  <a:fillRect l="-1230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Přímá spojnice 26"/>
          <p:cNvCxnSpPr/>
          <p:nvPr/>
        </p:nvCxnSpPr>
        <p:spPr bwMode="auto">
          <a:xfrm flipV="1">
            <a:off x="2362437" y="3718773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V="1">
            <a:off x="2900536" y="3686507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2401804" y="4036422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V="1">
            <a:off x="2895515" y="4034806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2465727" y="3460358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727" y="3460358"/>
                <a:ext cx="36004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076721" y="3470297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721" y="3470297"/>
                <a:ext cx="36004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2483768" y="382969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829690"/>
                <a:ext cx="36004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3105760" y="3857272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760" y="3857272"/>
                <a:ext cx="36004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04979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4" grpId="0"/>
      <p:bldP spid="16" grpId="0"/>
      <p:bldP spid="19" grpId="0"/>
      <p:bldP spid="21" grpId="0"/>
      <p:bldP spid="22" grpId="0"/>
      <p:bldP spid="23" grpId="0"/>
      <p:bldP spid="24" grpId="0"/>
      <p:bldP spid="25" grpId="0"/>
      <p:bldP spid="33" grpId="0"/>
      <p:bldP spid="34" grpId="0"/>
      <p:bldP spid="35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594" y="4064298"/>
            <a:ext cx="2019334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935" y="3980804"/>
            <a:ext cx="683897" cy="38430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39552" y="327569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4 000 vajec ……………………… 60 prasklých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63573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7 000 vajec ………………………   x prasklých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3356992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5580112" y="3237567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1475656" y="50131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4 000 · x = 420 000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237184" y="5301208"/>
            <a:ext cx="312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420 000 : 4 000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195736" y="557994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105	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204380" y="5867980"/>
            <a:ext cx="1863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105 vajec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67544" y="6221800"/>
            <a:ext cx="633670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Vedoucí prodejny musí počítat se ztrátou 105 vajec.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18220" y="4149080"/>
            <a:ext cx="516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60 = 7 000 : 4 000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5507" y="478786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4 000 · x = 60 · 7 000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880500" y="183113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1) Při </a:t>
            </a:r>
            <a:r>
              <a:rPr lang="cs-CZ" sz="2400" b="1" dirty="0"/>
              <a:t>přepravě 4000 vajec do prodejny se poškodí </a:t>
            </a: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    průměrně </a:t>
            </a:r>
            <a:r>
              <a:rPr lang="cs-CZ" sz="2400" b="1" dirty="0"/>
              <a:t>60 vajec. S jakou ztrátou musí počítat </a:t>
            </a: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>    vedoucí </a:t>
            </a:r>
            <a:r>
              <a:rPr lang="cs-CZ" sz="2400" b="1" dirty="0"/>
              <a:t>prodejny, který si objednal 7000 vajec? 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868144" y="2878159"/>
            <a:ext cx="93610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nebo: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940152" y="3178589"/>
                <a:ext cx="29750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:</m:t>
                      </m:r>
                      <m:r>
                        <a:rPr lang="cs-CZ" b="1" i="1" dirty="0" smtClean="0">
                          <a:latin typeface="Cambria Math"/>
                        </a:rPr>
                        <m:t>𝟔𝟎</m:t>
                      </m:r>
                      <m:r>
                        <a:rPr lang="cs-CZ" b="1" i="1" dirty="0" smtClean="0">
                          <a:latin typeface="Cambria Math"/>
                        </a:rPr>
                        <m:t> =</m:t>
                      </m:r>
                      <m:r>
                        <a:rPr lang="cs-CZ" b="1" i="1" dirty="0" smtClean="0">
                          <a:latin typeface="Cambria Math"/>
                        </a:rPr>
                        <m:t>𝟕</m:t>
                      </m:r>
                      <m:r>
                        <a:rPr lang="cs-CZ" b="1" i="1" dirty="0" smtClean="0">
                          <a:latin typeface="Cambria Math"/>
                        </a:rPr>
                        <m:t> </m:t>
                      </m:r>
                      <m:r>
                        <a:rPr lang="cs-CZ" b="1" i="1" dirty="0" smtClean="0">
                          <a:latin typeface="Cambria Math"/>
                        </a:rPr>
                        <m:t>𝟎𝟎𝟎</m:t>
                      </m:r>
                      <m:r>
                        <a:rPr lang="cs-CZ" b="1" i="1" dirty="0" smtClean="0">
                          <a:latin typeface="Cambria Math"/>
                        </a:rPr>
                        <m:t> : </m:t>
                      </m:r>
                      <m:r>
                        <a:rPr lang="cs-CZ" b="1" i="1" dirty="0" smtClean="0">
                          <a:latin typeface="Cambria Math"/>
                        </a:rPr>
                        <m:t>𝟒</m:t>
                      </m:r>
                      <m:r>
                        <a:rPr lang="cs-CZ" b="1" i="1" dirty="0" smtClean="0">
                          <a:latin typeface="Cambria Math"/>
                        </a:rPr>
                        <m:t> </m:t>
                      </m:r>
                      <m:r>
                        <a:rPr lang="cs-CZ" b="1" i="1" dirty="0" smtClean="0">
                          <a:latin typeface="Cambria Math"/>
                        </a:rPr>
                        <m:t>𝟎𝟎𝟎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3178589"/>
                <a:ext cx="2975013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6084168" y="3469146"/>
                <a:ext cx="2394227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𝟔𝟎</m:t>
                      </m:r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𝟎𝟎𝟎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3469146"/>
                <a:ext cx="2394227" cy="6109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277507" y="5494662"/>
                <a:ext cx="1494205" cy="61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507" y="5494662"/>
                <a:ext cx="1494205" cy="61651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6262785" y="6074712"/>
                <a:ext cx="1686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</m:t>
                      </m:r>
                      <m:r>
                        <a:rPr lang="cs-CZ" b="1" i="1" u="sng" dirty="0" smtClean="0">
                          <a:latin typeface="Cambria Math"/>
                        </a:rPr>
                        <m:t>𝟏𝟎𝟓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2785" y="6074712"/>
                <a:ext cx="168674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6497853" y="6372036"/>
                <a:ext cx="1863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</m:t>
                      </m:r>
                      <m:r>
                        <a:rPr lang="cs-CZ" b="1" i="1" u="dbl" dirty="0" smtClean="0">
                          <a:latin typeface="Cambria Math"/>
                        </a:rPr>
                        <m:t>𝟏𝟎𝟓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𝒗𝒂𝒋𝒆𝒄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53" y="6372036"/>
                <a:ext cx="1863564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084168" y="4211796"/>
                <a:ext cx="2413672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𝟔𝟎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𝟎𝟎𝟎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𝟎𝟎𝟎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211796"/>
                <a:ext cx="2413672" cy="61831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6156176" y="4959720"/>
                <a:ext cx="1730964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𝟔𝟎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959720"/>
                <a:ext cx="1730964" cy="61093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Přímá spojnice 36"/>
          <p:cNvCxnSpPr/>
          <p:nvPr/>
        </p:nvCxnSpPr>
        <p:spPr bwMode="auto">
          <a:xfrm flipV="1">
            <a:off x="7427658" y="4272267"/>
            <a:ext cx="486918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7321623" y="4634552"/>
            <a:ext cx="592953" cy="1179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7884368" y="4058488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368" y="4058488"/>
                <a:ext cx="36004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7884368" y="4355812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368" y="4355812"/>
                <a:ext cx="36004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Přímá spojnice 56"/>
          <p:cNvCxnSpPr/>
          <p:nvPr/>
        </p:nvCxnSpPr>
        <p:spPr bwMode="auto">
          <a:xfrm flipV="1">
            <a:off x="6948264" y="5012427"/>
            <a:ext cx="273438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7321623" y="5349493"/>
            <a:ext cx="273438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7020272" y="4725144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4725144"/>
                <a:ext cx="360040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271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7452320" y="514790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5147900"/>
                <a:ext cx="36004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15984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1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41" grpId="0"/>
      <p:bldP spid="43" grpId="0"/>
      <p:bldP spid="59" grpId="0"/>
      <p:bldP spid="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2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0890" y="201264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</a:t>
            </a:r>
            <a:r>
              <a:rPr lang="cs-CZ" sz="2000" b="1" dirty="0"/>
              <a:t>) Auto ujede 85 km za 1,5 hodiny. Jakou vzdálenost ujede při stejné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rychlosti za 2 hodiny a 24 minut?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7617714" y="610814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136 km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428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4594" y="2060848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Ve </a:t>
            </a:r>
            <a:r>
              <a:rPr lang="cs-CZ" sz="2000" b="1" dirty="0"/>
              <a:t>městě vybudovali třípodlažní podzemní garáž a umožnili tak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parkování </a:t>
            </a:r>
            <a:r>
              <a:rPr lang="cs-CZ" sz="2000" b="1" dirty="0"/>
              <a:t>222 vozům. V sousedním městě se rozhodli vybudovat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pětipodlažní </a:t>
            </a:r>
            <a:r>
              <a:rPr lang="cs-CZ" sz="2000" b="1" dirty="0"/>
              <a:t>garáž o stejném půdorysu jako u sousedů. Kolik aut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tam </a:t>
            </a:r>
            <a:r>
              <a:rPr lang="cs-CZ" sz="2000" b="1" dirty="0"/>
              <a:t>bude moci parkovat? </a:t>
            </a:r>
          </a:p>
        </p:txBody>
      </p:sp>
      <p:sp>
        <p:nvSpPr>
          <p:cNvPr id="2" name="Obdélník 1"/>
          <p:cNvSpPr/>
          <p:nvPr/>
        </p:nvSpPr>
        <p:spPr>
          <a:xfrm>
            <a:off x="7670984" y="6309319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370 aut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632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4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4594" y="206084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4) </a:t>
            </a:r>
            <a:r>
              <a:rPr lang="cs-CZ" sz="2000" b="1" dirty="0"/>
              <a:t>Ze 3 kg čerstvých hub je </a:t>
            </a:r>
            <a:r>
              <a:rPr lang="cs-CZ" sz="2000" b="1" dirty="0" smtClean="0"/>
              <a:t>450 g </a:t>
            </a:r>
            <a:r>
              <a:rPr lang="cs-CZ" sz="2000" b="1" dirty="0"/>
              <a:t>sušených. Kolik čerstvých hub je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potřeba, abychom </a:t>
            </a:r>
            <a:r>
              <a:rPr lang="cs-CZ" sz="2000" b="1" dirty="0"/>
              <a:t>měli 1 kg sušených hub?</a:t>
            </a:r>
          </a:p>
        </p:txBody>
      </p:sp>
      <p:sp>
        <p:nvSpPr>
          <p:cNvPr id="2" name="Obdélník 1"/>
          <p:cNvSpPr/>
          <p:nvPr/>
        </p:nvSpPr>
        <p:spPr>
          <a:xfrm>
            <a:off x="7858623" y="6237312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6,7 kg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283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Příklad č. 5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4594" y="206084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</a:t>
            </a:r>
            <a:r>
              <a:rPr lang="cs-CZ" sz="2000" b="1" dirty="0"/>
              <a:t>Automat vyrobí za 1 hodinu 2 520 součástek. Kolik jich vyrobí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za </a:t>
            </a:r>
            <a:r>
              <a:rPr lang="cs-CZ" sz="2000" b="1" dirty="0"/>
              <a:t>33 minut?</a:t>
            </a:r>
          </a:p>
        </p:txBody>
      </p:sp>
      <p:sp>
        <p:nvSpPr>
          <p:cNvPr id="4" name="Obdélník 3"/>
          <p:cNvSpPr/>
          <p:nvPr/>
        </p:nvSpPr>
        <p:spPr>
          <a:xfrm>
            <a:off x="6156176" y="6237311"/>
            <a:ext cx="2547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1 386 součástek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9749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345638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Přímá 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zvětší 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503548" y="454782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ve stejném poměru.</a:t>
            </a:r>
            <a:endParaRPr lang="cs-CZ" sz="2400" b="1" dirty="0"/>
          </a:p>
        </p:txBody>
      </p:sp>
      <p:sp>
        <p:nvSpPr>
          <p:cNvPr id="16" name="Obdélník 15"/>
          <p:cNvSpPr/>
          <p:nvPr/>
        </p:nvSpPr>
        <p:spPr>
          <a:xfrm>
            <a:off x="503548" y="5373216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</a:t>
            </a:r>
            <a:r>
              <a:rPr lang="cs-CZ" sz="2400" b="1" smtClean="0"/>
              <a:t>přímo úměrná </a:t>
            </a:r>
            <a:r>
              <a:rPr lang="cs-CZ" sz="2400" b="1" dirty="0" smtClean="0"/>
              <a:t>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388932" cy="108012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/>
              <a:t>Trojčlenkou nazýváme úlohu, která obsahuje dvojice na sobě závislých veličin (přímo </a:t>
            </a:r>
            <a:r>
              <a:rPr lang="cs-CZ" sz="2000" b="1" dirty="0" smtClean="0"/>
              <a:t>nebo nepřímo</a:t>
            </a:r>
            <a:r>
              <a:rPr lang="cs-CZ" sz="2000" b="1" dirty="0"/>
              <a:t>), z nichž tři údaje jsou známé a čtvrtý je třeba vypočítat.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11076" y="4293096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+mn-lt"/>
              </a:rPr>
              <a:t>Veličiny se zapíší do určitého </a:t>
            </a:r>
            <a:r>
              <a:rPr lang="cs-CZ" sz="2000" b="1" dirty="0" smtClean="0">
                <a:latin typeface="+mn-lt"/>
              </a:rPr>
              <a:t>schématu (stejné veličiny pod sebou), </a:t>
            </a:r>
            <a:r>
              <a:rPr lang="cs-CZ" sz="2000" b="1" dirty="0">
                <a:latin typeface="+mn-lt"/>
              </a:rPr>
              <a:t>šipkami se vyjádří příslušné závislosti (</a:t>
            </a:r>
            <a:r>
              <a:rPr lang="cs-CZ" sz="2000" b="1" dirty="0" smtClean="0">
                <a:latin typeface="+mn-lt"/>
              </a:rPr>
              <a:t>souhlasně orientovanými </a:t>
            </a:r>
            <a:r>
              <a:rPr lang="cs-CZ" sz="2000" b="1" dirty="0">
                <a:latin typeface="+mn-lt"/>
              </a:rPr>
              <a:t>šipkami přímá úměrnost, nesouhlasně orientovanými šipkami </a:t>
            </a:r>
            <a:r>
              <a:rPr lang="cs-CZ" sz="2000" b="1" dirty="0" smtClean="0">
                <a:latin typeface="+mn-lt"/>
              </a:rPr>
              <a:t>nepřímá úměrnost</a:t>
            </a:r>
            <a:r>
              <a:rPr lang="cs-CZ" sz="2000" b="1" dirty="0">
                <a:latin typeface="+mn-lt"/>
              </a:rPr>
              <a:t>). Z praktických důvodů pro snadnější výpočet je vhodné začínat psát šipky vždy </a:t>
            </a:r>
            <a:r>
              <a:rPr lang="cs-CZ" sz="2000" b="1" dirty="0" smtClean="0">
                <a:latin typeface="+mn-lt"/>
              </a:rPr>
              <a:t>u proměnné </a:t>
            </a:r>
            <a:r>
              <a:rPr lang="cs-CZ" sz="2000" b="1" dirty="0">
                <a:latin typeface="+mn-lt"/>
              </a:rPr>
              <a:t>x. Trojčlenku můžeme řešit různými způsoby, nejčastější je pomocí úměry </a:t>
            </a:r>
            <a:r>
              <a:rPr lang="cs-CZ" sz="2000" b="1" dirty="0" smtClean="0">
                <a:latin typeface="+mn-lt"/>
              </a:rPr>
              <a:t>nebo „přechodem přes </a:t>
            </a:r>
            <a:r>
              <a:rPr lang="cs-CZ" sz="2000" b="1" dirty="0">
                <a:latin typeface="+mn-lt"/>
              </a:rPr>
              <a:t>jednotku”.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827584" y="321297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52612" y="360861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827584" y="3328159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5076056" y="3352750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782871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„přechodem přes jednotku</a:t>
            </a:r>
            <a:r>
              <a:rPr lang="cs-CZ" sz="2000" b="1" dirty="0"/>
              <a:t>”</a:t>
            </a:r>
            <a:r>
              <a:rPr lang="cs-CZ" sz="2000" b="1" dirty="0" smtClean="0"/>
              <a:t>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251520" y="42838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 vejce: 36 : 12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52612" y="3429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52612" y="377974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827584" y="3568774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5076056" y="3568774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1979712" y="428380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b="1" u="sng" dirty="0" smtClean="0">
                <a:latin typeface="Arial" pitchFamily="34" charset="0"/>
                <a:cs typeface="Arial" pitchFamily="34" charset="0"/>
              </a:rPr>
              <a:t>3</a:t>
            </a:r>
            <a:endParaRPr lang="cs-C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251520" y="47878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17 vajec: 17 · 3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948632" y="47878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cs-CZ" b="1" u="dbl" dirty="0" smtClean="0">
                <a:latin typeface="Arial" pitchFamily="34" charset="0"/>
                <a:cs typeface="Arial" pitchFamily="34" charset="0"/>
              </a:rPr>
              <a:t>51</a:t>
            </a:r>
            <a:endParaRPr lang="cs-CZ" b="1" u="db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62210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obchodě stojí 12 vajec 36 Kč. Kolik korun stojí 17 vajec?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37321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17 vajec stojí v obchodě 51 Kč.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173048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  <p:bldP spid="9" grpId="0"/>
      <p:bldP spid="10" grpId="0"/>
      <p:bldP spid="11" grpId="0"/>
      <p:bldP spid="13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142709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30689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429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364502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(zatím známe pouze přímou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 úměrnost).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62210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obchodě stojí 12 vajec 36 Kč. Kolik korun stojí 17 vajec?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443711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stejným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94116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Podle směru šipek sestavíme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36 = 17 : 12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004048" y="544522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Vynásobíme vnější a vnitřní členy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úměry a zapíšeme je do součinu.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85507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12 · x = 36 · 17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9213353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úměry: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Vynásobíme čísla na pravé straně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rovnice.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30689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429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43885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Výsledek vydělíme číslem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u proměnné na levé straně.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62210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obchodě stojí 12 vajec 36 Kč. Kolik korun stojí 17 vajec?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1571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Zapíšeme výsledek s jednotkami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36 = 17 : 12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85507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12 · x = 36 · 17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763688" y="5075892"/>
            <a:ext cx="149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· x = 612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237184" y="5399057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612 : 12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237184" y="5733256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51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204380" y="6093296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51 Kč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863988" y="626637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17 vajec stojí v obchodě 51 Kč.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9728920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844824"/>
            <a:ext cx="5976664" cy="36004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</a:t>
            </a:r>
            <a:r>
              <a:rPr lang="cs-CZ" sz="2000" b="1" dirty="0" smtClean="0"/>
              <a:t>úměry (zlomky):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2782669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270892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0689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285293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285293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328498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(zatím známe pouze přímou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 úměrnost).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31926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obchodě stojí 12 vajec 36 Kč. Kolik korun stojí 17 vajec?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407707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stejným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581128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Počet vajec a jejich cena musí být 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ve stejném poměru, tj. musíme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změnit cenu 12 vajec v poměru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17 : 12.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418221" y="3645024"/>
                <a:ext cx="43204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𝟑𝟔</m:t>
                      </m:r>
                      <m:r>
                        <a:rPr lang="cs-CZ" b="1" i="0" smtClean="0">
                          <a:latin typeface="Cambria Math"/>
                        </a:rPr>
                        <m:t>=</m:t>
                      </m:r>
                      <m:r>
                        <a:rPr lang="cs-CZ" b="1" i="0" smtClean="0">
                          <a:latin typeface="Cambria Math"/>
                        </a:rPr>
                        <m:t>𝟏𝟕</m:t>
                      </m:r>
                      <m:r>
                        <a:rPr lang="cs-CZ" b="1" i="0" smtClean="0">
                          <a:latin typeface="Cambria Math"/>
                        </a:rPr>
                        <m:t> :</m:t>
                      </m:r>
                      <m:r>
                        <a:rPr lang="cs-CZ" b="1" i="0" smtClean="0"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1" y="3645024"/>
                <a:ext cx="432048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5004000" y="567402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Změnit číslo v daném poměru,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znamená toto číslo tímto poměrem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vynásobit.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485507" y="4354071"/>
                <a:ext cx="432048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𝟑𝟔</m:t>
                      </m:r>
                      <m:r>
                        <a:rPr lang="cs-CZ" b="1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ea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507" y="4354071"/>
                <a:ext cx="4320480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32836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59766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 smtClean="0"/>
              <a:t>Řešení pomocí </a:t>
            </a:r>
            <a:r>
              <a:rPr lang="cs-CZ" sz="2000" b="1" dirty="0" smtClean="0"/>
              <a:t>úměry(zlomky):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Pokud lze tak vykrátíme libovolný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čitatel proti jmenovateli.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30689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3429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…………………………..   x Kč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 flipV="1">
            <a:off x="46754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78802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54558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Vypočteme součin.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62210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obchodě stojí 12 vajec 36 Kč. Kolik korun stojí 17 vajec?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1571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Zapíšeme výsledek s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jednotkami.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418221" y="4005064"/>
                <a:ext cx="432048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</a:rPr>
                            <m:t>𝟑𝟔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1" y="4005064"/>
                <a:ext cx="4320480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395536" y="4639853"/>
                <a:ext cx="4320480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>
                          <a:latin typeface="Cambria Math"/>
                        </a:rPr>
                        <m:t>𝒙</m:t>
                      </m:r>
                      <m:r>
                        <a:rPr lang="cs-CZ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b="1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639853"/>
                <a:ext cx="4320480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691680" y="5219908"/>
                <a:ext cx="1686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𝒙</m:t>
                      </m:r>
                      <m:r>
                        <a:rPr lang="cs-CZ" b="1" i="1" dirty="0" smtClean="0">
                          <a:latin typeface="Cambria Math"/>
                        </a:rPr>
                        <m:t> =</m:t>
                      </m:r>
                      <m:r>
                        <a:rPr lang="cs-CZ" b="1" i="1" dirty="0" smtClean="0">
                          <a:latin typeface="Cambria Math"/>
                        </a:rPr>
                        <m:t>𝟑</m:t>
                      </m:r>
                      <m:r>
                        <a:rPr lang="cs-CZ" b="1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dirty="0" smtClean="0">
                          <a:latin typeface="Cambria Math"/>
                          <a:ea typeface="Cambria Math"/>
                        </a:rPr>
                        <m:t>𝟏𝟕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219908"/>
                <a:ext cx="168674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1589112" y="5517232"/>
                <a:ext cx="1686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sng" dirty="0" smtClean="0">
                          <a:latin typeface="Cambria Math"/>
                        </a:rPr>
                        <m:t>𝒙</m:t>
                      </m:r>
                      <m:r>
                        <a:rPr lang="cs-CZ" b="1" i="1" u="sng" dirty="0" smtClean="0">
                          <a:latin typeface="Cambria Math"/>
                        </a:rPr>
                        <m:t> = </m:t>
                      </m:r>
                      <m:r>
                        <a:rPr lang="cs-CZ" b="1" i="1" u="sng" dirty="0" smtClean="0">
                          <a:latin typeface="Cambria Math"/>
                        </a:rPr>
                        <m:t>𝟓𝟏</m:t>
                      </m:r>
                    </m:oMath>
                  </m:oMathPara>
                </a14:m>
                <a:endParaRPr lang="cs-CZ" b="1" u="sng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9112" y="5517232"/>
                <a:ext cx="168674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1733128" y="5875622"/>
                <a:ext cx="1686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u="dbl" dirty="0" smtClean="0">
                          <a:latin typeface="Cambria Math"/>
                        </a:rPr>
                        <m:t>𝒙</m:t>
                      </m:r>
                      <m:r>
                        <a:rPr lang="cs-CZ" b="1" i="1" u="dbl" dirty="0" smtClean="0">
                          <a:latin typeface="Cambria Math"/>
                        </a:rPr>
                        <m:t> = </m:t>
                      </m:r>
                      <m:r>
                        <a:rPr lang="cs-CZ" b="1" i="1" u="dbl" dirty="0" smtClean="0">
                          <a:latin typeface="Cambria Math"/>
                        </a:rPr>
                        <m:t>𝟓𝟏</m:t>
                      </m:r>
                      <m:r>
                        <a:rPr lang="cs-CZ" b="1" i="1" u="dbl" dirty="0" smtClean="0">
                          <a:latin typeface="Cambria Math"/>
                        </a:rPr>
                        <m:t> </m:t>
                      </m:r>
                      <m:r>
                        <a:rPr lang="cs-CZ" b="1" i="1" u="dbl" dirty="0" smtClean="0">
                          <a:latin typeface="Cambria Math"/>
                        </a:rPr>
                        <m:t>𝑲</m:t>
                      </m:r>
                      <m:r>
                        <a:rPr lang="cs-CZ" b="1" i="1" u="dbl" dirty="0" smtClean="0">
                          <a:latin typeface="Cambria Math"/>
                        </a:rPr>
                        <m:t>č</m:t>
                      </m:r>
                    </m:oMath>
                  </m:oMathPara>
                </a14:m>
                <a:endParaRPr lang="cs-CZ" b="1" u="dbl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3128" y="5875622"/>
                <a:ext cx="168674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3863988" y="626637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17 vajec stojí v obchodě 51 Kč.</a:t>
            </a:r>
            <a:endParaRPr lang="cs-CZ" b="1" dirty="0"/>
          </a:p>
        </p:txBody>
      </p:sp>
      <p:cxnSp>
        <p:nvCxnSpPr>
          <p:cNvPr id="25" name="Přímá spojnice 24"/>
          <p:cNvCxnSpPr/>
          <p:nvPr/>
        </p:nvCxnSpPr>
        <p:spPr bwMode="auto">
          <a:xfrm flipV="1">
            <a:off x="2411760" y="4077072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2881901" y="4365104"/>
            <a:ext cx="216024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2519772" y="379699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772" y="3796990"/>
                <a:ext cx="36004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3035302" y="4243109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5302" y="4243109"/>
                <a:ext cx="36004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45084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4" grpId="0"/>
      <p:bldP spid="16" grpId="0"/>
      <p:bldP spid="17" grpId="0"/>
      <p:bldP spid="45" grpId="0"/>
      <p:bldP spid="20" grpId="0"/>
      <p:bldP spid="21" grpId="0"/>
      <p:bldP spid="22" grpId="0"/>
      <p:bldP spid="23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101697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539552" y="3068960"/>
                <a:ext cx="439248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2,5 hodiny .……………………… 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i="0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i="0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068960"/>
                <a:ext cx="4392488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1250" t="-4839" b="-258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39552" y="3429000"/>
                <a:ext cx="446449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u="sng" dirty="0" smtClean="0"/>
                  <a:t>x hodin …………………………..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u="sng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1" u="sng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b="1" u="sng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cs-CZ" b="1" u="sng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429000"/>
                <a:ext cx="4464496" cy="375552"/>
              </a:xfrm>
              <a:prstGeom prst="rect">
                <a:avLst/>
              </a:prstGeom>
              <a:blipFill rotWithShape="1">
                <a:blip r:embed="rId5"/>
                <a:stretch>
                  <a:fillRect l="-1230" t="-4918" b="-262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se šipkou 5"/>
          <p:cNvCxnSpPr/>
          <p:nvPr/>
        </p:nvCxnSpPr>
        <p:spPr bwMode="auto">
          <a:xfrm flipV="1">
            <a:off x="467544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932040" y="32129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364502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(zatím známe pouze přímou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 úměrnost).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251520" y="1868631"/>
                <a:ext cx="8640960" cy="847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/>
                  <a:t>Správce bazénu zjistil, že za 2,5 hodiny natře 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0" dirty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sz="2400" b="1" i="0" dirty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400" b="1" dirty="0" smtClean="0"/>
                  <a:t> stěn bazénu. Z</a:t>
                </a:r>
                <a:r>
                  <a:rPr lang="pl-PL" sz="2400" b="1" dirty="0" smtClean="0"/>
                  <a:t>a </a:t>
                </a:r>
                <a:r>
                  <a:rPr lang="pl-PL" sz="2400" b="1" dirty="0"/>
                  <a:t>jak dlouho natře 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0" dirty="0" smtClean="0">
                            <a:latin typeface="Cambria Math"/>
                          </a:rPr>
                          <m:t>𝐦</m:t>
                        </m:r>
                      </m:e>
                      <m:sup>
                        <m:r>
                          <a:rPr lang="cs-CZ" sz="2400" b="1" i="0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pl-PL" sz="2400" b="1" dirty="0"/>
                  <a:t>?</a:t>
                </a:r>
                <a:endParaRPr lang="cs-CZ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868631"/>
                <a:ext cx="8640960" cy="847668"/>
              </a:xfrm>
              <a:prstGeom prst="rect">
                <a:avLst/>
              </a:prstGeom>
              <a:blipFill rotWithShape="1">
                <a:blip r:embed="rId6"/>
                <a:stretch>
                  <a:fillRect l="-1058" t="-4317" b="-158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ovéPole 13"/>
          <p:cNvSpPr txBox="1"/>
          <p:nvPr/>
        </p:nvSpPr>
        <p:spPr>
          <a:xfrm>
            <a:off x="5004048" y="443711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stejným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94116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Podle směru šipek sestavíme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2,5 = 100 : 40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004048" y="544522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Vynásobíme vnější a vnitřní členy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úměry a zapíšeme je do součinu.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85507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40 · x = 2,5 · 100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5844204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1465</TotalTime>
  <Words>1270</Words>
  <Application>Microsoft Office PowerPoint</Application>
  <PresentationFormat>Předvádění na obrazovce (4:3)</PresentationFormat>
  <Paragraphs>175</Paragraphs>
  <Slides>17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Prezentace školení zaměstnanců</vt:lpstr>
      <vt:lpstr>Přímá úměrnost Trojčlenka</vt:lpstr>
      <vt:lpstr>Přímá úměrnost Definice</vt:lpstr>
      <vt:lpstr>Přímá úměrnost Trojčlenka</vt:lpstr>
      <vt:lpstr>Přímá úměrnost Trojčlenka</vt:lpstr>
      <vt:lpstr>Přímá úměrnost Trojčlenka</vt:lpstr>
      <vt:lpstr>Přímá úměrnost Trojčlenka</vt:lpstr>
      <vt:lpstr>Přímá úměrnost Trojčlenka</vt:lpstr>
      <vt:lpstr>Přímá úměrnost Trojčlenka</vt:lpstr>
      <vt:lpstr>Přímá úměrnost Trojčlenka</vt:lpstr>
      <vt:lpstr>Přímá úměrnost Trojčlenka</vt:lpstr>
      <vt:lpstr>Přímá úměrnost Trojčlenka</vt:lpstr>
      <vt:lpstr>Přímá úměrnost Trojčlenka</vt:lpstr>
      <vt:lpstr>Přímá úměrnost Příklad č. 1</vt:lpstr>
      <vt:lpstr>Přímá úměrnost Příklad č. 2</vt:lpstr>
      <vt:lpstr>Přímá úměrnost Příklad č. 3</vt:lpstr>
      <vt:lpstr>Přímá úměrnost Příklad č. 4</vt:lpstr>
      <vt:lpstr>Přímá úměrnost Příklad č. 5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222</cp:revision>
  <dcterms:created xsi:type="dcterms:W3CDTF">2012-01-02T08:14:14Z</dcterms:created>
  <dcterms:modified xsi:type="dcterms:W3CDTF">2020-03-11T15:59:00Z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