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80" r:id="rId4"/>
    <p:sldId id="292" r:id="rId5"/>
    <p:sldId id="295" r:id="rId6"/>
    <p:sldId id="274" r:id="rId7"/>
    <p:sldId id="293" r:id="rId8"/>
    <p:sldId id="294" r:id="rId9"/>
    <p:sldId id="296" r:id="rId10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5" d="100"/>
          <a:sy n="75" d="100"/>
        </p:scale>
        <p:origin x="-123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Přímá úměrnost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Pojem</a:t>
            </a:r>
            <a:endParaRPr lang="cs-CZ" sz="3200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05" y="2636912"/>
            <a:ext cx="8603166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425426" y="2164214"/>
            <a:ext cx="8239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Jedno vejce stojí 3 Kč. Kolik korun stojí 2, 3, 4, 5, 6, 7, 8 vajec?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2267744" y="261716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2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1259632" y="2617167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1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3131840" y="261716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3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4211960" y="261716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4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5220072" y="261716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5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6228184" y="261716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6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7164288" y="261716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7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8172400" y="261716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8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1147664" y="4437112"/>
            <a:ext cx="5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1 · 3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2103748" y="4437112"/>
            <a:ext cx="5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2 · 3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3112604" y="4437112"/>
            <a:ext cx="5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3 · 3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4047964" y="4437112"/>
            <a:ext cx="5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4 · 3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5056076" y="4437112"/>
            <a:ext cx="5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5 · 3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6064188" y="4437112"/>
            <a:ext cx="5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6 · 3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7000292" y="4437112"/>
            <a:ext cx="5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7 · 3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8008404" y="4437112"/>
            <a:ext cx="5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8 · 3</a:t>
            </a:r>
            <a:endParaRPr lang="cs-CZ" sz="1400" b="1" dirty="0">
              <a:solidFill>
                <a:srgbClr val="FF0000"/>
              </a:solidFill>
            </a:endParaRP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931" y="3409144"/>
            <a:ext cx="407426" cy="387672"/>
          </a:xfrm>
          <a:prstGeom prst="rect">
            <a:avLst/>
          </a:prstGeom>
        </p:spPr>
      </p:pic>
      <p:pic>
        <p:nvPicPr>
          <p:cNvPr id="30" name="Obrázek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043" y="3173388"/>
            <a:ext cx="407426" cy="387672"/>
          </a:xfrm>
          <a:prstGeom prst="rect">
            <a:avLst/>
          </a:prstGeom>
        </p:spPr>
      </p:pic>
      <p:pic>
        <p:nvPicPr>
          <p:cNvPr id="31" name="Obrázek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499" y="3755380"/>
            <a:ext cx="407426" cy="387672"/>
          </a:xfrm>
          <a:prstGeom prst="rect">
            <a:avLst/>
          </a:prstGeom>
        </p:spPr>
      </p:pic>
      <p:pic>
        <p:nvPicPr>
          <p:cNvPr id="32" name="Obrázek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2954" y="2937160"/>
            <a:ext cx="407426" cy="387672"/>
          </a:xfrm>
          <a:prstGeom prst="rect">
            <a:avLst/>
          </a:prstGeom>
        </p:spPr>
      </p:pic>
      <p:pic>
        <p:nvPicPr>
          <p:cNvPr id="33" name="Obrázek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380" y="2924942"/>
            <a:ext cx="407426" cy="387672"/>
          </a:xfrm>
          <a:prstGeom prst="rect">
            <a:avLst/>
          </a:prstGeom>
        </p:spPr>
      </p:pic>
      <p:pic>
        <p:nvPicPr>
          <p:cNvPr id="34" name="Obrázek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966" y="3324832"/>
            <a:ext cx="407426" cy="387672"/>
          </a:xfrm>
          <a:prstGeom prst="rect">
            <a:avLst/>
          </a:prstGeom>
        </p:spPr>
      </p:pic>
      <p:pic>
        <p:nvPicPr>
          <p:cNvPr id="35" name="Obrázek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934" y="3712504"/>
            <a:ext cx="407426" cy="387672"/>
          </a:xfrm>
          <a:prstGeom prst="rect">
            <a:avLst/>
          </a:prstGeom>
        </p:spPr>
      </p:pic>
      <p:pic>
        <p:nvPicPr>
          <p:cNvPr id="36" name="Obrázek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934" y="4085616"/>
            <a:ext cx="407426" cy="387672"/>
          </a:xfrm>
          <a:prstGeom prst="rect">
            <a:avLst/>
          </a:prstGeom>
        </p:spPr>
      </p:pic>
      <p:pic>
        <p:nvPicPr>
          <p:cNvPr id="37" name="Obrázek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392" y="3312614"/>
            <a:ext cx="407426" cy="387672"/>
          </a:xfrm>
          <a:prstGeom prst="rect">
            <a:avLst/>
          </a:prstGeom>
        </p:spPr>
      </p:pic>
      <p:pic>
        <p:nvPicPr>
          <p:cNvPr id="38" name="Obrázek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6360" y="3700286"/>
            <a:ext cx="407426" cy="387672"/>
          </a:xfrm>
          <a:prstGeom prst="rect">
            <a:avLst/>
          </a:prstGeom>
        </p:spPr>
      </p:pic>
      <p:pic>
        <p:nvPicPr>
          <p:cNvPr id="39" name="Obrázek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4085616"/>
            <a:ext cx="407426" cy="387672"/>
          </a:xfrm>
          <a:prstGeom prst="rect">
            <a:avLst/>
          </a:prstGeom>
        </p:spPr>
      </p:pic>
      <p:pic>
        <p:nvPicPr>
          <p:cNvPr id="40" name="Obrázek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5398" y="2937160"/>
            <a:ext cx="407426" cy="387672"/>
          </a:xfrm>
          <a:prstGeom prst="rect">
            <a:avLst/>
          </a:prstGeom>
        </p:spPr>
      </p:pic>
      <p:pic>
        <p:nvPicPr>
          <p:cNvPr id="41" name="Obrázek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937160"/>
            <a:ext cx="407426" cy="387672"/>
          </a:xfrm>
          <a:prstGeom prst="rect">
            <a:avLst/>
          </a:prstGeom>
        </p:spPr>
      </p:pic>
      <p:pic>
        <p:nvPicPr>
          <p:cNvPr id="42" name="Obrázek 4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5398" y="3312614"/>
            <a:ext cx="407426" cy="387672"/>
          </a:xfrm>
          <a:prstGeom prst="rect">
            <a:avLst/>
          </a:prstGeom>
        </p:spPr>
      </p:pic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3312614"/>
            <a:ext cx="407426" cy="387672"/>
          </a:xfrm>
          <a:prstGeom prst="rect">
            <a:avLst/>
          </a:prstGeom>
        </p:spPr>
      </p:pic>
      <p:pic>
        <p:nvPicPr>
          <p:cNvPr id="44" name="Obrázek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5398" y="3700286"/>
            <a:ext cx="407426" cy="387672"/>
          </a:xfrm>
          <a:prstGeom prst="rect">
            <a:avLst/>
          </a:prstGeom>
        </p:spPr>
      </p:pic>
      <p:pic>
        <p:nvPicPr>
          <p:cNvPr id="45" name="Obrázek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3700286"/>
            <a:ext cx="407426" cy="387672"/>
          </a:xfrm>
          <a:prstGeom prst="rect">
            <a:avLst/>
          </a:prstGeom>
        </p:spPr>
      </p:pic>
      <p:pic>
        <p:nvPicPr>
          <p:cNvPr id="46" name="Obrázek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668" y="4049440"/>
            <a:ext cx="407426" cy="387672"/>
          </a:xfrm>
          <a:prstGeom prst="rect">
            <a:avLst/>
          </a:prstGeom>
        </p:spPr>
      </p:pic>
      <p:pic>
        <p:nvPicPr>
          <p:cNvPr id="47" name="Obrázek 4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475" y="3118778"/>
            <a:ext cx="407426" cy="387672"/>
          </a:xfrm>
          <a:prstGeom prst="rect">
            <a:avLst/>
          </a:prstGeom>
        </p:spPr>
      </p:pic>
      <p:pic>
        <p:nvPicPr>
          <p:cNvPr id="48" name="Obrázek 4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491" y="3118778"/>
            <a:ext cx="407426" cy="387672"/>
          </a:xfrm>
          <a:prstGeom prst="rect">
            <a:avLst/>
          </a:prstGeom>
        </p:spPr>
      </p:pic>
      <p:pic>
        <p:nvPicPr>
          <p:cNvPr id="49" name="Obrázek 4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475" y="3588420"/>
            <a:ext cx="407426" cy="387672"/>
          </a:xfrm>
          <a:prstGeom prst="rect">
            <a:avLst/>
          </a:prstGeom>
        </p:spPr>
      </p:pic>
      <p:pic>
        <p:nvPicPr>
          <p:cNvPr id="50" name="Obrázek 4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475" y="4049440"/>
            <a:ext cx="407426" cy="387672"/>
          </a:xfrm>
          <a:prstGeom prst="rect">
            <a:avLst/>
          </a:prstGeom>
        </p:spPr>
      </p:pic>
      <p:pic>
        <p:nvPicPr>
          <p:cNvPr id="51" name="Obrázek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491" y="3587936"/>
            <a:ext cx="407426" cy="387672"/>
          </a:xfrm>
          <a:prstGeom prst="rect">
            <a:avLst/>
          </a:prstGeom>
        </p:spPr>
      </p:pic>
      <p:pic>
        <p:nvPicPr>
          <p:cNvPr id="52" name="Obrázek 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491" y="4049440"/>
            <a:ext cx="407426" cy="387672"/>
          </a:xfrm>
          <a:prstGeom prst="rect">
            <a:avLst/>
          </a:prstGeom>
        </p:spPr>
      </p:pic>
      <p:pic>
        <p:nvPicPr>
          <p:cNvPr id="53" name="Obrázek 5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434" y="3118778"/>
            <a:ext cx="407426" cy="387672"/>
          </a:xfrm>
          <a:prstGeom prst="rect">
            <a:avLst/>
          </a:prstGeom>
        </p:spPr>
      </p:pic>
      <p:pic>
        <p:nvPicPr>
          <p:cNvPr id="54" name="Obrázek 5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379" y="3139912"/>
            <a:ext cx="407426" cy="387672"/>
          </a:xfrm>
          <a:prstGeom prst="rect">
            <a:avLst/>
          </a:prstGeom>
        </p:spPr>
      </p:pic>
      <p:pic>
        <p:nvPicPr>
          <p:cNvPr id="55" name="Obrázek 5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159" y="3587452"/>
            <a:ext cx="407426" cy="387672"/>
          </a:xfrm>
          <a:prstGeom prst="rect">
            <a:avLst/>
          </a:prstGeom>
        </p:spPr>
      </p:pic>
      <p:pic>
        <p:nvPicPr>
          <p:cNvPr id="56" name="Obrázek 5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302" y="3976092"/>
            <a:ext cx="407426" cy="387672"/>
          </a:xfrm>
          <a:prstGeom prst="rect">
            <a:avLst/>
          </a:prstGeom>
        </p:spPr>
      </p:pic>
      <p:pic>
        <p:nvPicPr>
          <p:cNvPr id="57" name="Obrázek 5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379" y="3976092"/>
            <a:ext cx="407426" cy="387672"/>
          </a:xfrm>
          <a:prstGeom prst="rect">
            <a:avLst/>
          </a:prstGeom>
        </p:spPr>
      </p:pic>
      <p:pic>
        <p:nvPicPr>
          <p:cNvPr id="58" name="Obrázek 5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8267" y="3855604"/>
            <a:ext cx="407426" cy="387672"/>
          </a:xfrm>
          <a:prstGeom prst="rect">
            <a:avLst/>
          </a:prstGeom>
        </p:spPr>
      </p:pic>
      <p:pic>
        <p:nvPicPr>
          <p:cNvPr id="59" name="Obrázek 5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546" y="3855604"/>
            <a:ext cx="407426" cy="387672"/>
          </a:xfrm>
          <a:prstGeom prst="rect">
            <a:avLst/>
          </a:prstGeom>
        </p:spPr>
      </p:pic>
      <p:pic>
        <p:nvPicPr>
          <p:cNvPr id="60" name="Obrázek 5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8267" y="3221608"/>
            <a:ext cx="407426" cy="387672"/>
          </a:xfrm>
          <a:prstGeom prst="rect">
            <a:avLst/>
          </a:prstGeom>
        </p:spPr>
      </p:pic>
      <p:pic>
        <p:nvPicPr>
          <p:cNvPr id="61" name="Obrázek 6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546" y="3221608"/>
            <a:ext cx="407426" cy="387672"/>
          </a:xfrm>
          <a:prstGeom prst="rect">
            <a:avLst/>
          </a:prstGeom>
        </p:spPr>
      </p:pic>
      <p:pic>
        <p:nvPicPr>
          <p:cNvPr id="62" name="Obrázek 6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899" y="4048956"/>
            <a:ext cx="407426" cy="387672"/>
          </a:xfrm>
          <a:prstGeom prst="rect">
            <a:avLst/>
          </a:prstGeom>
        </p:spPr>
      </p:pic>
      <p:pic>
        <p:nvPicPr>
          <p:cNvPr id="63" name="Obrázek 6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899" y="3561060"/>
            <a:ext cx="407426" cy="387672"/>
          </a:xfrm>
          <a:prstGeom prst="rect">
            <a:avLst/>
          </a:prstGeom>
        </p:spPr>
      </p:pic>
      <p:pic>
        <p:nvPicPr>
          <p:cNvPr id="64" name="Obrázek 6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899" y="3027772"/>
            <a:ext cx="407426" cy="387672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688" y="5805264"/>
            <a:ext cx="477912" cy="477912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688" y="5229200"/>
            <a:ext cx="478644" cy="478644"/>
          </a:xfrm>
          <a:prstGeom prst="rect">
            <a:avLst/>
          </a:prstGeom>
        </p:spPr>
      </p:pic>
      <p:pic>
        <p:nvPicPr>
          <p:cNvPr id="29" name="Obrázek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023" y="5696610"/>
            <a:ext cx="530679" cy="530679"/>
          </a:xfrm>
          <a:prstGeom prst="rect">
            <a:avLst/>
          </a:prstGeom>
        </p:spPr>
      </p:pic>
      <p:pic>
        <p:nvPicPr>
          <p:cNvPr id="65" name="Obrázek 6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3748" y="5696611"/>
            <a:ext cx="530679" cy="530679"/>
          </a:xfrm>
          <a:prstGeom prst="rect">
            <a:avLst/>
          </a:prstGeom>
        </p:spPr>
      </p:pic>
      <p:pic>
        <p:nvPicPr>
          <p:cNvPr id="69" name="Obrázek 6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825" y="5142278"/>
            <a:ext cx="478644" cy="478644"/>
          </a:xfrm>
          <a:prstGeom prst="rect">
            <a:avLst/>
          </a:prstGeom>
        </p:spPr>
      </p:pic>
      <p:pic>
        <p:nvPicPr>
          <p:cNvPr id="70" name="Obrázek 6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5778880"/>
            <a:ext cx="530679" cy="530679"/>
          </a:xfrm>
          <a:prstGeom prst="rect">
            <a:avLst/>
          </a:prstGeom>
        </p:spPr>
      </p:pic>
      <p:pic>
        <p:nvPicPr>
          <p:cNvPr id="71" name="Obrázek 7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656" y="5254352"/>
            <a:ext cx="477912" cy="477912"/>
          </a:xfrm>
          <a:prstGeom prst="rect">
            <a:avLst/>
          </a:prstGeom>
        </p:spPr>
      </p:pic>
      <p:pic>
        <p:nvPicPr>
          <p:cNvPr id="72" name="Obrázek 7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744889"/>
            <a:ext cx="477912" cy="477912"/>
          </a:xfrm>
          <a:prstGeom prst="rect">
            <a:avLst/>
          </a:prstGeom>
        </p:spPr>
      </p:pic>
      <p:pic>
        <p:nvPicPr>
          <p:cNvPr id="73" name="Obrázek 7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023" y="5142278"/>
            <a:ext cx="477912" cy="477912"/>
          </a:xfrm>
          <a:prstGeom prst="rect">
            <a:avLst/>
          </a:prstGeom>
        </p:spPr>
      </p:pic>
      <p:pic>
        <p:nvPicPr>
          <p:cNvPr id="74" name="Obrázek 7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731" y="5732264"/>
            <a:ext cx="530679" cy="530679"/>
          </a:xfrm>
          <a:prstGeom prst="rect">
            <a:avLst/>
          </a:prstGeom>
        </p:spPr>
      </p:pic>
      <p:pic>
        <p:nvPicPr>
          <p:cNvPr id="75" name="Obrázek 7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2744" y="5165932"/>
            <a:ext cx="530679" cy="530679"/>
          </a:xfrm>
          <a:prstGeom prst="rect">
            <a:avLst/>
          </a:prstGeom>
        </p:spPr>
      </p:pic>
      <p:pic>
        <p:nvPicPr>
          <p:cNvPr id="76" name="Obrázek 7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812" y="5778880"/>
            <a:ext cx="530679" cy="530679"/>
          </a:xfrm>
          <a:prstGeom prst="rect">
            <a:avLst/>
          </a:prstGeom>
        </p:spPr>
      </p:pic>
      <p:pic>
        <p:nvPicPr>
          <p:cNvPr id="77" name="Obrázek 7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118" y="5354850"/>
            <a:ext cx="530679" cy="530679"/>
          </a:xfrm>
          <a:prstGeom prst="rect">
            <a:avLst/>
          </a:prstGeom>
        </p:spPr>
      </p:pic>
      <p:pic>
        <p:nvPicPr>
          <p:cNvPr id="78" name="Obrázek 7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195" y="4953359"/>
            <a:ext cx="477912" cy="477912"/>
          </a:xfrm>
          <a:prstGeom prst="rect">
            <a:avLst/>
          </a:prstGeom>
        </p:spPr>
      </p:pic>
      <p:pic>
        <p:nvPicPr>
          <p:cNvPr id="79" name="Obrázek 7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153" y="4738979"/>
            <a:ext cx="478644" cy="478644"/>
          </a:xfrm>
          <a:prstGeom prst="rect">
            <a:avLst/>
          </a:prstGeom>
        </p:spPr>
      </p:pic>
      <p:pic>
        <p:nvPicPr>
          <p:cNvPr id="80" name="Obrázek 7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5299" y="5229200"/>
            <a:ext cx="530679" cy="530679"/>
          </a:xfrm>
          <a:prstGeom prst="rect">
            <a:avLst/>
          </a:prstGeom>
        </p:spPr>
      </p:pic>
      <p:pic>
        <p:nvPicPr>
          <p:cNvPr id="81" name="Obrázek 8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5166" y="5786168"/>
            <a:ext cx="530679" cy="530679"/>
          </a:xfrm>
          <a:prstGeom prst="rect">
            <a:avLst/>
          </a:prstGeom>
        </p:spPr>
      </p:pic>
      <p:pic>
        <p:nvPicPr>
          <p:cNvPr id="82" name="Obrázek 8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5521" y="4745860"/>
            <a:ext cx="478644" cy="478644"/>
          </a:xfrm>
          <a:prstGeom prst="rect">
            <a:avLst/>
          </a:prstGeom>
        </p:spPr>
      </p:pic>
      <p:pic>
        <p:nvPicPr>
          <p:cNvPr id="83" name="Obrázek 8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7080" y="5468522"/>
            <a:ext cx="493427" cy="493427"/>
          </a:xfrm>
          <a:prstGeom prst="rect">
            <a:avLst/>
          </a:prstGeom>
        </p:spPr>
      </p:pic>
      <p:pic>
        <p:nvPicPr>
          <p:cNvPr id="84" name="Obrázek 8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071" y="5867654"/>
            <a:ext cx="468289" cy="468289"/>
          </a:xfrm>
          <a:prstGeom prst="rect">
            <a:avLst/>
          </a:prstGeom>
        </p:spPr>
      </p:pic>
      <p:pic>
        <p:nvPicPr>
          <p:cNvPr id="86" name="Obrázek 8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6962" y="4746592"/>
            <a:ext cx="477912" cy="477912"/>
          </a:xfrm>
          <a:prstGeom prst="rect">
            <a:avLst/>
          </a:prstGeom>
        </p:spPr>
      </p:pic>
      <p:pic>
        <p:nvPicPr>
          <p:cNvPr id="87" name="Obrázek 8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951" y="5115894"/>
            <a:ext cx="477912" cy="477912"/>
          </a:xfrm>
          <a:prstGeom prst="rect">
            <a:avLst/>
          </a:prstGeom>
        </p:spPr>
      </p:pic>
      <p:sp>
        <p:nvSpPr>
          <p:cNvPr id="89" name="TextovéPole 88"/>
          <p:cNvSpPr txBox="1"/>
          <p:nvPr/>
        </p:nvSpPr>
        <p:spPr>
          <a:xfrm>
            <a:off x="1312764" y="638229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3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90" name="TextovéPole 89"/>
          <p:cNvSpPr txBox="1"/>
          <p:nvPr/>
        </p:nvSpPr>
        <p:spPr>
          <a:xfrm>
            <a:off x="3276600" y="6389190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9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91" name="TextovéPole 90"/>
          <p:cNvSpPr txBox="1"/>
          <p:nvPr/>
        </p:nvSpPr>
        <p:spPr>
          <a:xfrm>
            <a:off x="2325823" y="6389190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6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92" name="TextovéPole 91"/>
          <p:cNvSpPr txBox="1"/>
          <p:nvPr/>
        </p:nvSpPr>
        <p:spPr>
          <a:xfrm>
            <a:off x="5177930" y="6391768"/>
            <a:ext cx="423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15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4116259" y="6382295"/>
            <a:ext cx="467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12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94" name="TextovéPole 93"/>
          <p:cNvSpPr txBox="1"/>
          <p:nvPr/>
        </p:nvSpPr>
        <p:spPr>
          <a:xfrm>
            <a:off x="7164288" y="6405558"/>
            <a:ext cx="4516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21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95" name="TextovéPole 94"/>
          <p:cNvSpPr txBox="1"/>
          <p:nvPr/>
        </p:nvSpPr>
        <p:spPr>
          <a:xfrm>
            <a:off x="6226560" y="6398663"/>
            <a:ext cx="3816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18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96" name="TextovéPole 95"/>
          <p:cNvSpPr txBox="1"/>
          <p:nvPr/>
        </p:nvSpPr>
        <p:spPr>
          <a:xfrm>
            <a:off x="8132671" y="6408136"/>
            <a:ext cx="3997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24</a:t>
            </a:r>
            <a:endParaRPr lang="cs-CZ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fill="hold">
                      <p:stCondLst>
                        <p:cond delay="indefinite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0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5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0" fill="hold">
                      <p:stCondLst>
                        <p:cond delay="indefinite"/>
                      </p:stCondLst>
                      <p:childTnLst>
                        <p:par>
                          <p:cTn id="321" fill="hold">
                            <p:stCondLst>
                              <p:cond delay="0"/>
                            </p:stCondLst>
                            <p:childTnLst>
                              <p:par>
                                <p:cTn id="3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2" fill="hold">
                      <p:stCondLst>
                        <p:cond delay="indefinite"/>
                      </p:stCondLst>
                      <p:childTnLst>
                        <p:par>
                          <p:cTn id="363" fill="hold">
                            <p:stCondLst>
                              <p:cond delay="0"/>
                            </p:stCondLst>
                            <p:childTnLst>
                              <p:par>
                                <p:cTn id="3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1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6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1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4" fill="hold">
                      <p:stCondLst>
                        <p:cond delay="indefinite"/>
                      </p:stCondLst>
                      <p:childTnLst>
                        <p:par>
                          <p:cTn id="385" fill="hold">
                            <p:stCondLst>
                              <p:cond delay="0"/>
                            </p:stCondLst>
                            <p:childTnLst>
                              <p:par>
                                <p:cTn id="3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8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1" fill="hold">
                      <p:stCondLst>
                        <p:cond delay="indefinite"/>
                      </p:stCondLst>
                      <p:childTnLst>
                        <p:par>
                          <p:cTn id="392" fill="hold">
                            <p:stCondLst>
                              <p:cond delay="0"/>
                            </p:stCondLst>
                            <p:childTnLst>
                              <p:par>
                                <p:cTn id="3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8" fill="hold">
                      <p:stCondLst>
                        <p:cond delay="indefinite"/>
                      </p:stCondLst>
                      <p:childTnLst>
                        <p:par>
                          <p:cTn id="439" fill="hold">
                            <p:stCondLst>
                              <p:cond delay="0"/>
                            </p:stCondLst>
                            <p:childTnLst>
                              <p:par>
                                <p:cTn id="4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2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5" fill="hold">
                      <p:stCondLst>
                        <p:cond delay="indefinite"/>
                      </p:stCondLst>
                      <p:childTnLst>
                        <p:par>
                          <p:cTn id="466" fill="hold">
                            <p:stCondLst>
                              <p:cond delay="0"/>
                            </p:stCondLst>
                            <p:childTnLst>
                              <p:par>
                                <p:cTn id="4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9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0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Pojem</a:t>
            </a:r>
            <a:endParaRPr lang="cs-CZ" sz="32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1331640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</a:t>
            </a:r>
            <a:endParaRPr lang="cs-CZ" b="1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50579"/>
            <a:ext cx="823912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ovéPole 12"/>
          <p:cNvSpPr txBox="1"/>
          <p:nvPr/>
        </p:nvSpPr>
        <p:spPr>
          <a:xfrm>
            <a:off x="2339752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3275856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3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4211960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148064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6084168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6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7092280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7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8028384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8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1331640" y="371703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3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6012160" y="371628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18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5076056" y="371259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4139952" y="371628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12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3275856" y="371703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9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339752" y="371703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6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7920372" y="371222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7038274" y="3712592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21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07504" y="5517232"/>
            <a:ext cx="66247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Tabulka vyjadřuje závislost dvou veličin: </a:t>
            </a:r>
            <a:r>
              <a:rPr lang="cs-CZ" sz="1600" b="1" i="1" dirty="0"/>
              <a:t>počtu </a:t>
            </a:r>
            <a:r>
              <a:rPr lang="cs-CZ" sz="1600" b="1" i="1" dirty="0" smtClean="0"/>
              <a:t>vajec </a:t>
            </a:r>
            <a:r>
              <a:rPr lang="cs-CZ" sz="1600" b="1" i="1" dirty="0"/>
              <a:t>a jejich ceny</a:t>
            </a:r>
            <a:r>
              <a:rPr lang="cs-CZ" sz="1600" b="1" dirty="0"/>
              <a:t>. </a:t>
            </a:r>
            <a:endParaRPr lang="cs-CZ" dirty="0"/>
          </a:p>
        </p:txBody>
      </p:sp>
      <p:sp>
        <p:nvSpPr>
          <p:cNvPr id="10" name="Obdélník 9"/>
          <p:cNvSpPr/>
          <p:nvPr/>
        </p:nvSpPr>
        <p:spPr>
          <a:xfrm>
            <a:off x="0" y="5855786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Jaká existuje zákonitost</a:t>
            </a:r>
            <a:r>
              <a:rPr lang="cs-CZ" sz="1600" b="1" dirty="0"/>
              <a:t>, která platí ve vztahu těchto veličin, při jejich </a:t>
            </a:r>
            <a:r>
              <a:rPr lang="cs-CZ" sz="1600" b="1" dirty="0" smtClean="0"/>
              <a:t>růstu či </a:t>
            </a:r>
            <a:r>
              <a:rPr lang="cs-CZ" sz="1600" b="1" dirty="0"/>
              <a:t>zmenšování?</a:t>
            </a:r>
          </a:p>
        </p:txBody>
      </p:sp>
      <p:sp>
        <p:nvSpPr>
          <p:cNvPr id="28" name="Zahnutá šipka dolů 27"/>
          <p:cNvSpPr/>
          <p:nvPr/>
        </p:nvSpPr>
        <p:spPr bwMode="auto">
          <a:xfrm>
            <a:off x="2519772" y="1844824"/>
            <a:ext cx="1872208" cy="432048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Zahnutá šipka nahoru 28"/>
          <p:cNvSpPr/>
          <p:nvPr/>
        </p:nvSpPr>
        <p:spPr bwMode="auto">
          <a:xfrm>
            <a:off x="2553184" y="4591707"/>
            <a:ext cx="1872208" cy="493477"/>
          </a:xfrm>
          <a:prstGeom prst="curved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Zahnutá šipka nahoru 29"/>
          <p:cNvSpPr/>
          <p:nvPr/>
        </p:nvSpPr>
        <p:spPr bwMode="auto">
          <a:xfrm>
            <a:off x="2553184" y="4591707"/>
            <a:ext cx="3891024" cy="637493"/>
          </a:xfrm>
          <a:prstGeom prst="curved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48" name="Zahnutá šipka nahoru 2047"/>
          <p:cNvSpPr/>
          <p:nvPr/>
        </p:nvSpPr>
        <p:spPr bwMode="auto">
          <a:xfrm>
            <a:off x="2553184" y="4591707"/>
            <a:ext cx="5655220" cy="781509"/>
          </a:xfrm>
          <a:prstGeom prst="curved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49" name="Zahnutá šipka dolů 2048"/>
          <p:cNvSpPr/>
          <p:nvPr/>
        </p:nvSpPr>
        <p:spPr bwMode="auto">
          <a:xfrm>
            <a:off x="2519772" y="1628800"/>
            <a:ext cx="3924436" cy="648072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52" name="Zahnutá šipka dolů 2051"/>
          <p:cNvSpPr/>
          <p:nvPr/>
        </p:nvSpPr>
        <p:spPr bwMode="auto">
          <a:xfrm>
            <a:off x="2519772" y="1484784"/>
            <a:ext cx="5868652" cy="792088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53" name="TextovéPole 2052"/>
          <p:cNvSpPr txBox="1"/>
          <p:nvPr/>
        </p:nvSpPr>
        <p:spPr>
          <a:xfrm>
            <a:off x="3186336" y="454812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 ×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4806026" y="192176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3 ×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6624228" y="454812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4 ×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6776628" y="192176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4 ×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3131840" y="192176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 ×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4" name="TextovéPole 43"/>
          <p:cNvSpPr txBox="1"/>
          <p:nvPr/>
        </p:nvSpPr>
        <p:spPr>
          <a:xfrm>
            <a:off x="4824028" y="454812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3 ×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054" name="TextovéPole 2053"/>
          <p:cNvSpPr txBox="1"/>
          <p:nvPr/>
        </p:nvSpPr>
        <p:spPr>
          <a:xfrm>
            <a:off x="0" y="6221789"/>
            <a:ext cx="9144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>
                <a:solidFill>
                  <a:srgbClr val="FF0000"/>
                </a:solidFill>
              </a:rPr>
              <a:t>Kolikrát se zvětší </a:t>
            </a:r>
            <a:r>
              <a:rPr lang="cs-CZ" sz="1600" b="1" dirty="0" smtClean="0">
                <a:solidFill>
                  <a:srgbClr val="FF0000"/>
                </a:solidFill>
              </a:rPr>
              <a:t>jedna veličina (počet vajec), </a:t>
            </a:r>
            <a:r>
              <a:rPr lang="cs-CZ" sz="1600" b="1" dirty="0">
                <a:solidFill>
                  <a:srgbClr val="FF0000"/>
                </a:solidFill>
              </a:rPr>
              <a:t>tolikrát se zvětší i </a:t>
            </a:r>
            <a:r>
              <a:rPr lang="cs-CZ" sz="1600" b="1" dirty="0" smtClean="0">
                <a:solidFill>
                  <a:srgbClr val="FF0000"/>
                </a:solidFill>
              </a:rPr>
              <a:t>druhá veličina (jejich cena).</a:t>
            </a:r>
            <a:endParaRPr lang="cs-CZ" sz="1600" b="1" dirty="0">
              <a:solidFill>
                <a:srgbClr val="FF0000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875760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9" grpId="0"/>
      <p:bldP spid="10" grpId="0"/>
      <p:bldP spid="28" grpId="0" animBg="1"/>
      <p:bldP spid="29" grpId="0" animBg="1"/>
      <p:bldP spid="30" grpId="0" animBg="1"/>
      <p:bldP spid="2048" grpId="0" animBg="1"/>
      <p:bldP spid="2049" grpId="0" animBg="1"/>
      <p:bldP spid="2052" grpId="0" animBg="1"/>
      <p:bldP spid="2053" grpId="0"/>
      <p:bldP spid="40" grpId="0"/>
      <p:bldP spid="41" grpId="0"/>
      <p:bldP spid="42" grpId="0"/>
      <p:bldP spid="43" grpId="0"/>
      <p:bldP spid="44" grpId="0"/>
      <p:bldP spid="20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Pojem</a:t>
            </a:r>
            <a:endParaRPr lang="cs-CZ" sz="32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1331640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</a:t>
            </a:r>
            <a:endParaRPr lang="cs-CZ" b="1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20888"/>
            <a:ext cx="823912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ovéPole 12"/>
          <p:cNvSpPr txBox="1"/>
          <p:nvPr/>
        </p:nvSpPr>
        <p:spPr>
          <a:xfrm>
            <a:off x="2339752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3275856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3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4211960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148064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6084168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6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7092280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7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8028384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8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1331640" y="371703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3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6012160" y="371628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18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5076056" y="371259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4139952" y="371628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12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3275856" y="371703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9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339752" y="371703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6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7920372" y="371222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7038274" y="3712592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21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07504" y="5517232"/>
            <a:ext cx="66247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Tabulka vyjadřuje závislost dvou veličin: </a:t>
            </a:r>
            <a:r>
              <a:rPr lang="cs-CZ" sz="1600" b="1" i="1" dirty="0"/>
              <a:t>počtu </a:t>
            </a:r>
            <a:r>
              <a:rPr lang="cs-CZ" sz="1600" b="1" i="1" dirty="0" smtClean="0"/>
              <a:t>vajec </a:t>
            </a:r>
            <a:r>
              <a:rPr lang="cs-CZ" sz="1600" b="1" i="1" dirty="0"/>
              <a:t>a jejich ceny</a:t>
            </a:r>
            <a:r>
              <a:rPr lang="cs-CZ" sz="1600" b="1" dirty="0"/>
              <a:t>. </a:t>
            </a:r>
            <a:endParaRPr lang="cs-CZ" dirty="0"/>
          </a:p>
        </p:txBody>
      </p:sp>
      <p:sp>
        <p:nvSpPr>
          <p:cNvPr id="10" name="Obdélník 9"/>
          <p:cNvSpPr/>
          <p:nvPr/>
        </p:nvSpPr>
        <p:spPr>
          <a:xfrm>
            <a:off x="0" y="5855786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Jaká existuje zákonitost</a:t>
            </a:r>
            <a:r>
              <a:rPr lang="cs-CZ" sz="1600" b="1" dirty="0"/>
              <a:t>, která platí ve vztahu těchto veličin, při jejich </a:t>
            </a:r>
            <a:r>
              <a:rPr lang="cs-CZ" sz="1600" b="1" dirty="0" smtClean="0"/>
              <a:t>růstu či </a:t>
            </a:r>
            <a:r>
              <a:rPr lang="cs-CZ" sz="1600" b="1" dirty="0"/>
              <a:t>zmenšování?</a:t>
            </a:r>
          </a:p>
        </p:txBody>
      </p:sp>
      <p:sp>
        <p:nvSpPr>
          <p:cNvPr id="2054" name="TextovéPole 2053"/>
          <p:cNvSpPr txBox="1"/>
          <p:nvPr/>
        </p:nvSpPr>
        <p:spPr>
          <a:xfrm>
            <a:off x="0" y="6221789"/>
            <a:ext cx="9144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500" b="1" dirty="0">
                <a:solidFill>
                  <a:srgbClr val="FF0000"/>
                </a:solidFill>
              </a:rPr>
              <a:t>Kolikrát se </a:t>
            </a:r>
            <a:r>
              <a:rPr lang="cs-CZ" sz="1500" b="1" dirty="0" smtClean="0">
                <a:solidFill>
                  <a:srgbClr val="FF0000"/>
                </a:solidFill>
              </a:rPr>
              <a:t>zmenší jedna veličina (počet vajec), </a:t>
            </a:r>
            <a:r>
              <a:rPr lang="cs-CZ" sz="1500" b="1" dirty="0">
                <a:solidFill>
                  <a:srgbClr val="FF0000"/>
                </a:solidFill>
              </a:rPr>
              <a:t>tolikrát se </a:t>
            </a:r>
            <a:r>
              <a:rPr lang="cs-CZ" sz="1500" b="1" dirty="0" smtClean="0">
                <a:solidFill>
                  <a:srgbClr val="FF0000"/>
                </a:solidFill>
              </a:rPr>
              <a:t>zmenší </a:t>
            </a:r>
            <a:r>
              <a:rPr lang="cs-CZ" sz="1500" b="1" dirty="0">
                <a:solidFill>
                  <a:srgbClr val="FF0000"/>
                </a:solidFill>
              </a:rPr>
              <a:t>i </a:t>
            </a:r>
            <a:r>
              <a:rPr lang="cs-CZ" sz="1500" b="1" dirty="0" smtClean="0">
                <a:solidFill>
                  <a:srgbClr val="FF0000"/>
                </a:solidFill>
              </a:rPr>
              <a:t>druhá veličina (jejich cena).</a:t>
            </a:r>
            <a:endParaRPr lang="cs-CZ" sz="1500" b="1" dirty="0">
              <a:solidFill>
                <a:srgbClr val="FF0000"/>
              </a:solidFill>
            </a:endParaRPr>
          </a:p>
          <a:p>
            <a:endParaRPr lang="cs-CZ" dirty="0"/>
          </a:p>
        </p:txBody>
      </p:sp>
      <p:sp>
        <p:nvSpPr>
          <p:cNvPr id="2" name="Zahnutá šipka doprava 1"/>
          <p:cNvSpPr/>
          <p:nvPr/>
        </p:nvSpPr>
        <p:spPr bwMode="auto">
          <a:xfrm rot="5400000">
            <a:off x="5945125" y="39651"/>
            <a:ext cx="537227" cy="4003558"/>
          </a:xfrm>
          <a:prstGeom prst="curv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Zahnutá šipka doprava 35"/>
          <p:cNvSpPr/>
          <p:nvPr/>
        </p:nvSpPr>
        <p:spPr bwMode="auto">
          <a:xfrm rot="5400000">
            <a:off x="5005462" y="-892895"/>
            <a:ext cx="537231" cy="5868652"/>
          </a:xfrm>
          <a:prstGeom prst="curv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Zahnutá šipka doprava 36"/>
          <p:cNvSpPr/>
          <p:nvPr/>
        </p:nvSpPr>
        <p:spPr bwMode="auto">
          <a:xfrm rot="5400000">
            <a:off x="4469596" y="-1581161"/>
            <a:ext cx="753249" cy="7029165"/>
          </a:xfrm>
          <a:prstGeom prst="curv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TextovéPole 38"/>
          <p:cNvSpPr txBox="1"/>
          <p:nvPr/>
        </p:nvSpPr>
        <p:spPr>
          <a:xfrm>
            <a:off x="5868144" y="1967643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 2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3275856" y="1967643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 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1763688" y="1967643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 8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" name="Zahnutá šipka doleva 2"/>
          <p:cNvSpPr/>
          <p:nvPr/>
        </p:nvSpPr>
        <p:spPr bwMode="auto">
          <a:xfrm rot="5400000">
            <a:off x="5974386" y="2645665"/>
            <a:ext cx="533077" cy="4057930"/>
          </a:xfrm>
          <a:prstGeom prst="curved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Zahnutá šipka doleva 46"/>
          <p:cNvSpPr/>
          <p:nvPr/>
        </p:nvSpPr>
        <p:spPr bwMode="auto">
          <a:xfrm rot="5400000">
            <a:off x="4943567" y="1830871"/>
            <a:ext cx="722507" cy="5930138"/>
          </a:xfrm>
          <a:prstGeom prst="curved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Zahnutá šipka doleva 47"/>
          <p:cNvSpPr/>
          <p:nvPr/>
        </p:nvSpPr>
        <p:spPr bwMode="auto">
          <a:xfrm rot="5400000">
            <a:off x="4354210" y="1414543"/>
            <a:ext cx="910745" cy="6955886"/>
          </a:xfrm>
          <a:prstGeom prst="curvedLeftArrow">
            <a:avLst>
              <a:gd name="adj1" fmla="val 25000"/>
              <a:gd name="adj2" fmla="val 50000"/>
              <a:gd name="adj3" fmla="val 2976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5868144" y="438864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 2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0" name="TextovéPole 49"/>
          <p:cNvSpPr txBox="1"/>
          <p:nvPr/>
        </p:nvSpPr>
        <p:spPr>
          <a:xfrm>
            <a:off x="3266976" y="448996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 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1907704" y="448996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 8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6622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9" grpId="0"/>
      <p:bldP spid="10" grpId="0"/>
      <p:bldP spid="2054" grpId="0"/>
      <p:bldP spid="2" grpId="0" animBg="1"/>
      <p:bldP spid="36" grpId="0" animBg="1"/>
      <p:bldP spid="37" grpId="0" animBg="1"/>
      <p:bldP spid="39" grpId="0"/>
      <p:bldP spid="45" grpId="0"/>
      <p:bldP spid="46" grpId="0"/>
      <p:bldP spid="3" grpId="0" animBg="1"/>
      <p:bldP spid="47" grpId="0" animBg="1"/>
      <p:bldP spid="48" grpId="0" animBg="1"/>
      <p:bldP spid="49" grpId="0"/>
      <p:bldP spid="50" grpId="0"/>
      <p:bldP spid="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Pojem</a:t>
            </a:r>
            <a:endParaRPr lang="cs-CZ" sz="32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1331640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</a:t>
            </a:r>
            <a:endParaRPr lang="cs-CZ" b="1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8" y="2471738"/>
            <a:ext cx="823912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ovéPole 12"/>
          <p:cNvSpPr txBox="1"/>
          <p:nvPr/>
        </p:nvSpPr>
        <p:spPr>
          <a:xfrm>
            <a:off x="2339752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3275856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3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4211960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148064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6084168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6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7092280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7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8028384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8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1331640" y="371703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3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6012160" y="371628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18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5076056" y="371259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4139952" y="371628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12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3275856" y="371703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9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339752" y="371703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6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7920372" y="371222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7038274" y="3712592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21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323528" y="4581128"/>
            <a:ext cx="66247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Poměr mezi počtem vajec a jejich cenou zůstává stále stejný.</a:t>
            </a:r>
            <a:endParaRPr lang="cs-CZ" dirty="0"/>
          </a:p>
        </p:txBody>
      </p:sp>
      <p:sp>
        <p:nvSpPr>
          <p:cNvPr id="10" name="Obdélník 9"/>
          <p:cNvSpPr/>
          <p:nvPr/>
        </p:nvSpPr>
        <p:spPr>
          <a:xfrm>
            <a:off x="0" y="4919681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400" b="1" dirty="0" smtClean="0"/>
              <a:t>1 : 3 = 2 : 6 = 3 : 9 = 4 : 12 = 5 : 15 = 6 : 18 = 7 : 21 = 8 : 24</a:t>
            </a:r>
            <a:endParaRPr lang="cs-CZ" sz="2400" b="1" dirty="0"/>
          </a:p>
        </p:txBody>
      </p:sp>
      <p:sp>
        <p:nvSpPr>
          <p:cNvPr id="2054" name="TextovéPole 2053"/>
          <p:cNvSpPr txBox="1"/>
          <p:nvPr/>
        </p:nvSpPr>
        <p:spPr>
          <a:xfrm>
            <a:off x="323528" y="5589240"/>
            <a:ext cx="849694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 </a:t>
            </a:r>
            <a:r>
              <a:rPr lang="cs-CZ" sz="2000" b="1" dirty="0"/>
              <a:t>jakém poměru se </a:t>
            </a:r>
            <a:r>
              <a:rPr lang="cs-CZ" sz="2000" b="1" dirty="0" smtClean="0"/>
              <a:t>zvětší (zmenší) </a:t>
            </a:r>
            <a:r>
              <a:rPr lang="cs-CZ" sz="2000" b="1" dirty="0"/>
              <a:t>jedna </a:t>
            </a:r>
            <a:r>
              <a:rPr lang="cs-CZ" sz="2000" b="1" dirty="0" smtClean="0"/>
              <a:t>veličina (počet vajec), v </a:t>
            </a:r>
            <a:r>
              <a:rPr lang="cs-CZ" sz="2000" b="1" dirty="0"/>
              <a:t>takovém se </a:t>
            </a:r>
            <a:r>
              <a:rPr lang="cs-CZ" sz="2000" b="1" dirty="0" smtClean="0"/>
              <a:t>zvětší (zmenší) i </a:t>
            </a:r>
            <a:r>
              <a:rPr lang="cs-CZ" sz="2000" b="1" dirty="0"/>
              <a:t>druhá </a:t>
            </a:r>
            <a:r>
              <a:rPr lang="cs-CZ" sz="2000" b="1" dirty="0" smtClean="0"/>
              <a:t>veličina (cena vajec).</a:t>
            </a:r>
            <a:endParaRPr lang="cs-CZ" sz="2000" b="1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6633179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20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Definice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3456384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b="1" dirty="0" smtClean="0"/>
              <a:t>Přímá úměrnost</a:t>
            </a:r>
            <a:endParaRPr lang="cs-CZ" sz="2800" b="1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51520" y="2528900"/>
            <a:ext cx="8640960" cy="396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/>
              <a:t>je taková závislost proměnné </a:t>
            </a:r>
            <a:r>
              <a:rPr lang="cs-CZ" sz="2000" b="1" i="1" dirty="0" smtClean="0"/>
              <a:t>y</a:t>
            </a:r>
            <a:r>
              <a:rPr lang="cs-CZ" sz="2000" b="1" dirty="0" smtClean="0"/>
              <a:t> na proměnné </a:t>
            </a:r>
            <a:r>
              <a:rPr lang="cs-CZ" sz="2000" b="1" i="1" dirty="0" smtClean="0"/>
              <a:t>x</a:t>
            </a:r>
            <a:r>
              <a:rPr lang="cs-CZ" sz="2000" b="1" dirty="0" smtClean="0"/>
              <a:t>, pro kterou platí:</a:t>
            </a:r>
            <a:endParaRPr lang="cs-CZ" sz="2000" b="1" dirty="0"/>
          </a:p>
        </p:txBody>
      </p:sp>
      <p:sp>
        <p:nvSpPr>
          <p:cNvPr id="8" name="Obdélník 7"/>
          <p:cNvSpPr/>
          <p:nvPr/>
        </p:nvSpPr>
        <p:spPr>
          <a:xfrm>
            <a:off x="107504" y="3129162"/>
            <a:ext cx="86331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Wingdings" pitchFamily="2" charset="2"/>
              <a:buNone/>
            </a:pPr>
            <a:r>
              <a:rPr lang="cs-CZ" sz="2400" b="1" dirty="0"/>
              <a:t>Kolikrát se zvětší hodnota </a:t>
            </a:r>
            <a:r>
              <a:rPr lang="cs-CZ" sz="2400" b="1" i="1" dirty="0"/>
              <a:t>x</a:t>
            </a:r>
            <a:r>
              <a:rPr lang="cs-CZ" sz="2400" b="1" dirty="0"/>
              <a:t>, tolikrát se zvětší hodnota </a:t>
            </a:r>
            <a:r>
              <a:rPr lang="cs-CZ" sz="2400" b="1" i="1" dirty="0"/>
              <a:t>y</a:t>
            </a:r>
            <a:r>
              <a:rPr lang="cs-CZ" sz="2400" b="1" dirty="0"/>
              <a:t>.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107504" y="3592548"/>
            <a:ext cx="8928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Wingdings" pitchFamily="2" charset="2"/>
              <a:buNone/>
            </a:pPr>
            <a:r>
              <a:rPr lang="cs-CZ" sz="2400" b="1" dirty="0"/>
              <a:t>Kolikrát se </a:t>
            </a:r>
            <a:r>
              <a:rPr lang="cs-CZ" sz="2400" b="1" dirty="0" smtClean="0"/>
              <a:t>zmenší </a:t>
            </a:r>
            <a:r>
              <a:rPr lang="cs-CZ" sz="2400" b="1" dirty="0"/>
              <a:t>hodnota </a:t>
            </a:r>
            <a:r>
              <a:rPr lang="cs-CZ" sz="2400" b="1" i="1" dirty="0"/>
              <a:t>x</a:t>
            </a:r>
            <a:r>
              <a:rPr lang="cs-CZ" sz="2400" b="1" dirty="0"/>
              <a:t>, tolikrát se </a:t>
            </a:r>
            <a:r>
              <a:rPr lang="cs-CZ" sz="2400" b="1" dirty="0" smtClean="0"/>
              <a:t>zmenší </a:t>
            </a:r>
            <a:r>
              <a:rPr lang="cs-CZ" sz="2400" b="1" dirty="0"/>
              <a:t>hodnota </a:t>
            </a:r>
            <a:r>
              <a:rPr lang="cs-CZ" sz="2400" b="1" i="1" dirty="0"/>
              <a:t>y</a:t>
            </a:r>
            <a:r>
              <a:rPr lang="cs-CZ" sz="2400" b="1" dirty="0"/>
              <a:t>.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503548" y="4547820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Wingdings" pitchFamily="2" charset="2"/>
              <a:buNone/>
            </a:pPr>
            <a:r>
              <a:rPr lang="cs-CZ" sz="2400" b="1" dirty="0" smtClean="0"/>
              <a:t>Hodnoty </a:t>
            </a:r>
            <a:r>
              <a:rPr lang="cs-CZ" sz="2400" b="1" i="1" dirty="0" smtClean="0"/>
              <a:t>y</a:t>
            </a:r>
            <a:r>
              <a:rPr lang="cs-CZ" sz="2400" b="1" dirty="0" smtClean="0"/>
              <a:t> a hodnoty </a:t>
            </a:r>
            <a:r>
              <a:rPr lang="cs-CZ" sz="2400" b="1" i="1" dirty="0" smtClean="0"/>
              <a:t>x</a:t>
            </a:r>
            <a:r>
              <a:rPr lang="cs-CZ" sz="2400" b="1" dirty="0" smtClean="0"/>
              <a:t> se mění ve stejném poměru.</a:t>
            </a:r>
            <a:endParaRPr lang="cs-CZ" sz="2400" b="1" dirty="0"/>
          </a:p>
        </p:txBody>
      </p:sp>
      <p:sp>
        <p:nvSpPr>
          <p:cNvPr id="16" name="Obdélník 15"/>
          <p:cNvSpPr/>
          <p:nvPr/>
        </p:nvSpPr>
        <p:spPr>
          <a:xfrm>
            <a:off x="503548" y="5373216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Wingdings" pitchFamily="2" charset="2"/>
              <a:buNone/>
            </a:pPr>
            <a:r>
              <a:rPr lang="cs-CZ" sz="2400" b="1" dirty="0" smtClean="0"/>
              <a:t>Říkáme, že proměnná </a:t>
            </a:r>
            <a:r>
              <a:rPr lang="cs-CZ" sz="2400" b="1" i="1" dirty="0" smtClean="0"/>
              <a:t>y</a:t>
            </a:r>
            <a:r>
              <a:rPr lang="cs-CZ" sz="2400" b="1" dirty="0" smtClean="0"/>
              <a:t> je </a:t>
            </a:r>
            <a:r>
              <a:rPr lang="cs-CZ" sz="2400" b="1" smtClean="0"/>
              <a:t>přímo úměrná </a:t>
            </a:r>
            <a:r>
              <a:rPr lang="cs-CZ" sz="2400" b="1" dirty="0" smtClean="0"/>
              <a:t>proměnné </a:t>
            </a:r>
            <a:r>
              <a:rPr lang="cs-CZ" sz="2400" b="1" i="1" dirty="0" smtClean="0"/>
              <a:t>x</a:t>
            </a:r>
            <a:r>
              <a:rPr lang="cs-CZ" sz="2400" b="1" dirty="0" smtClean="0"/>
              <a:t>.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33068810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8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Cvičení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8388932" cy="720080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 smtClean="0"/>
              <a:t>1. Urči zda závislost veličiny y na veličině x v dané tabulce </a:t>
            </a:r>
            <a:br>
              <a:rPr lang="cs-CZ" sz="2000" b="1" dirty="0" smtClean="0"/>
            </a:br>
            <a:r>
              <a:rPr lang="cs-CZ" sz="2000" b="1" dirty="0" smtClean="0"/>
              <a:t>    popisuje přímou úměrnost (svou odpověď zdůvodni).</a:t>
            </a:r>
            <a:endParaRPr lang="cs-CZ" sz="2000" b="1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24944"/>
            <a:ext cx="442912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4221088"/>
            <a:ext cx="442912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45224"/>
            <a:ext cx="442912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6804248" y="3126040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ANO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6804248" y="5646320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ANO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6804248" y="4422184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NE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28718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3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Cvičení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8568952" cy="720080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 smtClean="0"/>
              <a:t>2. Doplň tabulku tak, aby závislost y na x byla přímá úměrnost.</a:t>
            </a:r>
            <a:endParaRPr lang="cs-CZ" sz="2000" b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64904"/>
            <a:ext cx="633412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99" y="3429000"/>
            <a:ext cx="633412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293096"/>
            <a:ext cx="633412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99" y="5157192"/>
            <a:ext cx="633412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1043608" y="381426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0,5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2123728" y="295066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9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2987824" y="295066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4004320" y="295066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30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4932040" y="2958663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60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5868144" y="2958663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90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3925912" y="381476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3,75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1943708" y="381426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1,25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2987824" y="3831193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2,5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4860032" y="381377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6,25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1187624" y="467836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5946452" y="467687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6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2123728" y="467836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9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3094546" y="467786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5004048" y="467737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8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5868144" y="516840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54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1160140" y="51566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3" name="TextovéPole 32"/>
          <p:cNvSpPr txBox="1"/>
          <p:nvPr/>
        </p:nvSpPr>
        <p:spPr>
          <a:xfrm>
            <a:off x="2123728" y="5526028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9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3059832" y="515620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36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5004048" y="552553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8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60037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5" grpId="0"/>
      <p:bldP spid="15" grpId="0"/>
      <p:bldP spid="16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Cvičení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8568952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 smtClean="0"/>
              <a:t>3. Urči, zda se jedná o přímou úměrnost.</a:t>
            </a:r>
            <a:endParaRPr lang="cs-CZ" sz="2000" b="1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51520" y="2465276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/>
              <a:t>a) Množství krve je přímo úměrné výšce člověka.</a:t>
            </a:r>
            <a:endParaRPr lang="cs-CZ" sz="1800" b="1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51520" y="2780928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/>
              <a:t>b) Cena jablek je přímo úměrná jejich hmotnosti.</a:t>
            </a:r>
            <a:endParaRPr lang="cs-CZ" sz="1800" b="1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51520" y="3140968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/>
              <a:t>c</a:t>
            </a:r>
            <a:r>
              <a:rPr lang="cs-CZ" sz="1800" b="1" dirty="0" smtClean="0"/>
              <a:t>) Počet obyvatel je přímo úměrný velikosti státu.</a:t>
            </a:r>
            <a:endParaRPr lang="cs-CZ" sz="1800" b="1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51520" y="3501008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/>
              <a:t>d</a:t>
            </a:r>
            <a:r>
              <a:rPr lang="cs-CZ" sz="1800" b="1" dirty="0" smtClean="0"/>
              <a:t>) Délka strany čtverce je přímo úměrná jeho obvodu.</a:t>
            </a:r>
            <a:endParaRPr lang="cs-CZ" sz="1800" b="1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51520" y="3861048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/>
              <a:t>e) Délka strany čtverce je přímo úměrná jeho obsahu.</a:t>
            </a:r>
            <a:endParaRPr lang="cs-CZ" sz="1800" b="1" dirty="0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251520" y="4221088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/>
              <a:t>f) Uběhnutá vzdálenost je přímo úměrná rychlosti běhu.</a:t>
            </a:r>
            <a:endParaRPr lang="cs-CZ" sz="1800" b="1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251520" y="4581128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/>
              <a:t>g) Hmotnost kovového odlitku je přímo úměrná jeho objemu.</a:t>
            </a:r>
            <a:endParaRPr lang="cs-CZ" sz="1800" b="1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251520" y="4941168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/>
              <a:t>h) Hloubka rybníku je přímo úměrná jeho rozloze.</a:t>
            </a:r>
            <a:endParaRPr lang="cs-CZ" sz="1800" b="1" dirty="0"/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51520" y="5301208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/>
              <a:t>i) Výška člověka je přímo úměrná jeho věku.</a:t>
            </a:r>
            <a:endParaRPr lang="cs-CZ" sz="1800" b="1" dirty="0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51520" y="5661248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/>
              <a:t>j) Cena banánů je přímo úměrná jejich hmotnosti.</a:t>
            </a:r>
            <a:endParaRPr lang="cs-CZ" sz="1800" b="1" dirty="0"/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251520" y="6021288"/>
            <a:ext cx="878497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/>
              <a:t>k) Množství matiček, které vyrobí automat je přímo úměrné času výroby.</a:t>
            </a:r>
            <a:endParaRPr lang="cs-CZ" sz="18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8129376" y="2802414"/>
            <a:ext cx="691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ANO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8128880" y="3522494"/>
            <a:ext cx="691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ANO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8129376" y="4242574"/>
            <a:ext cx="691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ANO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8129376" y="4602614"/>
            <a:ext cx="691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ANO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8100392" y="5682734"/>
            <a:ext cx="691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ANO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8100392" y="6356067"/>
            <a:ext cx="691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ANO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8172400" y="2442374"/>
            <a:ext cx="547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NE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8201384" y="3162454"/>
            <a:ext cx="547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NE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8172400" y="3882534"/>
            <a:ext cx="547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NE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8172400" y="4941168"/>
            <a:ext cx="547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NE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8172400" y="5301208"/>
            <a:ext cx="547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NE</a:t>
            </a:r>
            <a:endParaRPr lang="cs-CZ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01103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  <p:bldP spid="15" grpId="0" build="p"/>
      <p:bldP spid="16" grpId="0" build="p"/>
      <p:bldP spid="17" grpId="0" build="p"/>
      <p:bldP spid="18" grpId="0" build="p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1203</TotalTime>
  <Words>584</Words>
  <Application>Microsoft Office PowerPoint</Application>
  <PresentationFormat>Předvádění na obrazovce (4:3)</PresentationFormat>
  <Paragraphs>162</Paragraphs>
  <Slides>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Prezentace školení zaměstnanců</vt:lpstr>
      <vt:lpstr>Přímá úměrnost</vt:lpstr>
      <vt:lpstr>Přímá úměrnost Pojem</vt:lpstr>
      <vt:lpstr>Přímá úměrnost Pojem</vt:lpstr>
      <vt:lpstr>Přímá úměrnost Pojem</vt:lpstr>
      <vt:lpstr>Přímá úměrnost Pojem</vt:lpstr>
      <vt:lpstr>Přímá úměrnost Definice</vt:lpstr>
      <vt:lpstr>Přímá úměrnost Cvičení</vt:lpstr>
      <vt:lpstr>Přímá úměrnost Cvičení</vt:lpstr>
      <vt:lpstr>Přímá úměrnost Cvičení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180</cp:revision>
  <dcterms:created xsi:type="dcterms:W3CDTF">2012-01-02T08:14:14Z</dcterms:created>
  <dcterms:modified xsi:type="dcterms:W3CDTF">2012-02-25T07:17:27Z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