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310" r:id="rId3"/>
    <p:sldId id="311" r:id="rId4"/>
    <p:sldId id="313" r:id="rId5"/>
    <p:sldId id="316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302062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z="6000" dirty="0" smtClean="0"/>
              <a:t>Procenta kolem nás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/>
              <a:t>Příklad </a:t>
            </a:r>
            <a:r>
              <a:rPr lang="cs-CZ" sz="3200" dirty="0" smtClean="0"/>
              <a:t>7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07804" y="1988840"/>
            <a:ext cx="9036196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Televizi zlevnili v obchodě o 20 % a později ještě o 10 % z nové ceny. 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>Po </a:t>
            </a:r>
            <a:r>
              <a:rPr lang="cs-CZ" sz="2000" dirty="0"/>
              <a:t>této dvojí </a:t>
            </a:r>
            <a:r>
              <a:rPr lang="cs-CZ" sz="2000" dirty="0" smtClean="0"/>
              <a:t>slevě stála </a:t>
            </a:r>
            <a:r>
              <a:rPr lang="cs-CZ" sz="2000" dirty="0"/>
              <a:t>televize 7 200 Kč. Kolik stála televize původně?</a:t>
            </a:r>
            <a:br>
              <a:rPr lang="cs-CZ" sz="2000" dirty="0"/>
            </a:b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1699481" y="6453336"/>
            <a:ext cx="464955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Televize stála původně 10 000 Kč.</a:t>
            </a:r>
            <a:endParaRPr lang="cs-CZ" sz="17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278582" y="2724938"/>
            <a:ext cx="468022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Vypočteme cenu po první slevě:</a:t>
            </a:r>
            <a:endParaRPr lang="cs-CZ" sz="17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683560" y="3420000"/>
            <a:ext cx="316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90%  ................ 7 200 Kč</a:t>
            </a:r>
            <a:endParaRPr lang="cs-CZ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39552" y="3780000"/>
            <a:ext cx="305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100 %  ................. </a:t>
            </a:r>
            <a:r>
              <a:rPr lang="cs-CZ" dirty="0"/>
              <a:t>x</a:t>
            </a:r>
            <a:r>
              <a:rPr lang="cs-CZ" dirty="0" smtClean="0"/>
              <a:t> Kč</a:t>
            </a:r>
            <a:r>
              <a:rPr lang="cs-CZ" u="sng" dirty="0" smtClean="0"/>
              <a:t>    </a:t>
            </a:r>
            <a:endParaRPr lang="cs-CZ" u="sng" dirty="0"/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539552" y="4140000"/>
            <a:ext cx="32395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se šipkou 36"/>
          <p:cNvCxnSpPr/>
          <p:nvPr/>
        </p:nvCxnSpPr>
        <p:spPr bwMode="auto">
          <a:xfrm flipV="1">
            <a:off x="539552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Přímá spojnice se šipkou 44"/>
          <p:cNvCxnSpPr/>
          <p:nvPr/>
        </p:nvCxnSpPr>
        <p:spPr bwMode="auto">
          <a:xfrm flipV="1">
            <a:off x="3779912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ovéPole 54"/>
          <p:cNvSpPr txBox="1"/>
          <p:nvPr/>
        </p:nvSpPr>
        <p:spPr>
          <a:xfrm>
            <a:off x="684000" y="4113320"/>
            <a:ext cx="2411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7 200 = 100 : 90</a:t>
            </a:r>
            <a:endParaRPr lang="cs-CZ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990510" y="447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90 · x = 7 200 </a:t>
            </a:r>
            <a:r>
              <a:rPr lang="cs-CZ" dirty="0"/>
              <a:t>·</a:t>
            </a:r>
            <a:r>
              <a:rPr lang="cs-CZ" dirty="0" smtClean="0"/>
              <a:t> 100</a:t>
            </a:r>
            <a:endParaRPr lang="cs-CZ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990510" y="483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90 · x = 720 000</a:t>
            </a:r>
            <a:endParaRPr lang="cs-CZ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1422558" y="555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8 000</a:t>
            </a:r>
            <a:endParaRPr lang="cs-CZ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422558" y="519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720 000 : 90</a:t>
            </a:r>
            <a:endParaRPr lang="cs-CZ" dirty="0"/>
          </a:p>
        </p:txBody>
      </p:sp>
      <p:cxnSp>
        <p:nvCxnSpPr>
          <p:cNvPr id="60" name="Přímá spojnice 59"/>
          <p:cNvCxnSpPr/>
          <p:nvPr/>
        </p:nvCxnSpPr>
        <p:spPr bwMode="auto">
          <a:xfrm>
            <a:off x="983698" y="627332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ovéPole 61"/>
          <p:cNvSpPr txBox="1"/>
          <p:nvPr/>
        </p:nvSpPr>
        <p:spPr>
          <a:xfrm>
            <a:off x="1422558" y="591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8 000 Kč</a:t>
            </a:r>
            <a:endParaRPr lang="cs-CZ" dirty="0"/>
          </a:p>
        </p:txBody>
      </p:sp>
      <p:cxnSp>
        <p:nvCxnSpPr>
          <p:cNvPr id="63" name="Přímá spojnice 62"/>
          <p:cNvCxnSpPr/>
          <p:nvPr/>
        </p:nvCxnSpPr>
        <p:spPr bwMode="auto">
          <a:xfrm>
            <a:off x="983698" y="591332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395535" y="2724938"/>
            <a:ext cx="468022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Po slevě 10% zůstala cena na 90% původní (zlevněné) ceny:</a:t>
            </a:r>
            <a:endParaRPr lang="cs-CZ" sz="17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356275" y="2724937"/>
            <a:ext cx="468022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Vypočteme cenu před první slevou:</a:t>
            </a:r>
            <a:endParaRPr lang="cs-CZ" sz="17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356275" y="2724937"/>
            <a:ext cx="39855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Po slevě 20% zůstala cena na 80% </a:t>
            </a:r>
            <a:br>
              <a:rPr lang="cs-CZ" sz="1700" b="1" dirty="0" smtClean="0"/>
            </a:br>
            <a:r>
              <a:rPr lang="cs-CZ" sz="1700" b="1" dirty="0" smtClean="0"/>
              <a:t>původní  ceny:</a:t>
            </a:r>
            <a:endParaRPr lang="cs-CZ" sz="17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266502" y="3446668"/>
            <a:ext cx="316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80%  ................ 8 000 Kč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4122494" y="3806668"/>
            <a:ext cx="305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100 %  ................. y Kč</a:t>
            </a:r>
            <a:r>
              <a:rPr lang="cs-CZ" u="sng" dirty="0" smtClean="0"/>
              <a:t>    </a:t>
            </a:r>
            <a:endParaRPr lang="cs-CZ" u="sng" dirty="0"/>
          </a:p>
        </p:txBody>
      </p:sp>
      <p:cxnSp>
        <p:nvCxnSpPr>
          <p:cNvPr id="31" name="Přímá spojnice 30"/>
          <p:cNvCxnSpPr/>
          <p:nvPr/>
        </p:nvCxnSpPr>
        <p:spPr bwMode="auto">
          <a:xfrm>
            <a:off x="4122494" y="4166668"/>
            <a:ext cx="32395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se šipkou 31"/>
          <p:cNvCxnSpPr/>
          <p:nvPr/>
        </p:nvCxnSpPr>
        <p:spPr bwMode="auto">
          <a:xfrm flipV="1">
            <a:off x="4122494" y="3446668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Přímá spojnice se šipkou 37"/>
          <p:cNvCxnSpPr/>
          <p:nvPr/>
        </p:nvCxnSpPr>
        <p:spPr bwMode="auto">
          <a:xfrm flipV="1">
            <a:off x="7362854" y="3446668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4266942" y="4139988"/>
            <a:ext cx="2411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: 8 000 = 100 : 80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4572000" y="449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8</a:t>
            </a:r>
            <a:r>
              <a:rPr lang="cs-CZ" dirty="0" smtClean="0"/>
              <a:t>0 · y = 8 000 </a:t>
            </a:r>
            <a:r>
              <a:rPr lang="cs-CZ" dirty="0"/>
              <a:t>·</a:t>
            </a:r>
            <a:r>
              <a:rPr lang="cs-CZ" dirty="0" smtClean="0"/>
              <a:t> 100</a:t>
            </a:r>
            <a:endParaRPr lang="cs-CZ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4590910" y="485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80 · y = 800 000</a:t>
            </a:r>
            <a:endParaRPr lang="cs-CZ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5094966" y="557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</a:t>
            </a:r>
            <a:r>
              <a:rPr lang="cs-CZ" dirty="0"/>
              <a:t>= </a:t>
            </a:r>
            <a:r>
              <a:rPr lang="cs-CZ" dirty="0" smtClean="0"/>
              <a:t>10 000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5076056" y="521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= 800 000 : 80</a:t>
            </a:r>
            <a:endParaRPr lang="cs-CZ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4656106" y="6299988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ovéPole 45"/>
          <p:cNvSpPr txBox="1"/>
          <p:nvPr/>
        </p:nvSpPr>
        <p:spPr>
          <a:xfrm>
            <a:off x="5094966" y="593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</a:t>
            </a:r>
            <a:r>
              <a:rPr lang="cs-CZ" dirty="0"/>
              <a:t>= </a:t>
            </a:r>
            <a:r>
              <a:rPr lang="cs-CZ" dirty="0" smtClean="0"/>
              <a:t>10 000 Kč</a:t>
            </a:r>
            <a:endParaRPr lang="cs-CZ" dirty="0"/>
          </a:p>
        </p:txBody>
      </p:sp>
      <p:cxnSp>
        <p:nvCxnSpPr>
          <p:cNvPr id="47" name="Přímá spojnice 46"/>
          <p:cNvCxnSpPr/>
          <p:nvPr/>
        </p:nvCxnSpPr>
        <p:spPr bwMode="auto">
          <a:xfrm>
            <a:off x="4656106" y="5939988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4656106" y="633600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4547181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4" grpId="0"/>
      <p:bldP spid="16" grpId="0"/>
      <p:bldP spid="16" grpId="1"/>
      <p:bldP spid="26" grpId="0"/>
      <p:bldP spid="35" grpId="0"/>
      <p:bldP spid="55" grpId="0"/>
      <p:bldP spid="56" grpId="0"/>
      <p:bldP spid="57" grpId="0"/>
      <p:bldP spid="58" grpId="0"/>
      <p:bldP spid="59" grpId="0"/>
      <p:bldP spid="62" grpId="0"/>
      <p:bldP spid="24" grpId="0"/>
      <p:bldP spid="24" grpId="1"/>
      <p:bldP spid="25" grpId="0"/>
      <p:bldP spid="25" grpId="1"/>
      <p:bldP spid="27" grpId="0"/>
      <p:bldP spid="27" grpId="1"/>
      <p:bldP spid="29" grpId="0"/>
      <p:bldP spid="30" grpId="0"/>
      <p:bldP spid="39" grpId="0"/>
      <p:bldP spid="40" grpId="0"/>
      <p:bldP spid="41" grpId="0"/>
      <p:bldP spid="42" grpId="0"/>
      <p:bldP spid="43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/>
              <a:t>Příklad </a:t>
            </a:r>
            <a:r>
              <a:rPr lang="cs-CZ" sz="3200" dirty="0" smtClean="0"/>
              <a:t>8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07804" y="1988840"/>
            <a:ext cx="9036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Pan </a:t>
            </a:r>
            <a:r>
              <a:rPr lang="cs-CZ" b="1" dirty="0" smtClean="0"/>
              <a:t>Novák </a:t>
            </a:r>
            <a:r>
              <a:rPr lang="cs-CZ" b="1" dirty="0"/>
              <a:t>si půjčil od banky </a:t>
            </a:r>
            <a:r>
              <a:rPr lang="cs-CZ" b="1" dirty="0" smtClean="0"/>
              <a:t>částku </a:t>
            </a:r>
            <a:r>
              <a:rPr lang="cs-CZ" b="1" dirty="0"/>
              <a:t>150 000 Kč. </a:t>
            </a:r>
            <a:r>
              <a:rPr lang="cs-CZ" b="1" dirty="0" smtClean="0"/>
              <a:t>Úroková míra </a:t>
            </a:r>
            <a:r>
              <a:rPr lang="cs-CZ" b="1" dirty="0"/>
              <a:t>za půjčení činí 17,5%. </a:t>
            </a:r>
            <a:r>
              <a:rPr lang="cs-CZ" b="1" dirty="0" smtClean="0"/>
              <a:t>Kolik </a:t>
            </a:r>
            <a:r>
              <a:rPr lang="cs-CZ" b="1" dirty="0"/>
              <a:t>pan </a:t>
            </a:r>
            <a:r>
              <a:rPr lang="cs-CZ" b="1" dirty="0" smtClean="0"/>
              <a:t>Novák </a:t>
            </a:r>
            <a:r>
              <a:rPr lang="cs-CZ" b="1" dirty="0"/>
              <a:t>vrátí bance celkem Kč? </a:t>
            </a:r>
            <a:endParaRPr lang="cs-CZ" b="1" baseline="300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699481" y="6381328"/>
            <a:ext cx="464955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Pan Novák vrátí bance celkem 176 250 Kč.</a:t>
            </a:r>
            <a:endParaRPr lang="cs-CZ" sz="17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611560" y="3420000"/>
            <a:ext cx="316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 150 000 Kč</a:t>
            </a:r>
            <a:endParaRPr lang="cs-CZ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39552" y="3780000"/>
            <a:ext cx="305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117,5 %  .............. </a:t>
            </a:r>
            <a:r>
              <a:rPr lang="cs-CZ" dirty="0"/>
              <a:t>x</a:t>
            </a:r>
            <a:r>
              <a:rPr lang="cs-CZ" dirty="0" smtClean="0"/>
              <a:t> Kč</a:t>
            </a:r>
            <a:r>
              <a:rPr lang="cs-CZ" u="sng" dirty="0" smtClean="0"/>
              <a:t>    </a:t>
            </a:r>
            <a:endParaRPr lang="cs-CZ" u="sng" dirty="0"/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539552" y="4140000"/>
            <a:ext cx="32395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se šipkou 36"/>
          <p:cNvCxnSpPr/>
          <p:nvPr/>
        </p:nvCxnSpPr>
        <p:spPr bwMode="auto">
          <a:xfrm flipV="1">
            <a:off x="539552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Přímá spojnice se šipkou 44"/>
          <p:cNvCxnSpPr/>
          <p:nvPr/>
        </p:nvCxnSpPr>
        <p:spPr bwMode="auto">
          <a:xfrm flipV="1">
            <a:off x="3779912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ovéPole 54"/>
          <p:cNvSpPr txBox="1"/>
          <p:nvPr/>
        </p:nvSpPr>
        <p:spPr>
          <a:xfrm>
            <a:off x="683999" y="4113320"/>
            <a:ext cx="2906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150 000 = 117,5 : 100</a:t>
            </a:r>
            <a:endParaRPr lang="cs-CZ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1087711" y="4473320"/>
            <a:ext cx="319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x = 150 000 </a:t>
            </a:r>
            <a:r>
              <a:rPr lang="cs-CZ" dirty="0"/>
              <a:t>·</a:t>
            </a:r>
            <a:r>
              <a:rPr lang="cs-CZ" dirty="0" smtClean="0"/>
              <a:t> 117,5</a:t>
            </a:r>
            <a:endParaRPr lang="cs-CZ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1062518" y="483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x = 17 625 000</a:t>
            </a:r>
            <a:endParaRPr lang="cs-CZ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1638582" y="555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176 250</a:t>
            </a:r>
            <a:endParaRPr lang="cs-CZ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638582" y="519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17 625 000 : 100</a:t>
            </a:r>
            <a:endParaRPr lang="cs-CZ" dirty="0"/>
          </a:p>
        </p:txBody>
      </p:sp>
      <p:cxnSp>
        <p:nvCxnSpPr>
          <p:cNvPr id="60" name="Přímá spojnice 59"/>
          <p:cNvCxnSpPr/>
          <p:nvPr/>
        </p:nvCxnSpPr>
        <p:spPr bwMode="auto">
          <a:xfrm>
            <a:off x="1151936" y="6264000"/>
            <a:ext cx="28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ovéPole 61"/>
          <p:cNvSpPr txBox="1"/>
          <p:nvPr/>
        </p:nvSpPr>
        <p:spPr>
          <a:xfrm>
            <a:off x="1638582" y="591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176 250 Kč</a:t>
            </a:r>
            <a:endParaRPr lang="cs-CZ" dirty="0"/>
          </a:p>
        </p:txBody>
      </p:sp>
      <p:cxnSp>
        <p:nvCxnSpPr>
          <p:cNvPr id="63" name="Přímá spojnice 62"/>
          <p:cNvCxnSpPr/>
          <p:nvPr/>
        </p:nvCxnSpPr>
        <p:spPr bwMode="auto">
          <a:xfrm>
            <a:off x="1223944" y="5913320"/>
            <a:ext cx="28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374751" y="2837981"/>
            <a:ext cx="643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Pan Novák vrátí bance základ (100%) a ještě 17,5% navíc!</a:t>
            </a:r>
            <a:endParaRPr lang="cs-CZ" dirty="0"/>
          </a:p>
        </p:txBody>
      </p:sp>
      <p:cxnSp>
        <p:nvCxnSpPr>
          <p:cNvPr id="49" name="Přímá spojnice 48"/>
          <p:cNvCxnSpPr/>
          <p:nvPr/>
        </p:nvCxnSpPr>
        <p:spPr bwMode="auto">
          <a:xfrm>
            <a:off x="1151936" y="6300000"/>
            <a:ext cx="28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0487881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4" grpId="0"/>
      <p:bldP spid="26" grpId="0"/>
      <p:bldP spid="35" grpId="0"/>
      <p:bldP spid="55" grpId="0"/>
      <p:bldP spid="56" grpId="0"/>
      <p:bldP spid="57" grpId="0"/>
      <p:bldP spid="58" grpId="0"/>
      <p:bldP spid="59" grpId="0"/>
      <p:bldP spid="62" grpId="0"/>
      <p:bldP spid="29" grpId="0"/>
      <p:bldP spid="2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/>
              <a:t>Příklad </a:t>
            </a:r>
            <a:r>
              <a:rPr lang="cs-CZ" sz="3200" dirty="0" smtClean="0"/>
              <a:t>9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07804" y="1988840"/>
            <a:ext cx="9036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Paní </a:t>
            </a:r>
            <a:r>
              <a:rPr lang="cs-CZ" b="1" dirty="0" smtClean="0"/>
              <a:t>Svobodová </a:t>
            </a:r>
            <a:r>
              <a:rPr lang="cs-CZ" b="1" dirty="0"/>
              <a:t>si půjčila od </a:t>
            </a:r>
            <a:r>
              <a:rPr lang="cs-CZ" b="1" dirty="0" smtClean="0"/>
              <a:t>banky 75 </a:t>
            </a:r>
            <a:r>
              <a:rPr lang="cs-CZ" b="1" dirty="0"/>
              <a:t>000 Kč. Po roce vrátila </a:t>
            </a:r>
            <a:r>
              <a:rPr lang="cs-CZ" b="1" dirty="0" smtClean="0"/>
              <a:t>celkem 85 </a:t>
            </a:r>
            <a:r>
              <a:rPr lang="cs-CZ" b="1" dirty="0"/>
              <a:t>000 Kč. Kolik </a:t>
            </a:r>
            <a:r>
              <a:rPr lang="cs-CZ" b="1" dirty="0" smtClean="0"/>
              <a:t>činila úroková míra půjčky?</a:t>
            </a:r>
            <a:endParaRPr lang="cs-CZ" b="1" baseline="300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452418" y="6204355"/>
            <a:ext cx="304757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Úroková míra činila </a:t>
            </a:r>
            <a:r>
              <a:rPr lang="cs-CZ" sz="1700" b="1" dirty="0" smtClean="0"/>
              <a:t>13,3%.</a:t>
            </a:r>
            <a:endParaRPr lang="cs-CZ" sz="17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611560" y="3420000"/>
            <a:ext cx="316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 75 000 Kč</a:t>
            </a:r>
            <a:endParaRPr lang="cs-CZ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39552" y="3780000"/>
            <a:ext cx="305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x %  .............. 10 000 Kč</a:t>
            </a:r>
            <a:r>
              <a:rPr lang="cs-CZ" u="sng" dirty="0" smtClean="0"/>
              <a:t>    </a:t>
            </a:r>
            <a:endParaRPr lang="cs-CZ" u="sng" dirty="0"/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539552" y="4140000"/>
            <a:ext cx="32395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se šipkou 36"/>
          <p:cNvCxnSpPr/>
          <p:nvPr/>
        </p:nvCxnSpPr>
        <p:spPr bwMode="auto">
          <a:xfrm flipV="1">
            <a:off x="539552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Přímá spojnice se šipkou 44"/>
          <p:cNvCxnSpPr/>
          <p:nvPr/>
        </p:nvCxnSpPr>
        <p:spPr bwMode="auto">
          <a:xfrm flipV="1">
            <a:off x="3779912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ovéPole 54"/>
          <p:cNvSpPr txBox="1"/>
          <p:nvPr/>
        </p:nvSpPr>
        <p:spPr>
          <a:xfrm>
            <a:off x="1161669" y="4113320"/>
            <a:ext cx="2906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100 = 10 000 : 75 000</a:t>
            </a:r>
            <a:endParaRPr lang="cs-CZ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827999" y="4473320"/>
            <a:ext cx="319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75 000 · x = 10 000 </a:t>
            </a:r>
            <a:r>
              <a:rPr lang="cs-CZ" dirty="0"/>
              <a:t>·</a:t>
            </a:r>
            <a:r>
              <a:rPr lang="cs-CZ" dirty="0" smtClean="0"/>
              <a:t> 100</a:t>
            </a:r>
            <a:endParaRPr lang="cs-CZ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828000" y="483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75 000 · x = 1 000 000</a:t>
            </a:r>
            <a:endParaRPr lang="cs-CZ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1710590" y="555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</a:t>
            </a:r>
            <a:r>
              <a:rPr lang="cs-CZ" dirty="0" smtClean="0">
                <a:latin typeface="Cambria Math"/>
                <a:ea typeface="Cambria Math"/>
              </a:rPr>
              <a:t>≐</a:t>
            </a:r>
            <a:r>
              <a:rPr lang="cs-CZ" dirty="0" smtClean="0"/>
              <a:t> 13,3</a:t>
            </a:r>
            <a:endParaRPr lang="cs-CZ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710590" y="519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1 000 000 : 75 000</a:t>
            </a:r>
            <a:endParaRPr lang="cs-CZ" dirty="0"/>
          </a:p>
        </p:txBody>
      </p:sp>
      <p:cxnSp>
        <p:nvCxnSpPr>
          <p:cNvPr id="63" name="Přímá spojnice 62"/>
          <p:cNvCxnSpPr/>
          <p:nvPr/>
        </p:nvCxnSpPr>
        <p:spPr bwMode="auto">
          <a:xfrm>
            <a:off x="1295952" y="5904000"/>
            <a:ext cx="28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374751" y="2837981"/>
            <a:ext cx="3333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Základem je výška půjčky</a:t>
            </a:r>
            <a:endParaRPr lang="cs-CZ" b="1" dirty="0"/>
          </a:p>
        </p:txBody>
      </p:sp>
      <p:cxnSp>
        <p:nvCxnSpPr>
          <p:cNvPr id="49" name="Přímá spojnice 48"/>
          <p:cNvCxnSpPr/>
          <p:nvPr/>
        </p:nvCxnSpPr>
        <p:spPr bwMode="auto">
          <a:xfrm>
            <a:off x="1295952" y="5940000"/>
            <a:ext cx="28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3590274" y="3760019"/>
            <a:ext cx="5662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Výšku </a:t>
            </a:r>
            <a:r>
              <a:rPr lang="cs-CZ" b="1" dirty="0" smtClean="0"/>
              <a:t>úrokové míry </a:t>
            </a:r>
            <a:r>
              <a:rPr lang="cs-CZ" b="1" dirty="0" smtClean="0"/>
              <a:t>počítáme z navýšení původní částky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92695501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4" grpId="0"/>
      <p:bldP spid="26" grpId="0"/>
      <p:bldP spid="35" grpId="0"/>
      <p:bldP spid="55" grpId="0"/>
      <p:bldP spid="56" grpId="0"/>
      <p:bldP spid="57" grpId="0"/>
      <p:bldP spid="58" grpId="0"/>
      <p:bldP spid="59" grpId="0"/>
      <p:bldP spid="29" grpId="0"/>
      <p:bldP spid="29" grpId="1"/>
      <p:bldP spid="20" grpId="0"/>
      <p:bldP spid="20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/>
              <a:t>Příklad </a:t>
            </a:r>
            <a:r>
              <a:rPr lang="cs-CZ" sz="3200" dirty="0" smtClean="0"/>
              <a:t>10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07804" y="1988840"/>
            <a:ext cx="9036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2000" dirty="0"/>
              <a:t>Do banky uložíme </a:t>
            </a:r>
            <a:r>
              <a:rPr lang="cs-CZ" sz="2000" dirty="0" smtClean="0"/>
              <a:t>45 000 </a:t>
            </a:r>
            <a:r>
              <a:rPr lang="cs-CZ" sz="2000" dirty="0"/>
              <a:t>Kč na 1 rok s úrokovou mírou 2,5%. Daň z úroku je 15%. Kolik dostaneme korun po uplynutí jednoho roku</a:t>
            </a:r>
            <a:r>
              <a:rPr lang="cs-CZ" sz="2000" dirty="0" smtClean="0"/>
              <a:t>?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1699481" y="6459433"/>
            <a:ext cx="560882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Po uplynutí jednoho roku dostaneme </a:t>
            </a:r>
            <a:r>
              <a:rPr lang="cs-CZ" sz="1700" b="1" smtClean="0"/>
              <a:t>45 </a:t>
            </a:r>
            <a:r>
              <a:rPr lang="cs-CZ" sz="1700" b="1" smtClean="0"/>
              <a:t>956,25 </a:t>
            </a:r>
            <a:r>
              <a:rPr lang="cs-CZ" sz="1700" b="1" dirty="0" smtClean="0"/>
              <a:t>Kč.</a:t>
            </a:r>
            <a:endParaRPr lang="cs-CZ" sz="17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278582" y="2724938"/>
            <a:ext cx="468022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Vypočteme úrok bez zdanění:</a:t>
            </a:r>
            <a:endParaRPr lang="cs-CZ" sz="17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07504" y="3420000"/>
            <a:ext cx="316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 45 000 Kč</a:t>
            </a:r>
            <a:endParaRPr lang="cs-CZ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07504" y="3780000"/>
            <a:ext cx="305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2,5 %  ................. </a:t>
            </a:r>
            <a:r>
              <a:rPr lang="cs-CZ" dirty="0"/>
              <a:t>x</a:t>
            </a:r>
            <a:r>
              <a:rPr lang="cs-CZ" dirty="0" smtClean="0"/>
              <a:t> Kč</a:t>
            </a:r>
            <a:r>
              <a:rPr lang="cs-CZ" u="sng" dirty="0" smtClean="0"/>
              <a:t>    </a:t>
            </a:r>
            <a:endParaRPr lang="cs-CZ" u="sng" dirty="0"/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107504" y="4140000"/>
            <a:ext cx="32395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se šipkou 36"/>
          <p:cNvCxnSpPr/>
          <p:nvPr/>
        </p:nvCxnSpPr>
        <p:spPr bwMode="auto">
          <a:xfrm flipV="1">
            <a:off x="107504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Přímá spojnice se šipkou 44"/>
          <p:cNvCxnSpPr/>
          <p:nvPr/>
        </p:nvCxnSpPr>
        <p:spPr bwMode="auto">
          <a:xfrm flipV="1">
            <a:off x="3347864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ovéPole 54"/>
          <p:cNvSpPr txBox="1"/>
          <p:nvPr/>
        </p:nvSpPr>
        <p:spPr>
          <a:xfrm>
            <a:off x="251952" y="4113320"/>
            <a:ext cx="2411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45 000 = 2,5 : 100</a:t>
            </a:r>
            <a:endParaRPr lang="cs-CZ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558462" y="447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x = 45 000 </a:t>
            </a:r>
            <a:r>
              <a:rPr lang="cs-CZ" dirty="0"/>
              <a:t>·</a:t>
            </a:r>
            <a:r>
              <a:rPr lang="cs-CZ" dirty="0" smtClean="0"/>
              <a:t> 2,5</a:t>
            </a:r>
            <a:endParaRPr lang="cs-CZ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558462" y="483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x = 112 500</a:t>
            </a:r>
            <a:endParaRPr lang="cs-CZ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1134526" y="555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1 125</a:t>
            </a:r>
            <a:endParaRPr lang="cs-CZ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134526" y="519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112 500 : 100</a:t>
            </a:r>
            <a:endParaRPr lang="cs-CZ" dirty="0"/>
          </a:p>
        </p:txBody>
      </p:sp>
      <p:cxnSp>
        <p:nvCxnSpPr>
          <p:cNvPr id="60" name="Přímá spojnice 59"/>
          <p:cNvCxnSpPr/>
          <p:nvPr/>
        </p:nvCxnSpPr>
        <p:spPr bwMode="auto">
          <a:xfrm>
            <a:off x="623658" y="627332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ovéPole 61"/>
          <p:cNvSpPr txBox="1"/>
          <p:nvPr/>
        </p:nvSpPr>
        <p:spPr>
          <a:xfrm>
            <a:off x="1134526" y="591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1 125 Kč</a:t>
            </a:r>
            <a:endParaRPr lang="cs-CZ" dirty="0"/>
          </a:p>
        </p:txBody>
      </p:sp>
      <p:cxnSp>
        <p:nvCxnSpPr>
          <p:cNvPr id="63" name="Přímá spojnice 62"/>
          <p:cNvCxnSpPr/>
          <p:nvPr/>
        </p:nvCxnSpPr>
        <p:spPr bwMode="auto">
          <a:xfrm>
            <a:off x="623658" y="591332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282587" y="2901908"/>
            <a:ext cx="356933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Základem je uložená hotovost:</a:t>
            </a:r>
            <a:endParaRPr lang="cs-CZ" sz="17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987306" y="2724937"/>
            <a:ext cx="281694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Vypočteme daň z úroku:</a:t>
            </a:r>
            <a:endParaRPr lang="cs-CZ" sz="17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995936" y="2780928"/>
            <a:ext cx="290539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Základem je výška úroku:</a:t>
            </a:r>
            <a:endParaRPr lang="cs-CZ" sz="17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708736" y="3420000"/>
            <a:ext cx="316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 1 125 Kč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3779912" y="3780000"/>
            <a:ext cx="305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15 %  ................. y Kč</a:t>
            </a:r>
            <a:r>
              <a:rPr lang="cs-CZ" u="sng" dirty="0" smtClean="0"/>
              <a:t>    </a:t>
            </a:r>
            <a:endParaRPr lang="cs-CZ" u="sng" dirty="0"/>
          </a:p>
        </p:txBody>
      </p:sp>
      <p:cxnSp>
        <p:nvCxnSpPr>
          <p:cNvPr id="31" name="Přímá spojnice 30"/>
          <p:cNvCxnSpPr/>
          <p:nvPr/>
        </p:nvCxnSpPr>
        <p:spPr bwMode="auto">
          <a:xfrm>
            <a:off x="3690446" y="4166668"/>
            <a:ext cx="32395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se šipkou 31"/>
          <p:cNvCxnSpPr/>
          <p:nvPr/>
        </p:nvCxnSpPr>
        <p:spPr bwMode="auto">
          <a:xfrm flipV="1">
            <a:off x="3690446" y="3446668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Přímá spojnice se šipkou 37"/>
          <p:cNvCxnSpPr/>
          <p:nvPr/>
        </p:nvCxnSpPr>
        <p:spPr bwMode="auto">
          <a:xfrm flipV="1">
            <a:off x="6930806" y="3446668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3834894" y="4139988"/>
            <a:ext cx="2411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: 1 125 = 15 : 100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4014846" y="449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y = 1 125 </a:t>
            </a:r>
            <a:r>
              <a:rPr lang="cs-CZ" dirty="0"/>
              <a:t>·</a:t>
            </a:r>
            <a:r>
              <a:rPr lang="cs-CZ" dirty="0" smtClean="0"/>
              <a:t> 15</a:t>
            </a:r>
            <a:endParaRPr lang="cs-CZ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4014846" y="485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y = 16 875</a:t>
            </a:r>
            <a:endParaRPr lang="cs-CZ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4590910" y="557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</a:t>
            </a:r>
            <a:r>
              <a:rPr lang="cs-CZ" dirty="0"/>
              <a:t>= </a:t>
            </a:r>
            <a:r>
              <a:rPr lang="cs-CZ" dirty="0" smtClean="0"/>
              <a:t>168,75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4590910" y="521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= 16 875 : 100</a:t>
            </a:r>
            <a:endParaRPr lang="cs-CZ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4224058" y="6299988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ovéPole 45"/>
          <p:cNvSpPr txBox="1"/>
          <p:nvPr/>
        </p:nvSpPr>
        <p:spPr>
          <a:xfrm>
            <a:off x="4590910" y="5939988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</a:t>
            </a:r>
            <a:r>
              <a:rPr lang="cs-CZ" dirty="0"/>
              <a:t>= </a:t>
            </a:r>
            <a:r>
              <a:rPr lang="cs-CZ" dirty="0" smtClean="0"/>
              <a:t>168,75 Kč</a:t>
            </a:r>
            <a:endParaRPr lang="cs-CZ" dirty="0"/>
          </a:p>
        </p:txBody>
      </p:sp>
      <p:cxnSp>
        <p:nvCxnSpPr>
          <p:cNvPr id="47" name="Přímá spojnice 46"/>
          <p:cNvCxnSpPr/>
          <p:nvPr/>
        </p:nvCxnSpPr>
        <p:spPr bwMode="auto">
          <a:xfrm>
            <a:off x="4224058" y="5939988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ovéPole 48"/>
          <p:cNvSpPr txBox="1"/>
          <p:nvPr/>
        </p:nvSpPr>
        <p:spPr>
          <a:xfrm>
            <a:off x="6606376" y="4656348"/>
            <a:ext cx="214208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Konečná částka:</a:t>
            </a:r>
            <a:endParaRPr lang="cs-CZ" sz="17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6960401" y="3420000"/>
            <a:ext cx="2214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 = 1 </a:t>
            </a:r>
            <a:r>
              <a:rPr lang="cs-CZ" dirty="0" smtClean="0"/>
              <a:t>125 </a:t>
            </a:r>
            <a:r>
              <a:rPr lang="cs-CZ" dirty="0" smtClean="0"/>
              <a:t>– 168,75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6948264" y="3780000"/>
            <a:ext cx="1268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/>
              <a:t>v = </a:t>
            </a:r>
            <a:r>
              <a:rPr lang="cs-CZ" dirty="0" smtClean="0"/>
              <a:t>956,25</a:t>
            </a:r>
            <a:endParaRPr lang="cs-CZ" dirty="0"/>
          </a:p>
        </p:txBody>
      </p:sp>
      <p:cxnSp>
        <p:nvCxnSpPr>
          <p:cNvPr id="51" name="Přímá spojnice 50"/>
          <p:cNvCxnSpPr/>
          <p:nvPr/>
        </p:nvCxnSpPr>
        <p:spPr bwMode="auto">
          <a:xfrm>
            <a:off x="6984000" y="4140000"/>
            <a:ext cx="20760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Obdélník 51"/>
          <p:cNvSpPr/>
          <p:nvPr/>
        </p:nvSpPr>
        <p:spPr>
          <a:xfrm>
            <a:off x="6986648" y="4140000"/>
            <a:ext cx="20498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v = </a:t>
            </a:r>
            <a:r>
              <a:rPr lang="cs-CZ" dirty="0" smtClean="0"/>
              <a:t>956,25 </a:t>
            </a:r>
            <a:r>
              <a:rPr lang="cs-CZ" dirty="0" smtClean="0"/>
              <a:t>Kč</a:t>
            </a:r>
            <a:endParaRPr lang="cs-CZ" dirty="0"/>
          </a:p>
        </p:txBody>
      </p:sp>
      <p:cxnSp>
        <p:nvCxnSpPr>
          <p:cNvPr id="53" name="Přímá spojnice 52"/>
          <p:cNvCxnSpPr/>
          <p:nvPr/>
        </p:nvCxnSpPr>
        <p:spPr bwMode="auto">
          <a:xfrm>
            <a:off x="6998935" y="4500000"/>
            <a:ext cx="20760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TextovéPole 53"/>
          <p:cNvSpPr txBox="1"/>
          <p:nvPr/>
        </p:nvSpPr>
        <p:spPr>
          <a:xfrm>
            <a:off x="6660000" y="5040000"/>
            <a:ext cx="248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 = 45 000 + </a:t>
            </a:r>
            <a:r>
              <a:rPr lang="cs-CZ" dirty="0" smtClean="0"/>
              <a:t>956,25</a:t>
            </a:r>
            <a:endParaRPr lang="cs-CZ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6660232" y="5400000"/>
            <a:ext cx="248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 = 45 </a:t>
            </a:r>
            <a:r>
              <a:rPr lang="cs-CZ" dirty="0" smtClean="0"/>
              <a:t>956,25</a:t>
            </a:r>
            <a:endParaRPr lang="cs-CZ" dirty="0"/>
          </a:p>
        </p:txBody>
      </p:sp>
      <p:cxnSp>
        <p:nvCxnSpPr>
          <p:cNvPr id="64" name="Přímá spojnice 63"/>
          <p:cNvCxnSpPr/>
          <p:nvPr/>
        </p:nvCxnSpPr>
        <p:spPr bwMode="auto">
          <a:xfrm>
            <a:off x="6672369" y="5769332"/>
            <a:ext cx="23641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TextovéPole 64"/>
          <p:cNvSpPr txBox="1"/>
          <p:nvPr/>
        </p:nvSpPr>
        <p:spPr>
          <a:xfrm>
            <a:off x="6660000" y="5760000"/>
            <a:ext cx="248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 = 45 </a:t>
            </a:r>
            <a:r>
              <a:rPr lang="cs-CZ" dirty="0" smtClean="0"/>
              <a:t>956,25 </a:t>
            </a:r>
            <a:r>
              <a:rPr lang="cs-CZ" dirty="0" smtClean="0"/>
              <a:t>Kč</a:t>
            </a:r>
            <a:endParaRPr lang="cs-CZ" dirty="0"/>
          </a:p>
        </p:txBody>
      </p:sp>
      <p:cxnSp>
        <p:nvCxnSpPr>
          <p:cNvPr id="66" name="Přímá spojnice 65"/>
          <p:cNvCxnSpPr/>
          <p:nvPr/>
        </p:nvCxnSpPr>
        <p:spPr bwMode="auto">
          <a:xfrm>
            <a:off x="6660000" y="6120000"/>
            <a:ext cx="23641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6660000" y="6156000"/>
            <a:ext cx="23641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extovéPole 67"/>
          <p:cNvSpPr txBox="1"/>
          <p:nvPr/>
        </p:nvSpPr>
        <p:spPr>
          <a:xfrm>
            <a:off x="6832920" y="3075057"/>
            <a:ext cx="214208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Konečný úrok:</a:t>
            </a:r>
            <a:endParaRPr lang="cs-CZ" sz="1700" b="1" dirty="0"/>
          </a:p>
        </p:txBody>
      </p:sp>
    </p:spTree>
    <p:extLst>
      <p:ext uri="{BB962C8B-B14F-4D97-AF65-F5344CB8AC3E}">
        <p14:creationId xmlns:p14="http://schemas.microsoft.com/office/powerpoint/2010/main" val="11056419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4" grpId="0"/>
      <p:bldP spid="16" grpId="0"/>
      <p:bldP spid="16" grpId="1"/>
      <p:bldP spid="26" grpId="0"/>
      <p:bldP spid="35" grpId="0"/>
      <p:bldP spid="55" grpId="0"/>
      <p:bldP spid="56" grpId="0"/>
      <p:bldP spid="57" grpId="0"/>
      <p:bldP spid="58" grpId="0"/>
      <p:bldP spid="59" grpId="0"/>
      <p:bldP spid="62" grpId="0"/>
      <p:bldP spid="24" grpId="0"/>
      <p:bldP spid="24" grpId="1"/>
      <p:bldP spid="25" grpId="0"/>
      <p:bldP spid="25" grpId="1"/>
      <p:bldP spid="27" grpId="0"/>
      <p:bldP spid="27" grpId="1"/>
      <p:bldP spid="29" grpId="0"/>
      <p:bldP spid="30" grpId="0"/>
      <p:bldP spid="39" grpId="0"/>
      <p:bldP spid="40" grpId="0"/>
      <p:bldP spid="41" grpId="0"/>
      <p:bldP spid="42" grpId="0"/>
      <p:bldP spid="43" grpId="0"/>
      <p:bldP spid="46" grpId="0"/>
      <p:bldP spid="50" grpId="0"/>
      <p:bldP spid="3" grpId="0"/>
      <p:bldP spid="52" grpId="0"/>
      <p:bldP spid="54" grpId="0"/>
      <p:bldP spid="61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Základní pojmy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323568" y="3738499"/>
            <a:ext cx="381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/>
              <a:t>p</a:t>
            </a:r>
            <a:r>
              <a:rPr lang="cs-CZ" sz="3600" b="1" dirty="0" smtClean="0"/>
              <a:t>rocentová část</a:t>
            </a:r>
            <a:endParaRPr lang="cs-CZ" sz="36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331640" y="4726885"/>
            <a:ext cx="36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počet procent</a:t>
            </a:r>
            <a:endParaRPr lang="cs-CZ" sz="36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323568" y="2778335"/>
            <a:ext cx="2439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chemeClr val="bg2"/>
                </a:solidFill>
              </a:rPr>
              <a:t>základ</a:t>
            </a:r>
            <a:endParaRPr lang="cs-CZ" sz="3600" b="1" dirty="0">
              <a:solidFill>
                <a:schemeClr val="bg2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491973" y="2778334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chemeClr val="bg2"/>
                </a:solidFill>
              </a:rPr>
              <a:t>z</a:t>
            </a:r>
            <a:endParaRPr lang="cs-CZ" sz="3600" b="1" dirty="0">
              <a:solidFill>
                <a:schemeClr val="bg2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6491972" y="4726885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p</a:t>
            </a:r>
            <a:endParaRPr lang="cs-CZ" sz="36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6491974" y="3738498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č</a:t>
            </a:r>
            <a:endParaRPr lang="cs-CZ" sz="3600" b="1" dirty="0"/>
          </a:p>
        </p:txBody>
      </p:sp>
    </p:spTree>
    <p:extLst>
      <p:ext uri="{BB962C8B-B14F-4D97-AF65-F5344CB8AC3E}">
        <p14:creationId xmlns:p14="http://schemas.microsoft.com/office/powerpoint/2010/main" val="40818981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jednoho procenta</a:t>
            </a:r>
            <a:endParaRPr lang="cs-CZ" sz="3200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480584" y="2520000"/>
            <a:ext cx="51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=&gt;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44000" y="2520000"/>
            <a:ext cx="3275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Celek (základ) je vždy 100%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4143198" y="2520000"/>
            <a:ext cx="467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1% z celku (základu) vypočteme tak, že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06029" y="5040000"/>
            <a:ext cx="6013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rocentovou část vydělíme počtem procent.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2948908" y="3240000"/>
                <a:ext cx="5151484" cy="6324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tj. 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%=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𝐳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á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𝐤𝐥𝐚𝐝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𝟏𝟎𝟎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𝐳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𝟏𝟎𝟎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𝐳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 :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𝟏𝟎𝟎</m:t>
                    </m:r>
                  </m:oMath>
                </a14:m>
                <a:endParaRPr lang="cs-CZ" sz="24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8908" y="3240000"/>
                <a:ext cx="5151484" cy="632481"/>
              </a:xfrm>
              <a:prstGeom prst="rect">
                <a:avLst/>
              </a:prstGeom>
              <a:blipFill rotWithShape="1">
                <a:blip r:embed="rId2"/>
                <a:stretch>
                  <a:fillRect l="-1893" b="-769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ovéPole 2"/>
          <p:cNvSpPr txBox="1"/>
          <p:nvPr/>
        </p:nvSpPr>
        <p:spPr>
          <a:xfrm>
            <a:off x="144000" y="4320000"/>
            <a:ext cx="6948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Pokud známe procentovou část a k ní příslušný počet procent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66956" y="4680000"/>
            <a:ext cx="4368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(200 korun činilo 10% z ceny celkové)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466726" y="4680000"/>
            <a:ext cx="467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1% z celku (základu) vypočteme tak, že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2771800" y="5580000"/>
                <a:ext cx="5184576" cy="679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tj. 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%=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𝐩𝐫𝐨𝐜𝐞𝐧𝐭𝐨𝐯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á čá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𝐬𝐭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𝐩𝐨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č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𝐞𝐭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𝐩𝐫𝐨𝐜𝐞𝐧𝐭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č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=č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 :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𝐩</m:t>
                    </m:r>
                  </m:oMath>
                </a14:m>
                <a:endParaRPr lang="cs-CZ" sz="24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5580000"/>
                <a:ext cx="5184576" cy="679417"/>
              </a:xfrm>
              <a:prstGeom prst="rect">
                <a:avLst/>
              </a:prstGeom>
              <a:blipFill rotWithShape="1">
                <a:blip r:embed="rId3"/>
                <a:stretch>
                  <a:fillRect l="-1882" b="-8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ovéPole 30"/>
          <p:cNvSpPr txBox="1"/>
          <p:nvPr/>
        </p:nvSpPr>
        <p:spPr>
          <a:xfrm>
            <a:off x="144000" y="2880000"/>
            <a:ext cx="280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z</a:t>
            </a:r>
            <a:r>
              <a:rPr lang="cs-CZ" b="1" dirty="0" smtClean="0"/>
              <a:t>áklad vydělíme stem.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603036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13" grpId="0"/>
      <p:bldP spid="15" grpId="0"/>
      <p:bldP spid="17" grpId="0"/>
      <p:bldP spid="3" grpId="0"/>
      <p:bldP spid="28" grpId="0"/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91960" y="214313"/>
            <a:ext cx="779303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 smtClean="0"/>
              <a:t>Příklad 1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6512" y="1916832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Boty, jejichž </a:t>
            </a:r>
            <a:r>
              <a:rPr lang="cs-CZ" b="1" dirty="0"/>
              <a:t>původní cena byla </a:t>
            </a:r>
            <a:r>
              <a:rPr lang="cs-CZ" b="1" dirty="0" smtClean="0"/>
              <a:t>2 600 </a:t>
            </a:r>
            <a:r>
              <a:rPr lang="cs-CZ" b="1" dirty="0"/>
              <a:t>Kč, </a:t>
            </a:r>
            <a:r>
              <a:rPr lang="cs-CZ" b="1" dirty="0" smtClean="0"/>
              <a:t>byly </a:t>
            </a:r>
            <a:r>
              <a:rPr lang="cs-CZ" b="1" dirty="0"/>
              <a:t>dvakrát </a:t>
            </a:r>
            <a:r>
              <a:rPr lang="cs-CZ" b="1" dirty="0" smtClean="0"/>
              <a:t>zlevněny. </a:t>
            </a:r>
            <a:r>
              <a:rPr lang="cs-CZ" b="1" dirty="0"/>
              <a:t>Nejprve o 15 %, později o 10 % z nové ceny. Určete konečnou cenu </a:t>
            </a:r>
            <a:r>
              <a:rPr lang="cs-CZ" b="1" dirty="0" smtClean="0"/>
              <a:t>bot </a:t>
            </a:r>
            <a:r>
              <a:rPr lang="cs-CZ" b="1" dirty="0"/>
              <a:t>a počet procent, o něž </a:t>
            </a:r>
            <a:r>
              <a:rPr lang="cs-CZ" b="1" dirty="0" smtClean="0"/>
              <a:t>byly zlevněny celkem.</a:t>
            </a:r>
            <a:endParaRPr lang="cs-CZ" b="1" baseline="30000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01022" y="306000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 2 600 Kč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01022" y="3420000"/>
            <a:ext cx="2843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85%  ................... x Kč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6228184" y="3060000"/>
            <a:ext cx="306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 2 600 Kč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063303" y="3038423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85% ze základu je procentová část udávající novou cenu bot</a:t>
            </a:r>
            <a:endParaRPr lang="cs-CZ" b="1" i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4631798" y="2655496"/>
            <a:ext cx="1779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Nový základ</a:t>
            </a:r>
            <a:endParaRPr lang="cs-CZ" b="1" i="1" dirty="0"/>
          </a:p>
        </p:txBody>
      </p:sp>
      <p:cxnSp>
        <p:nvCxnSpPr>
          <p:cNvPr id="7" name="Přímá spojnice 6"/>
          <p:cNvCxnSpPr/>
          <p:nvPr/>
        </p:nvCxnSpPr>
        <p:spPr bwMode="auto">
          <a:xfrm>
            <a:off x="101022" y="3780000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ovéPole 21"/>
          <p:cNvSpPr txBox="1"/>
          <p:nvPr/>
        </p:nvSpPr>
        <p:spPr>
          <a:xfrm>
            <a:off x="281022" y="396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: 2 600 =  85 : 100</a:t>
            </a:r>
            <a:endParaRPr lang="cs-CZ" dirty="0"/>
          </a:p>
        </p:txBody>
      </p:sp>
      <p:cxnSp>
        <p:nvCxnSpPr>
          <p:cNvPr id="9" name="Přímá spojnice se šipkou 8"/>
          <p:cNvCxnSpPr/>
          <p:nvPr/>
        </p:nvCxnSpPr>
        <p:spPr bwMode="auto">
          <a:xfrm flipV="1">
            <a:off x="101022" y="3060000"/>
            <a:ext cx="0" cy="64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Přímá spojnice se šipkou 23"/>
          <p:cNvCxnSpPr/>
          <p:nvPr/>
        </p:nvCxnSpPr>
        <p:spPr bwMode="auto">
          <a:xfrm flipV="1">
            <a:off x="3017022" y="3060000"/>
            <a:ext cx="0" cy="64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ovéPole 24"/>
          <p:cNvSpPr txBox="1"/>
          <p:nvPr/>
        </p:nvSpPr>
        <p:spPr>
          <a:xfrm>
            <a:off x="461022" y="432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x =  85 · 2 600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61022" y="468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x =  221 000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037022" y="504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 2 210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037022" y="540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 2 210 Kč</a:t>
            </a:r>
            <a:endParaRPr lang="cs-CZ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203848" y="3420000"/>
            <a:ext cx="37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90 %  .............. y Kč</a:t>
            </a:r>
            <a:endParaRPr lang="cs-CZ" dirty="0"/>
          </a:p>
        </p:txBody>
      </p:sp>
      <p:cxnSp>
        <p:nvCxnSpPr>
          <p:cNvPr id="32" name="Přímá spojnice 31"/>
          <p:cNvCxnSpPr/>
          <p:nvPr/>
        </p:nvCxnSpPr>
        <p:spPr bwMode="auto">
          <a:xfrm>
            <a:off x="3197006" y="3780000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se šipkou 32"/>
          <p:cNvCxnSpPr/>
          <p:nvPr/>
        </p:nvCxnSpPr>
        <p:spPr bwMode="auto">
          <a:xfrm flipV="1">
            <a:off x="3131840" y="3060000"/>
            <a:ext cx="0" cy="64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Přímá spojnice se šipkou 40"/>
          <p:cNvCxnSpPr/>
          <p:nvPr/>
        </p:nvCxnSpPr>
        <p:spPr bwMode="auto">
          <a:xfrm flipV="1">
            <a:off x="5969006" y="3060000"/>
            <a:ext cx="0" cy="64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" name="TextovéPole 41"/>
          <p:cNvSpPr txBox="1"/>
          <p:nvPr/>
        </p:nvSpPr>
        <p:spPr>
          <a:xfrm>
            <a:off x="3377006" y="396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: 2 210 =  90 : 100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557006" y="432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y =  90 · 2 210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557006" y="468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y =  198 900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139952" y="504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=  1 989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4139952" y="5400000"/>
            <a:ext cx="237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 =  1 989 Kč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6136141" y="3079868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90% ze základu je procentová část udávající novou cenu bot</a:t>
            </a:r>
            <a:endParaRPr lang="cs-CZ" b="1" i="1" dirty="0"/>
          </a:p>
        </p:txBody>
      </p:sp>
      <p:cxnSp>
        <p:nvCxnSpPr>
          <p:cNvPr id="50" name="Přímá spojnice 49"/>
          <p:cNvCxnSpPr/>
          <p:nvPr/>
        </p:nvCxnSpPr>
        <p:spPr bwMode="auto">
          <a:xfrm>
            <a:off x="370280" y="5400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3413006" y="5400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371022" y="5760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3413006" y="5760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3413006" y="5796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se šipkou 54"/>
          <p:cNvCxnSpPr/>
          <p:nvPr/>
        </p:nvCxnSpPr>
        <p:spPr bwMode="auto">
          <a:xfrm flipV="1">
            <a:off x="6228184" y="3060000"/>
            <a:ext cx="0" cy="64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Přímá spojnice se šipkou 55"/>
          <p:cNvCxnSpPr/>
          <p:nvPr/>
        </p:nvCxnSpPr>
        <p:spPr bwMode="auto">
          <a:xfrm flipV="1">
            <a:off x="8964488" y="3060000"/>
            <a:ext cx="0" cy="64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3131840" y="3014668"/>
            <a:ext cx="306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 2 210 Kč</a:t>
            </a:r>
            <a:endParaRPr lang="cs-CZ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6300192" y="3419708"/>
            <a:ext cx="2417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 %  ................ 611Kč</a:t>
            </a:r>
            <a:endParaRPr lang="cs-CZ" dirty="0"/>
          </a:p>
        </p:txBody>
      </p:sp>
      <p:cxnSp>
        <p:nvCxnSpPr>
          <p:cNvPr id="59" name="Přímá spojnice 58"/>
          <p:cNvCxnSpPr/>
          <p:nvPr/>
        </p:nvCxnSpPr>
        <p:spPr bwMode="auto">
          <a:xfrm>
            <a:off x="6156176" y="3780000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6372200" y="3960000"/>
            <a:ext cx="27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 : 100 =  611 : 2 600</a:t>
            </a:r>
            <a:endParaRPr lang="cs-CZ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6192000" y="4320000"/>
            <a:ext cx="27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2 600 </a:t>
            </a:r>
            <a:r>
              <a:rPr lang="cs-CZ" dirty="0"/>
              <a:t>· </a:t>
            </a:r>
            <a:r>
              <a:rPr lang="cs-CZ" dirty="0" smtClean="0"/>
              <a:t>z =  611 </a:t>
            </a:r>
            <a:r>
              <a:rPr lang="cs-CZ" dirty="0"/>
              <a:t>·</a:t>
            </a:r>
            <a:r>
              <a:rPr lang="cs-CZ" dirty="0" smtClean="0"/>
              <a:t> 100</a:t>
            </a:r>
            <a:endParaRPr lang="cs-CZ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6192000" y="4680000"/>
            <a:ext cx="27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2 600 </a:t>
            </a:r>
            <a:r>
              <a:rPr lang="cs-CZ" dirty="0"/>
              <a:t>· </a:t>
            </a:r>
            <a:r>
              <a:rPr lang="cs-CZ" dirty="0" smtClean="0"/>
              <a:t>z =  61 100</a:t>
            </a:r>
            <a:endParaRPr lang="cs-CZ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6984000" y="5040000"/>
            <a:ext cx="1653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 =  23,5</a:t>
            </a:r>
            <a:endParaRPr lang="cs-CZ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6706288" y="2780928"/>
            <a:ext cx="225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Původní základ</a:t>
            </a:r>
            <a:endParaRPr lang="cs-CZ" b="1" i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6630822" y="3910865"/>
            <a:ext cx="225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Celková sleva</a:t>
            </a:r>
            <a:endParaRPr lang="cs-CZ" b="1" i="1" dirty="0"/>
          </a:p>
        </p:txBody>
      </p:sp>
      <p:cxnSp>
        <p:nvCxnSpPr>
          <p:cNvPr id="66" name="Přímá spojnice 65"/>
          <p:cNvCxnSpPr/>
          <p:nvPr/>
        </p:nvCxnSpPr>
        <p:spPr bwMode="auto">
          <a:xfrm>
            <a:off x="6228184" y="5400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6228000" y="5436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extovéPole 67"/>
          <p:cNvSpPr txBox="1"/>
          <p:nvPr/>
        </p:nvSpPr>
        <p:spPr>
          <a:xfrm>
            <a:off x="262008" y="594928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Vypočteme cenu po prvním zlevnění</a:t>
            </a:r>
            <a:endParaRPr lang="cs-CZ" b="1" i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304734" y="598615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Vypočteme cenu po druhém zlevnění</a:t>
            </a:r>
            <a:endParaRPr lang="cs-CZ" b="1" i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91170" y="6309319"/>
            <a:ext cx="716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Konečná cena bot je 1 989 Kč a celková sleva činí 23,5%.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56530265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2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3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8" dur="10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8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9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>
                      <p:stCondLst>
                        <p:cond delay="indefinite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fill="hold">
                      <p:stCondLst>
                        <p:cond delay="indefinite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4" dur="6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28" grpId="0"/>
      <p:bldP spid="29" grpId="0"/>
      <p:bldP spid="5" grpId="0" build="allAtOnce"/>
      <p:bldP spid="5" grpId="1" build="allAtOnce"/>
      <p:bldP spid="35" grpId="0" build="allAtOnce"/>
      <p:bldP spid="35" grpId="1" build="allAtOnce"/>
      <p:bldP spid="22" grpId="0"/>
      <p:bldP spid="25" grpId="0"/>
      <p:bldP spid="26" grpId="0"/>
      <p:bldP spid="27" grpId="0"/>
      <p:bldP spid="30" grpId="0"/>
      <p:bldP spid="31" grpId="0"/>
      <p:bldP spid="42" grpId="0"/>
      <p:bldP spid="44" grpId="0"/>
      <p:bldP spid="45" grpId="0"/>
      <p:bldP spid="46" grpId="0"/>
      <p:bldP spid="47" grpId="0"/>
      <p:bldP spid="48" grpId="0" build="allAtOnce"/>
      <p:bldP spid="48" grpId="1" build="allAtOnce"/>
      <p:bldP spid="57" grpId="0"/>
      <p:bldP spid="58" grpId="0"/>
      <p:bldP spid="60" grpId="0"/>
      <p:bldP spid="61" grpId="0"/>
      <p:bldP spid="62" grpId="0"/>
      <p:bldP spid="63" grpId="0"/>
      <p:bldP spid="64" grpId="0" build="allAtOnce"/>
      <p:bldP spid="64" grpId="1" build="allAtOnce"/>
      <p:bldP spid="65" grpId="0" build="allAtOnce"/>
      <p:bldP spid="65" grpId="1" build="allAtOnce"/>
      <p:bldP spid="68" grpId="0" build="allAtOnce"/>
      <p:bldP spid="68" grpId="1" build="allAtOnce"/>
      <p:bldP spid="69" grpId="0" build="allAtOnce"/>
      <p:bldP spid="69" grpId="1" build="allAtOnce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/>
              <a:t>Příklad </a:t>
            </a:r>
            <a:r>
              <a:rPr lang="cs-CZ" sz="3200" dirty="0" smtClean="0"/>
              <a:t>2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 </a:t>
            </a:r>
            <a:r>
              <a:rPr lang="cs-CZ" sz="2000" dirty="0"/>
              <a:t>Leták z obchodu hlásá, že po 30% slevě stojí </a:t>
            </a:r>
            <a:r>
              <a:rPr lang="cs-CZ" sz="2000" dirty="0" smtClean="0"/>
              <a:t>svetr </a:t>
            </a:r>
            <a:r>
              <a:rPr lang="cs-CZ" sz="2000" dirty="0"/>
              <a:t>476 korun. Jaká byla původní cena?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450056" y="2996952"/>
            <a:ext cx="2844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70%  ................ 476 Kč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22663" y="3372799"/>
            <a:ext cx="3419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 x Kč</a:t>
            </a:r>
            <a:r>
              <a:rPr lang="cs-CZ" u="sng" dirty="0" smtClean="0"/>
              <a:t>      </a:t>
            </a:r>
            <a:endParaRPr lang="cs-CZ" u="sng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21827" y="6299999"/>
            <a:ext cx="456612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Původní cena svetru byla 680 Kč.</a:t>
            </a:r>
            <a:endParaRPr lang="cs-CZ" sz="1700" b="1" dirty="0"/>
          </a:p>
        </p:txBody>
      </p:sp>
      <p:cxnSp>
        <p:nvCxnSpPr>
          <p:cNvPr id="7" name="Přímá spojnice se šipkou 6"/>
          <p:cNvCxnSpPr/>
          <p:nvPr/>
        </p:nvCxnSpPr>
        <p:spPr bwMode="auto">
          <a:xfrm flipV="1">
            <a:off x="3024000" y="3132000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Přímá spojnice se šipkou 21"/>
          <p:cNvCxnSpPr/>
          <p:nvPr/>
        </p:nvCxnSpPr>
        <p:spPr bwMode="auto">
          <a:xfrm flipV="1">
            <a:off x="395536" y="3132000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ovéPole 7"/>
          <p:cNvSpPr txBox="1"/>
          <p:nvPr/>
        </p:nvSpPr>
        <p:spPr>
          <a:xfrm>
            <a:off x="684000" y="3960000"/>
            <a:ext cx="2411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476 = 100 : 70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828000" y="432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70 · x = 476 </a:t>
            </a:r>
            <a:r>
              <a:rPr lang="cs-CZ" dirty="0"/>
              <a:t>·</a:t>
            </a:r>
            <a:r>
              <a:rPr lang="cs-CZ" dirty="0" smtClean="0"/>
              <a:t> 100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828000" y="468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70 · x = 47 600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296000" y="540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680</a:t>
            </a:r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296000" y="504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47 600 : 70</a:t>
            </a:r>
            <a:endParaRPr lang="cs-CZ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360000" y="3754907"/>
            <a:ext cx="26998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ovéPole 16"/>
          <p:cNvSpPr txBox="1"/>
          <p:nvPr/>
        </p:nvSpPr>
        <p:spPr>
          <a:xfrm>
            <a:off x="3446772" y="2964686"/>
            <a:ext cx="5445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70 je počet procent příslušející nové ceně svetru</a:t>
            </a:r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 bwMode="auto">
          <a:xfrm>
            <a:off x="864000" y="612000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864000" y="615600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1296000" y="576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680 Kč</a:t>
            </a:r>
            <a:endParaRPr lang="cs-CZ" dirty="0"/>
          </a:p>
        </p:txBody>
      </p:sp>
      <p:cxnSp>
        <p:nvCxnSpPr>
          <p:cNvPr id="27" name="Přímá spojnice 26"/>
          <p:cNvCxnSpPr/>
          <p:nvPr/>
        </p:nvCxnSpPr>
        <p:spPr bwMode="auto">
          <a:xfrm>
            <a:off x="864000" y="576000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835258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29" grpId="0"/>
      <p:bldP spid="34" grpId="0"/>
      <p:bldP spid="8" grpId="0"/>
      <p:bldP spid="24" grpId="0"/>
      <p:bldP spid="25" grpId="0"/>
      <p:bldP spid="26" grpId="0"/>
      <p:bldP spid="16" grpId="0"/>
      <p:bldP spid="17" grpId="0"/>
      <p:bldP spid="17" grpId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/>
              <a:t>Příklad </a:t>
            </a:r>
            <a:r>
              <a:rPr lang="cs-CZ" sz="3200" dirty="0" smtClean="0"/>
              <a:t>3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 </a:t>
            </a:r>
            <a:r>
              <a:rPr lang="cs-CZ" sz="2000" dirty="0"/>
              <a:t>Množství krve v lidském těle je přibližně 7,6% hmotnosti těla. Kolik kilogramů krve je v těle </a:t>
            </a:r>
            <a:r>
              <a:rPr lang="cs-CZ" sz="2000" dirty="0" smtClean="0"/>
              <a:t>dospělého člověka </a:t>
            </a:r>
            <a:r>
              <a:rPr lang="cs-CZ" sz="2000" dirty="0"/>
              <a:t>o hmotnosti 75kg.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20000" y="3600000"/>
            <a:ext cx="2844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 75 kg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864000" y="4140000"/>
            <a:ext cx="305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1%  ................. 75 kg : 100</a:t>
            </a:r>
            <a:r>
              <a:rPr lang="cs-CZ" u="sng" dirty="0" smtClean="0"/>
              <a:t>      </a:t>
            </a:r>
            <a:endParaRPr lang="cs-CZ" u="sng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577691" y="5445224"/>
            <a:ext cx="456612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Člověk vážící 75 kg má asi 5,7 kg krve.</a:t>
            </a:r>
            <a:endParaRPr lang="cs-CZ" sz="1700" b="1" dirty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3816722" y="4467285"/>
            <a:ext cx="93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ovéPole 16"/>
          <p:cNvSpPr txBox="1"/>
          <p:nvPr/>
        </p:nvSpPr>
        <p:spPr>
          <a:xfrm>
            <a:off x="3636000" y="4140000"/>
            <a:ext cx="1314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0,75 kg</a:t>
            </a:r>
            <a:endParaRPr lang="cs-CZ" dirty="0"/>
          </a:p>
        </p:txBody>
      </p:sp>
      <p:cxnSp>
        <p:nvCxnSpPr>
          <p:cNvPr id="21" name="Přímá spojnice 20"/>
          <p:cNvCxnSpPr/>
          <p:nvPr/>
        </p:nvCxnSpPr>
        <p:spPr bwMode="auto">
          <a:xfrm>
            <a:off x="4068000" y="5040000"/>
            <a:ext cx="68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720000" y="4680000"/>
            <a:ext cx="3366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7,6%  ................. 0,75 kg · 7,6</a:t>
            </a:r>
            <a:r>
              <a:rPr lang="cs-CZ" u="sng" dirty="0" smtClean="0"/>
              <a:t>      </a:t>
            </a:r>
            <a:endParaRPr lang="cs-CZ" u="sng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852000" y="4680000"/>
            <a:ext cx="1314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5,7 kg</a:t>
            </a:r>
            <a:endParaRPr lang="cs-CZ" dirty="0"/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4068000" y="5076000"/>
            <a:ext cx="68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ovéPole 30"/>
          <p:cNvSpPr txBox="1"/>
          <p:nvPr/>
        </p:nvSpPr>
        <p:spPr>
          <a:xfrm>
            <a:off x="5184001" y="3599999"/>
            <a:ext cx="1692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základ</a:t>
            </a:r>
            <a:endParaRPr lang="cs-CZ" sz="17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184000" y="4140000"/>
            <a:ext cx="104418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1 %</a:t>
            </a:r>
            <a:endParaRPr lang="cs-CZ" sz="17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184000" y="4680000"/>
            <a:ext cx="241233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procentová část</a:t>
            </a:r>
            <a:endParaRPr lang="cs-CZ" sz="1700" b="1" dirty="0"/>
          </a:p>
        </p:txBody>
      </p:sp>
    </p:spTree>
    <p:extLst>
      <p:ext uri="{BB962C8B-B14F-4D97-AF65-F5344CB8AC3E}">
        <p14:creationId xmlns:p14="http://schemas.microsoft.com/office/powerpoint/2010/main" val="8083486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29" grpId="0"/>
      <p:bldP spid="34" grpId="0"/>
      <p:bldP spid="17" grpId="0"/>
      <p:bldP spid="20" grpId="0"/>
      <p:bldP spid="28" grpId="0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/>
              <a:t>Příklad </a:t>
            </a:r>
            <a:r>
              <a:rPr lang="cs-CZ" sz="3200" dirty="0" smtClean="0"/>
              <a:t>4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Ze </a:t>
            </a:r>
            <a:r>
              <a:rPr lang="cs-CZ" sz="2000" dirty="0"/>
              <a:t>120 tulipánů na zahradě je 45 červených, 66 žlutých, zbytek jsou žíhané. </a:t>
            </a:r>
            <a:r>
              <a:rPr lang="cs-CZ" sz="2000" dirty="0" smtClean="0"/>
              <a:t> Kolik </a:t>
            </a:r>
            <a:r>
              <a:rPr lang="cs-CZ" sz="2000" dirty="0"/>
              <a:t>procent tulipánů </a:t>
            </a:r>
            <a:r>
              <a:rPr lang="cs-CZ" sz="2000" dirty="0" smtClean="0"/>
              <a:t>na zahradě </a:t>
            </a:r>
            <a:r>
              <a:rPr lang="cs-CZ" sz="2000" dirty="0"/>
              <a:t>je žíhaných?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20000" y="3420000"/>
            <a:ext cx="3564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 120 tulipánů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1835696" y="3780000"/>
            <a:ext cx="305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%  ................. 9 tulipánů</a:t>
            </a:r>
            <a:r>
              <a:rPr lang="cs-CZ" u="sng" dirty="0" smtClean="0"/>
              <a:t>    </a:t>
            </a:r>
            <a:endParaRPr lang="cs-CZ" u="sng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259632" y="6381327"/>
            <a:ext cx="456612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 zahradě roste 7,5% žíhaných tulipánů.</a:t>
            </a:r>
            <a:endParaRPr lang="cs-CZ" sz="17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93490" y="2880000"/>
            <a:ext cx="266726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dirty="0" smtClean="0"/>
              <a:t>Počet žíhaných tulipánů:</a:t>
            </a:r>
            <a:endParaRPr lang="cs-CZ" sz="17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752690" y="2880000"/>
            <a:ext cx="182575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dirty="0" smtClean="0"/>
              <a:t>120 – (45 + 66)</a:t>
            </a:r>
            <a:endParaRPr lang="cs-CZ" sz="1700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4356000" y="2880000"/>
            <a:ext cx="150779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dirty="0" smtClean="0"/>
              <a:t>= 120 – 111</a:t>
            </a:r>
            <a:endParaRPr lang="cs-CZ" sz="1700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5544000" y="2880000"/>
            <a:ext cx="150779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dirty="0" smtClean="0"/>
              <a:t>= 9</a:t>
            </a:r>
            <a:endParaRPr lang="cs-CZ" sz="1700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1548000" y="4140000"/>
            <a:ext cx="32395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se šipkou 6"/>
          <p:cNvCxnSpPr/>
          <p:nvPr/>
        </p:nvCxnSpPr>
        <p:spPr bwMode="auto">
          <a:xfrm flipV="1">
            <a:off x="1620000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Přímá spojnice se šipkou 23"/>
          <p:cNvCxnSpPr/>
          <p:nvPr/>
        </p:nvCxnSpPr>
        <p:spPr bwMode="auto">
          <a:xfrm flipV="1">
            <a:off x="4752000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ovéPole 25"/>
          <p:cNvSpPr txBox="1"/>
          <p:nvPr/>
        </p:nvSpPr>
        <p:spPr>
          <a:xfrm>
            <a:off x="2088000" y="414000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: 100 = 9 : 120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088000" y="4572000"/>
            <a:ext cx="2105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120 · x = 9 · 100</a:t>
            </a:r>
            <a:endParaRPr lang="cs-CZ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2088000" y="5004000"/>
            <a:ext cx="2105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120 · x = 900</a:t>
            </a:r>
            <a:endParaRPr lang="cs-CZ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2700000" y="5436000"/>
            <a:ext cx="2105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900 : 120</a:t>
            </a:r>
            <a:endParaRPr lang="cs-CZ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2700000" y="5868000"/>
            <a:ext cx="2105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7,5</a:t>
            </a:r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 bwMode="auto">
          <a:xfrm>
            <a:off x="2267744" y="6228000"/>
            <a:ext cx="21563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2268000" y="6264000"/>
            <a:ext cx="21563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5724128" y="3233943"/>
            <a:ext cx="2880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43955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29" grpId="0"/>
      <p:bldP spid="34" grpId="0"/>
      <p:bldP spid="16" grpId="0"/>
      <p:bldP spid="18" grpId="0"/>
      <p:bldP spid="19" grpId="0"/>
      <p:bldP spid="22" grpId="0"/>
      <p:bldP spid="26" grpId="0"/>
      <p:bldP spid="27" grpId="0"/>
      <p:bldP spid="35" grpId="0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/>
              <a:t>Příklad </a:t>
            </a:r>
            <a:r>
              <a:rPr lang="cs-CZ" sz="3200" dirty="0" smtClean="0"/>
              <a:t>5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Ve škole je 380 žáků, z toho je 45% chlapců. Sto dívek ve škole má dlouhé vlasy. Kolik procent dívek </a:t>
            </a:r>
            <a:r>
              <a:rPr lang="cs-CZ" sz="2000" dirty="0" smtClean="0"/>
              <a:t>má dlouhé </a:t>
            </a:r>
            <a:r>
              <a:rPr lang="cs-CZ" sz="2000" dirty="0"/>
              <a:t>vlasy?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20000" y="3060000"/>
            <a:ext cx="353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Základ - z  ................... 380 žáků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5040000" y="378000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Počet procent - p  ......... x</a:t>
            </a:r>
            <a:r>
              <a:rPr lang="cs-CZ" u="sng" dirty="0" smtClean="0"/>
              <a:t>    </a:t>
            </a:r>
            <a:endParaRPr lang="cs-CZ" u="sng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259632" y="6165304"/>
            <a:ext cx="456612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Dlouhé vlasy má ve škole 47,85% dívek.</a:t>
            </a:r>
            <a:endParaRPr lang="cs-CZ" sz="17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07803" y="2694173"/>
            <a:ext cx="381612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Vypočteme celkový počet dívek:</a:t>
            </a:r>
            <a:endParaRPr lang="cs-CZ" sz="1700" b="1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720000" y="4140000"/>
            <a:ext cx="34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1800000" y="4212000"/>
                <a:ext cx="1340744" cy="566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č=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4212000"/>
                <a:ext cx="1340744" cy="5666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Přímá spojnice 9"/>
          <p:cNvCxnSpPr/>
          <p:nvPr/>
        </p:nvCxnSpPr>
        <p:spPr bwMode="auto">
          <a:xfrm>
            <a:off x="1836000" y="5868000"/>
            <a:ext cx="16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6084000" y="5904000"/>
            <a:ext cx="21563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720000" y="3780000"/>
            <a:ext cx="353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Procentová část - č  ......  x dívek</a:t>
            </a:r>
            <a:r>
              <a:rPr lang="cs-CZ" u="sng" dirty="0" smtClean="0"/>
              <a:t>    </a:t>
            </a:r>
            <a:endParaRPr lang="cs-CZ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1512000" y="4860000"/>
                <a:ext cx="2105643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č=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380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∙55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000" y="4860000"/>
                <a:ext cx="2105643" cy="6127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1296000" y="5508000"/>
                <a:ext cx="21056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č=209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000" y="5508000"/>
                <a:ext cx="2105643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ovéPole 29"/>
          <p:cNvSpPr txBox="1"/>
          <p:nvPr/>
        </p:nvSpPr>
        <p:spPr>
          <a:xfrm>
            <a:off x="5040000" y="3060000"/>
            <a:ext cx="41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Základ - z  ................... 209 dívek</a:t>
            </a:r>
            <a:endParaRPr lang="cs-CZ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775838" y="341066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Počet procent dívek: 100 - 45 </a:t>
            </a:r>
            <a:endParaRPr lang="cs-CZ" u="sng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040000" y="3420000"/>
            <a:ext cx="4681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Procentová část - č  ..... 100 dívek</a:t>
            </a:r>
            <a:r>
              <a:rPr lang="cs-CZ" u="sng" dirty="0" smtClean="0"/>
              <a:t>    </a:t>
            </a:r>
            <a:endParaRPr lang="cs-CZ" u="sng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720000" y="342000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Počet procent - p  …..... 55</a:t>
            </a:r>
            <a:r>
              <a:rPr lang="cs-CZ" u="sng" dirty="0" smtClean="0"/>
              <a:t>    </a:t>
            </a:r>
            <a:endParaRPr lang="cs-CZ" u="sng" dirty="0"/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5076000" y="4140000"/>
            <a:ext cx="36724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5796000" y="4212000"/>
                <a:ext cx="2105643" cy="621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𝑝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100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∙č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𝑧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000" y="4212000"/>
                <a:ext cx="2105643" cy="6211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5976000" y="4860000"/>
                <a:ext cx="2105643" cy="621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𝑝</m:t>
                      </m:r>
                      <m:r>
                        <a:rPr lang="cs-CZ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100</m:t>
                          </m:r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∙100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209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000" y="4860000"/>
                <a:ext cx="2105643" cy="6211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5796000" y="5508000"/>
                <a:ext cx="21056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𝑝</m:t>
                      </m:r>
                      <m:r>
                        <a:rPr lang="cs-CZ" b="0" i="1" smtClean="0">
                          <a:latin typeface="Cambria Math"/>
                        </a:rPr>
                        <m:t>≐47,85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000" y="5508000"/>
                <a:ext cx="2105643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Přímá spojnice 42"/>
          <p:cNvCxnSpPr/>
          <p:nvPr/>
        </p:nvCxnSpPr>
        <p:spPr bwMode="auto">
          <a:xfrm>
            <a:off x="6084000" y="5940000"/>
            <a:ext cx="21563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ovéPole 43"/>
          <p:cNvSpPr txBox="1"/>
          <p:nvPr/>
        </p:nvSpPr>
        <p:spPr>
          <a:xfrm>
            <a:off x="4788024" y="2643009"/>
            <a:ext cx="428220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Počet procent dlouhovlasých dívek:</a:t>
            </a:r>
            <a:endParaRPr lang="cs-CZ" sz="1700" b="1" dirty="0"/>
          </a:p>
        </p:txBody>
      </p:sp>
    </p:spTree>
    <p:extLst>
      <p:ext uri="{BB962C8B-B14F-4D97-AF65-F5344CB8AC3E}">
        <p14:creationId xmlns:p14="http://schemas.microsoft.com/office/powerpoint/2010/main" val="3799994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29" grpId="0"/>
      <p:bldP spid="34" grpId="0"/>
      <p:bldP spid="16" grpId="0"/>
      <p:bldP spid="16" grpId="1"/>
      <p:bldP spid="27" grpId="0"/>
      <p:bldP spid="23" grpId="0"/>
      <p:bldP spid="25" grpId="0"/>
      <p:bldP spid="28" grpId="0"/>
      <p:bldP spid="30" grpId="0"/>
      <p:bldP spid="31" grpId="0"/>
      <p:bldP spid="31" grpId="1"/>
      <p:bldP spid="32" grpId="0"/>
      <p:bldP spid="33" grpId="0"/>
      <p:bldP spid="40" grpId="0"/>
      <p:bldP spid="41" grpId="0"/>
      <p:bldP spid="42" grpId="0"/>
      <p:bldP spid="44" grpId="0"/>
      <p:bldP spid="4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 kolem nás</a:t>
            </a:r>
            <a:br>
              <a:rPr lang="cs-CZ" dirty="0" smtClean="0"/>
            </a:br>
            <a:r>
              <a:rPr lang="cs-CZ" sz="3200" dirty="0"/>
              <a:t>Příklad </a:t>
            </a:r>
            <a:r>
              <a:rPr lang="cs-CZ" sz="3200" dirty="0" smtClean="0"/>
              <a:t>6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27585" y="1988840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V zahradě jsou tři druhy stromů. Jabloně činí 30%, švestky 40%, třešní </a:t>
            </a:r>
            <a:r>
              <a:rPr lang="cs-CZ" sz="2000" dirty="0" smtClean="0"/>
              <a:t>je </a:t>
            </a:r>
            <a:r>
              <a:rPr lang="cs-CZ" sz="2000" dirty="0"/>
              <a:t>12 stromů. Kolik stromů </a:t>
            </a:r>
            <a:r>
              <a:rPr lang="cs-CZ" sz="2000" dirty="0" smtClean="0"/>
              <a:t>je celkem </a:t>
            </a:r>
            <a:r>
              <a:rPr lang="cs-CZ" sz="2000" dirty="0"/>
              <a:t>na zahradě?</a:t>
            </a:r>
            <a:endParaRPr lang="cs-CZ" sz="2000" baseline="30000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20001" y="2880000"/>
            <a:ext cx="97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Třešně: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3378832" y="6311607"/>
            <a:ext cx="312039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 zahradě je 40 stromů.</a:t>
            </a:r>
            <a:endParaRPr lang="cs-CZ" sz="17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07803" y="2694173"/>
            <a:ext cx="468022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Vypočteme kolik procent zbývá na třešně:</a:t>
            </a:r>
            <a:endParaRPr lang="cs-CZ" sz="1700" b="1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3348000" y="3240000"/>
            <a:ext cx="6666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3242929" y="2880000"/>
            <a:ext cx="825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30</a:t>
            </a:r>
            <a:r>
              <a:rPr lang="cs-CZ" u="sng" dirty="0" smtClean="0"/>
              <a:t>    </a:t>
            </a:r>
            <a:endParaRPr lang="cs-CZ" u="sng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1512000" y="2880000"/>
            <a:ext cx="2196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– (30 + 40)</a:t>
            </a:r>
            <a:endParaRPr lang="cs-CZ" u="sng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683560" y="3420000"/>
            <a:ext cx="316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30%  ................ 12 třešní</a:t>
            </a:r>
            <a:endParaRPr lang="cs-CZ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39552" y="3780000"/>
            <a:ext cx="305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100 %  ................. </a:t>
            </a:r>
            <a:r>
              <a:rPr lang="cs-CZ" dirty="0"/>
              <a:t>x</a:t>
            </a:r>
            <a:r>
              <a:rPr lang="cs-CZ" dirty="0" smtClean="0"/>
              <a:t> stromů</a:t>
            </a:r>
            <a:r>
              <a:rPr lang="cs-CZ" u="sng" dirty="0" smtClean="0"/>
              <a:t>    </a:t>
            </a:r>
            <a:endParaRPr lang="cs-CZ" u="sng" dirty="0"/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539552" y="4140000"/>
            <a:ext cx="32395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se šipkou 36"/>
          <p:cNvCxnSpPr/>
          <p:nvPr/>
        </p:nvCxnSpPr>
        <p:spPr bwMode="auto">
          <a:xfrm flipV="1">
            <a:off x="539552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Přímá spojnice se šipkou 44"/>
          <p:cNvCxnSpPr/>
          <p:nvPr/>
        </p:nvCxnSpPr>
        <p:spPr bwMode="auto">
          <a:xfrm flipV="1">
            <a:off x="3779912" y="3420000"/>
            <a:ext cx="0" cy="7323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ovéPole 54"/>
          <p:cNvSpPr txBox="1"/>
          <p:nvPr/>
        </p:nvSpPr>
        <p:spPr>
          <a:xfrm>
            <a:off x="864414" y="4113320"/>
            <a:ext cx="2411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12 = 100 : 30</a:t>
            </a:r>
            <a:endParaRPr lang="cs-CZ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846494" y="447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30 · x = 12 </a:t>
            </a:r>
            <a:r>
              <a:rPr lang="cs-CZ" dirty="0"/>
              <a:t>·</a:t>
            </a:r>
            <a:r>
              <a:rPr lang="cs-CZ" dirty="0" smtClean="0"/>
              <a:t> 100</a:t>
            </a:r>
            <a:endParaRPr lang="cs-CZ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846494" y="483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30 · x = 1 200</a:t>
            </a:r>
            <a:endParaRPr lang="cs-CZ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1296000" y="555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40</a:t>
            </a:r>
            <a:endParaRPr lang="cs-CZ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296000" y="519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x = 1 200 : 30</a:t>
            </a:r>
            <a:endParaRPr lang="cs-CZ" dirty="0"/>
          </a:p>
        </p:txBody>
      </p:sp>
      <p:cxnSp>
        <p:nvCxnSpPr>
          <p:cNvPr id="60" name="Přímá spojnice 59"/>
          <p:cNvCxnSpPr/>
          <p:nvPr/>
        </p:nvCxnSpPr>
        <p:spPr bwMode="auto">
          <a:xfrm>
            <a:off x="864000" y="627332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864000" y="630932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ovéPole 61"/>
          <p:cNvSpPr txBox="1"/>
          <p:nvPr/>
        </p:nvSpPr>
        <p:spPr>
          <a:xfrm>
            <a:off x="1296000" y="591332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 = </a:t>
            </a:r>
            <a:r>
              <a:rPr lang="cs-CZ" dirty="0" smtClean="0"/>
              <a:t>40 stromů</a:t>
            </a:r>
            <a:endParaRPr lang="cs-CZ" dirty="0"/>
          </a:p>
        </p:txBody>
      </p:sp>
      <p:cxnSp>
        <p:nvCxnSpPr>
          <p:cNvPr id="63" name="Přímá spojnice 62"/>
          <p:cNvCxnSpPr/>
          <p:nvPr/>
        </p:nvCxnSpPr>
        <p:spPr bwMode="auto">
          <a:xfrm>
            <a:off x="864000" y="5913320"/>
            <a:ext cx="20761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8970181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34" grpId="0"/>
      <p:bldP spid="16" grpId="0"/>
      <p:bldP spid="16" grpId="1"/>
      <p:bldP spid="23" grpId="0"/>
      <p:bldP spid="33" grpId="0"/>
      <p:bldP spid="26" grpId="0"/>
      <p:bldP spid="35" grpId="0"/>
      <p:bldP spid="55" grpId="0"/>
      <p:bldP spid="56" grpId="0"/>
      <p:bldP spid="57" grpId="0"/>
      <p:bldP spid="58" grpId="0"/>
      <p:bldP spid="59" grpId="0"/>
      <p:bldP spid="62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2496</TotalTime>
  <Words>1344</Words>
  <Application>Microsoft Office PowerPoint</Application>
  <PresentationFormat>Předvádění na obrazovce (4:3)</PresentationFormat>
  <Paragraphs>206</Paragraphs>
  <Slides>13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Prezentace školení zaměstnanců</vt:lpstr>
      <vt:lpstr>Procenta kolem nás</vt:lpstr>
      <vt:lpstr>Procenta Základní pojmy</vt:lpstr>
      <vt:lpstr>Procenta Výpočet jednoho procenta</vt:lpstr>
      <vt:lpstr>Procenta kolem nás Příklad 1</vt:lpstr>
      <vt:lpstr>Procenta kolem nás Příklad 2</vt:lpstr>
      <vt:lpstr>Procenta kolem nás Příklad 3</vt:lpstr>
      <vt:lpstr>Procenta kolem nás Příklad 4</vt:lpstr>
      <vt:lpstr>Procenta kolem nás Příklad 5</vt:lpstr>
      <vt:lpstr>Procenta kolem nás Příklad 6</vt:lpstr>
      <vt:lpstr>Procenta kolem nás Příklad 7</vt:lpstr>
      <vt:lpstr>Procenta kolem nás Příklad 8</vt:lpstr>
      <vt:lpstr>Procenta kolem nás Příklad 9</vt:lpstr>
      <vt:lpstr>Procenta kolem nás Příklad 10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370</cp:revision>
  <dcterms:created xsi:type="dcterms:W3CDTF">2012-01-02T08:14:14Z</dcterms:created>
  <dcterms:modified xsi:type="dcterms:W3CDTF">2012-05-03T09:28:41Z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