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310" r:id="rId4"/>
    <p:sldId id="311" r:id="rId5"/>
    <p:sldId id="312" r:id="rId6"/>
    <p:sldId id="313" r:id="rId7"/>
    <p:sldId id="316" r:id="rId8"/>
    <p:sldId id="320" r:id="rId9"/>
    <p:sldId id="315" r:id="rId10"/>
    <p:sldId id="314" r:id="rId11"/>
    <p:sldId id="318" r:id="rId12"/>
    <p:sldId id="319" r:id="rId13"/>
    <p:sldId id="321" r:id="rId14"/>
    <p:sldId id="322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Výpočet základu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Lyžařská bunda byla zlevněna o 35% na nynějších 2 470 Kč. </a:t>
            </a:r>
            <a:br>
              <a:rPr lang="cs-CZ" sz="2000" dirty="0" smtClean="0"/>
            </a:br>
            <a:r>
              <a:rPr lang="cs-CZ" sz="2000" dirty="0" smtClean="0"/>
              <a:t>Kolik korun stála původně?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29925" y="558924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Lyžařská bunda stála původně 3 800 Kč.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40000" y="342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65% …….… 2 470 Kč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0" y="3852000"/>
            <a:ext cx="29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2 470 Kč : 65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212000" y="385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38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440000" y="4284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38 Kč · 100 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1440000" y="4644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440000" y="2880000"/>
            <a:ext cx="136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Nová cena: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736000" y="2880000"/>
            <a:ext cx="172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- 35%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068000" y="2880000"/>
            <a:ext cx="11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65%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2928670"/>
            <a:ext cx="3879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Poněvadž sleva činí 35% z původní ceny, je její nová cena 65% </a:t>
            </a:r>
            <a:br>
              <a:rPr lang="cs-CZ" dirty="0" smtClean="0"/>
            </a:br>
            <a:r>
              <a:rPr lang="cs-CZ" dirty="0" smtClean="0"/>
              <a:t>(100% - 35%) z původní ceny.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440000" y="4680000"/>
            <a:ext cx="313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100% ……… 3 800 Kč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34195922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2" grpId="0"/>
      <p:bldP spid="2" grpId="1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Kniha Fantazii </a:t>
            </a:r>
            <a:r>
              <a:rPr lang="cs-CZ" sz="2000" b="1" dirty="0"/>
              <a:t>se meze nekladou </a:t>
            </a:r>
            <a:r>
              <a:rPr lang="cs-CZ" sz="2000" b="1" dirty="0" smtClean="0"/>
              <a:t>od J</a:t>
            </a:r>
            <a:r>
              <a:rPr lang="cs-CZ" sz="2000" b="1" dirty="0"/>
              <a:t>. D. </a:t>
            </a:r>
            <a:r>
              <a:rPr lang="cs-CZ" sz="2000" b="1" dirty="0" err="1" smtClean="0"/>
              <a:t>Robba</a:t>
            </a:r>
            <a:r>
              <a:rPr lang="cs-CZ" sz="2000" b="1" dirty="0" smtClean="0"/>
              <a:t> se prodávala za 285 Kč. Vypočtěte její velkoobchodní cenu (bez DPH), víte-li, že v roce 2012 byla DPH na knihy 14%.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663498" y="6324128"/>
            <a:ext cx="144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250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820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5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Výdaje </a:t>
            </a:r>
            <a:r>
              <a:rPr lang="cs-CZ" sz="2000" b="1" dirty="0" smtClean="0"/>
              <a:t>domácnosti na </a:t>
            </a:r>
            <a:r>
              <a:rPr lang="cs-CZ" sz="2000" b="1" dirty="0"/>
              <a:t>potraviny a nealkoholické nápoje </a:t>
            </a:r>
            <a:r>
              <a:rPr lang="cs-CZ" sz="2000" b="1" dirty="0" smtClean="0"/>
              <a:t>byly v roce 2010 průměrně 4237 </a:t>
            </a:r>
            <a:r>
              <a:rPr lang="cs-CZ" sz="2000" b="1" dirty="0"/>
              <a:t>korun měsíčně </a:t>
            </a:r>
            <a:r>
              <a:rPr lang="cs-CZ" sz="2000" b="1" dirty="0" smtClean="0">
                <a:solidFill>
                  <a:schemeClr val="bg2"/>
                </a:solidFill>
              </a:rPr>
              <a:t>. Vypočtěte celkové průměrné výdaje, </a:t>
            </a:r>
            <a:br>
              <a:rPr lang="cs-CZ" sz="2000" b="1" dirty="0" smtClean="0">
                <a:solidFill>
                  <a:schemeClr val="bg2"/>
                </a:solidFill>
              </a:rPr>
            </a:br>
            <a:r>
              <a:rPr lang="cs-CZ" sz="2000" b="1" dirty="0" smtClean="0">
                <a:solidFill>
                  <a:schemeClr val="bg2"/>
                </a:solidFill>
              </a:rPr>
              <a:t>víte-li, že za </a:t>
            </a:r>
            <a:r>
              <a:rPr lang="cs-CZ" sz="2000" b="1" dirty="0"/>
              <a:t>potraviny a nealkoholické nápoje </a:t>
            </a:r>
            <a:r>
              <a:rPr lang="cs-CZ" sz="2000" b="1" dirty="0" smtClean="0"/>
              <a:t> vydaly domácnosti </a:t>
            </a:r>
            <a:br>
              <a:rPr lang="cs-CZ" sz="2000" b="1" dirty="0" smtClean="0"/>
            </a:br>
            <a:r>
              <a:rPr lang="cs-CZ" sz="2000" b="1" dirty="0" smtClean="0"/>
              <a:t>19% veškerých výdajů.</a:t>
            </a:r>
            <a:r>
              <a:rPr lang="cs-CZ" sz="2000" baseline="30000" dirty="0" smtClean="0"/>
              <a:t>1</a:t>
            </a:r>
            <a:endParaRPr lang="cs-CZ" sz="2000" baseline="30000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22 300 Kč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465512" y="3189168"/>
            <a:ext cx="6678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http</a:t>
            </a:r>
            <a:r>
              <a:rPr lang="cs-CZ" sz="1000" dirty="0"/>
              <a:t>://zpravy.e15.cz/domaci/ekonomika/ceske-domacnosti-nejvic-stoji-bydleni-celkove-vydaje-stagnuji-668391</a:t>
            </a:r>
          </a:p>
        </p:txBody>
      </p:sp>
    </p:spTree>
    <p:extLst>
      <p:ext uri="{BB962C8B-B14F-4D97-AF65-F5344CB8AC3E}">
        <p14:creationId xmlns:p14="http://schemas.microsoft.com/office/powerpoint/2010/main" val="213838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6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Divizna velkokvětá ztrácí sušením 89% svojí hmotnosti. Vypočtěte, kolik kilogramů čerstvého květu je třeba nasbírat, abychom získali 1,65 kg sušeného.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951530" y="6324128"/>
            <a:ext cx="1228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15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29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7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Jana vážila po narození 3,08 kg, což je 5,5% její nynější hmotnosti. Kolik kilogramů váží Jana nyní? 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095546" y="6324128"/>
            <a:ext cx="1084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56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48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5" y="197284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Procenta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(%) slouží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k vyjádření části celku,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podobně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jako zlomky nebo desetinná čísla.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09167" y="3255367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procento (1%) 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780928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100%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198836" y="3779636"/>
            <a:ext cx="111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0,01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308845" y="3789218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setina 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464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7%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blipFill rotWithShape="1">
                <a:blip r:embed="rId3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563888" y="446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0,07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256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20%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652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25%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6048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60%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44400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87,5%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86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8%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blipFill rotWithShape="1">
                <a:blip r:embed="rId4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206213" y="633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𝟖𝟕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213" y="6336000"/>
                <a:ext cx="1509803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𝟔𝟎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04000" y="4860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0,08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04000" y="5256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0,20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104000" y="5652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0,25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4000" y="6048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0,60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254079" y="644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0,875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základ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z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2574309"/>
            <a:ext cx="876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Ve městě žije 8 000 lidí, z nichž 4 880 (tj. 61%) pracuje.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lidí pracuje?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lidí nepracuje?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lidí pracuje?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lidí nepracuje?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8 000 lidí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4 880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3 120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4 880 lidí, 3 120 lidí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61%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39%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6025397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168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nastoupilo do 1. tříd 101 tisíc dětí, což bylo asi 12,7% všech žáků ZŠ. Kolik žáků chodilo v ČR do ZŠ? </a:t>
            </a:r>
            <a:r>
              <a:rPr lang="cs-CZ" sz="1600" b="1" dirty="0" smtClean="0"/>
              <a:t>(výsledek vhodně zaokrouhli)</a:t>
            </a:r>
            <a:r>
              <a:rPr lang="cs-CZ" sz="2000" baseline="30000" dirty="0" smtClean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12168" y="2492896"/>
            <a:ext cx="5940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</a:t>
            </a:r>
            <a:r>
              <a:rPr lang="cs-CZ" sz="1000" dirty="0"/>
              <a:t>http://www.tydenik-skolstvi.cz/archiv-cisel/2011/28/zacatek-skolniho-roku-2011-2012-pocty-zaku/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80000" y="270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06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12,7%  ................. 101 tisíc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000" y="342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.......................101 000 : 12,7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780000"/>
            <a:ext cx="37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................... 7 953 · 100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22" y="4581128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chodilo do ZŠ asi 795 300 žáků.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480000" y="306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p</a:t>
            </a:r>
            <a:r>
              <a:rPr lang="cs-CZ" b="1" i="1" dirty="0" smtClean="0"/>
              <a:t>rocentová část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480000" y="34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480000" y="378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základu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" y="5013176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</a:t>
            </a:r>
            <a:r>
              <a:rPr lang="cs-CZ" b="1" smtClean="0"/>
              <a:t>výpočtu </a:t>
            </a:r>
            <a:r>
              <a:rPr lang="cs-CZ" b="1" smtClean="0"/>
              <a:t>základu: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40000" y="5400000"/>
            <a:ext cx="69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Najdeme procentovou část příslušnou počtu procent.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40000" y="5760000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 tak, že procentovou část dělíme počtem procent.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40000" y="6120000"/>
            <a:ext cx="853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1% základu násobíme 100.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96000" y="4140000"/>
            <a:ext cx="46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3862555" y="3780000"/>
            <a:ext cx="150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795 300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34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7 953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5302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/>
              <a:t>Výpočet </a:t>
            </a:r>
            <a:r>
              <a:rPr lang="cs-CZ" sz="3200" dirty="0" smtClean="0"/>
              <a:t>základu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nastoupilo do 1. tříd 101 tisíc dětí, což bylo asi 12,7% všech žáků ZŠ. Kolik žáků chodilo v ČR do ZŠ? </a:t>
            </a:r>
            <a:r>
              <a:rPr lang="cs-CZ" sz="1600" b="1" dirty="0"/>
              <a:t>(výsledek vhodně zaokrouhli)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259843" y="2573615"/>
            <a:ext cx="60646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1 - http://www.tydenik-skolstvi.cz/archiv-</a:t>
            </a:r>
            <a:r>
              <a:rPr lang="cs-CZ" sz="1000" dirty="0" err="1"/>
              <a:t>cisel</a:t>
            </a:r>
            <a:r>
              <a:rPr lang="cs-CZ" sz="1000" dirty="0"/>
              <a:t>/2011/28/zacatek-skolniho-roku-2011-2012-pocty-zaku)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30668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12,7%  ................ 101 000 dětí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3419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          x dětí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300000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chodilo do ZŠ asi 795 300 žáků.</a:t>
            </a:r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11560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101 000 = 100 : 12,7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99051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 · x = 101 000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90510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 · x = 10 100 000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38582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795 300</a:t>
            </a:r>
            <a:endParaRPr lang="cs-CZ" u="dbl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638582" y="5436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10 100 000 : 12,7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4302388"/>
            <a:ext cx="34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3525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nastoupilo do 1. tříd 101 tisíc dětí, což bylo asi 12,7% všech žáků ZŠ. Kolik žáků chodilo v ČR do ZŠ? </a:t>
            </a:r>
            <a:r>
              <a:rPr lang="cs-CZ" sz="1600" b="1" dirty="0"/>
              <a:t>(výsledek vhodně zaokrouhli)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7864" y="2573615"/>
            <a:ext cx="59649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1 - http://www.tydenik-skolstvi.cz/archiv-cisel/2011/28/zacatek-skolniho-roku-2011-2012-pocty-zaku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600000"/>
            <a:ext cx="2993160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vzorce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5220000"/>
            <a:ext cx="377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 x žáků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414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– p …… 12,7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" y="468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– č … 101 000 prvňáků 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60000" y="6243409"/>
            <a:ext cx="6498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chodilo do ZŠ asi 795 300 žáků.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4680000" y="3600000"/>
                <a:ext cx="2736304" cy="66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b="0" i="1" smtClean="0">
                          <a:latin typeface="Cambria Math"/>
                        </a:rPr>
                        <m:t>=č :</m:t>
                      </m:r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i="1">
                          <a:latin typeface="Cambria Math"/>
                        </a:rPr>
                        <m:t>·</m:t>
                      </m:r>
                      <m:r>
                        <a:rPr lang="cs-CZ" b="0" i="1" smtClean="0">
                          <a:latin typeface="Cambria Math"/>
                        </a:rPr>
                        <m:t>100=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 ·č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2736304" cy="66781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680000" y="4320000"/>
                <a:ext cx="4362302" cy="642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b="0" i="1" smtClean="0">
                          <a:latin typeface="Cambria Math"/>
                        </a:rPr>
                        <m:t>=101 000 :12,7·100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 ·101 000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12,7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320000"/>
                <a:ext cx="4362302" cy="6420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4680000" y="5040000"/>
                <a:ext cx="20731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b="0" i="1" smtClean="0">
                          <a:latin typeface="Cambria Math"/>
                        </a:rPr>
                        <m:t>=795 300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040000"/>
                <a:ext cx="207315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60000" y="5629890"/>
            <a:ext cx="37799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680000" y="5404666"/>
            <a:ext cx="41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4680000" y="5913332"/>
            <a:ext cx="41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4680000" y="5544000"/>
                <a:ext cx="20731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b="0" i="1" smtClean="0">
                          <a:latin typeface="Cambria Math"/>
                        </a:rPr>
                        <m:t>=795 300 žá</m:t>
                      </m:r>
                      <m:r>
                        <a:rPr lang="cs-CZ" b="0" i="1" smtClean="0">
                          <a:latin typeface="Cambria Math"/>
                        </a:rPr>
                        <m:t>𝑘</m:t>
                      </m:r>
                      <m:r>
                        <a:rPr lang="cs-CZ" b="0" i="1" smtClean="0">
                          <a:latin typeface="Cambria Math"/>
                        </a:rPr>
                        <m:t>ů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544000"/>
                <a:ext cx="207315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4680000" y="5976000"/>
            <a:ext cx="41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951354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24" grpId="0"/>
      <p:bldP spid="19" grpId="0"/>
      <p:bldP spid="5" grpId="0"/>
      <p:bldP spid="20" grpId="0"/>
      <p:bldP spid="21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1948770"/>
            <a:ext cx="705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základ, z něhož 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41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7% je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844000"/>
            <a:ext cx="173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5% je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1" y="3276000"/>
            <a:ext cx="194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125% je 8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70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45% je 202,5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414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12,5% je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1" y="4572000"/>
            <a:ext cx="251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18% je 720 000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5004000"/>
            <a:ext cx="251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80% je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1" y="5436000"/>
            <a:ext cx="2282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0,6% je 3 000 lidí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1" y="5868000"/>
            <a:ext cx="273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47,5% je 380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19999" y="6300000"/>
            <a:ext cx="2159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</a:t>
            </a:r>
            <a:r>
              <a:rPr lang="cs-CZ" dirty="0"/>
              <a:t>39,3% je </a:t>
            </a:r>
            <a:r>
              <a:rPr lang="cs-CZ" dirty="0" smtClean="0"/>
              <a:t>10,3752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48000" y="2412000"/>
            <a:ext cx="223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2000 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024000" y="2412000"/>
            <a:ext cx="62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276000"/>
            <a:ext cx="527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491880" y="3708000"/>
            <a:ext cx="58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816000" y="4140000"/>
            <a:ext cx="64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884573" y="5004000"/>
            <a:ext cx="47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851920" y="4572000"/>
            <a:ext cx="64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779912" y="5472000"/>
            <a:ext cx="62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139952" y="5867894"/>
            <a:ext cx="55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635896" y="6300000"/>
            <a:ext cx="59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131840" y="2880000"/>
            <a:ext cx="51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492000" y="2844000"/>
            <a:ext cx="246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1 400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3276000"/>
            <a:ext cx="200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6,4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902028" y="3708000"/>
            <a:ext cx="188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450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176000" y="4140000"/>
            <a:ext cx="32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16 000 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211960" y="4572000"/>
            <a:ext cx="360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4 000 000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283968" y="5004000"/>
            <a:ext cx="376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80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139952" y="5472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500 000 lidí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427984" y="5868000"/>
            <a:ext cx="397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800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995936" y="6300000"/>
            <a:ext cx="329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26,4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681500" y="3322166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 smtClean="0">
                <a:solidFill>
                  <a:srgbClr val="002060"/>
                </a:solidFill>
              </a:rPr>
              <a:t>Procentová  část může být větší než základ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967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2149</TotalTime>
  <Words>1017</Words>
  <Application>Microsoft Office PowerPoint</Application>
  <PresentationFormat>Předvádění na obrazovce (4:3)</PresentationFormat>
  <Paragraphs>164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Procenta Výpočet základu</vt:lpstr>
      <vt:lpstr>Procenta Úvod</vt:lpstr>
      <vt:lpstr>Procenta Základní pojmy</vt:lpstr>
      <vt:lpstr>Procenta Výpočet jednoho procenta</vt:lpstr>
      <vt:lpstr>Procenta Výpočet základu</vt:lpstr>
      <vt:lpstr>Procenta Výpočet základu – Příklad 1</vt:lpstr>
      <vt:lpstr>Procenta Výpočet základu – Příklad 1</vt:lpstr>
      <vt:lpstr>Procenta Výpočet základu – Příklad 1</vt:lpstr>
      <vt:lpstr>Procenta Výpočet základu – Příklad 2</vt:lpstr>
      <vt:lpstr>Procenta Výpočet základu – Příklad 3</vt:lpstr>
      <vt:lpstr>Procenta Výpočet základu – Příklad 4</vt:lpstr>
      <vt:lpstr>Procenta Výpočet základu – Příklad 5</vt:lpstr>
      <vt:lpstr>Procenta Výpočet základu – Příklad 6</vt:lpstr>
      <vt:lpstr>Procenta Výpočet základu – Příklad 7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322</cp:revision>
  <dcterms:created xsi:type="dcterms:W3CDTF">2012-01-02T08:14:14Z</dcterms:created>
  <dcterms:modified xsi:type="dcterms:W3CDTF">2012-04-27T07:40:47Z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