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5" r:id="rId3"/>
    <p:sldId id="310" r:id="rId4"/>
    <p:sldId id="311" r:id="rId5"/>
    <p:sldId id="312" r:id="rId6"/>
    <p:sldId id="313" r:id="rId7"/>
    <p:sldId id="316" r:id="rId8"/>
    <p:sldId id="317" r:id="rId9"/>
    <p:sldId id="320" r:id="rId10"/>
    <p:sldId id="315" r:id="rId11"/>
    <p:sldId id="314" r:id="rId12"/>
    <p:sldId id="318" r:id="rId13"/>
    <p:sldId id="319" r:id="rId14"/>
    <p:sldId id="321" r:id="rId15"/>
    <p:sldId id="322" r:id="rId16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111" d="100"/>
          <a:sy n="111" d="100"/>
        </p:scale>
        <p:origin x="-148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sz="6000" dirty="0" smtClean="0"/>
              <a:t>Procenta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Výpočet procentové části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procentové části – Příklad 2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6000" y="2232000"/>
            <a:ext cx="17572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Vypočtěte: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620000" y="2232000"/>
            <a:ext cx="1511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a) 5% z 140</a:t>
            </a:r>
            <a:endParaRPr lang="cs-CZ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1620000" y="2664000"/>
            <a:ext cx="15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b) 7% z 70 m</a:t>
            </a:r>
            <a:endParaRPr lang="cs-CZ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620000" y="3096000"/>
            <a:ext cx="2306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c) 12% ze 7 km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620000" y="352800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d) 45% ze 700 g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1620000" y="3960000"/>
            <a:ext cx="2612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e) 87% z 2 000 ha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620000" y="4392000"/>
            <a:ext cx="3098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f) 2,5% ze 120 000 Kč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620000" y="4824000"/>
            <a:ext cx="2612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g) 125% ze 64 zákusků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620000" y="5256000"/>
            <a:ext cx="4446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h) 0,3% z 5 600 000 obyvatel</a:t>
            </a:r>
            <a:endParaRPr lang="cs-CZ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620000" y="568800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i) 29% z 800 párů bot</a:t>
            </a:r>
            <a:endParaRPr lang="cs-CZ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620000" y="6120000"/>
            <a:ext cx="2775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j) 37,8% z 26,4</a:t>
            </a:r>
            <a:endParaRPr lang="cs-CZ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3312000" y="2232000"/>
            <a:ext cx="4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7</a:t>
            </a:r>
            <a:endParaRPr lang="cs-CZ" u="dbl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2988000" y="2232000"/>
            <a:ext cx="4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</a:t>
            </a:r>
            <a:endParaRPr lang="cs-CZ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312000" y="3060000"/>
            <a:ext cx="4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</a:t>
            </a:r>
            <a:endParaRPr lang="cs-CZ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384000" y="3528000"/>
            <a:ext cx="4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</a:t>
            </a:r>
            <a:endParaRPr lang="cs-CZ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3564216" y="3960000"/>
            <a:ext cx="4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</a:t>
            </a:r>
            <a:endParaRPr lang="cs-CZ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4072127" y="4824000"/>
            <a:ext cx="4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</a:t>
            </a:r>
            <a:endParaRPr lang="cs-CZ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3923928" y="4392000"/>
            <a:ext cx="4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</a:t>
            </a:r>
            <a:endParaRPr lang="cs-CZ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4644008" y="5256000"/>
            <a:ext cx="4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</a:t>
            </a:r>
            <a:endParaRPr lang="cs-CZ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3852000" y="5688000"/>
            <a:ext cx="4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</a:t>
            </a:r>
            <a:endParaRPr lang="cs-CZ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3240000" y="6120000"/>
            <a:ext cx="4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</a:t>
            </a:r>
            <a:endParaRPr lang="cs-CZ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3061791" y="2664000"/>
            <a:ext cx="4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</a:t>
            </a:r>
            <a:endParaRPr lang="cs-CZ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3352960" y="2664000"/>
            <a:ext cx="879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4,9 m</a:t>
            </a:r>
            <a:endParaRPr lang="cs-CZ" u="dbl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3563888" y="3096000"/>
            <a:ext cx="1009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0,84 km</a:t>
            </a:r>
            <a:endParaRPr lang="cs-CZ" u="dbl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3635896" y="3528000"/>
            <a:ext cx="1885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315 g</a:t>
            </a:r>
            <a:endParaRPr lang="cs-CZ" u="dbl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3779912" y="3960000"/>
            <a:ext cx="1885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smtClean="0"/>
              <a:t>1 740 </a:t>
            </a:r>
            <a:r>
              <a:rPr lang="cs-CZ" u="dbl" dirty="0" smtClean="0"/>
              <a:t>ha</a:t>
            </a:r>
            <a:endParaRPr lang="cs-CZ" u="dbl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4139952" y="4392000"/>
            <a:ext cx="1885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3 000 Kč</a:t>
            </a:r>
            <a:endParaRPr lang="cs-CZ" u="dbl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4315572" y="4824000"/>
            <a:ext cx="1885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80 zákusků</a:t>
            </a:r>
            <a:endParaRPr lang="cs-CZ" u="dbl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4860032" y="5256000"/>
            <a:ext cx="1885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16 800 obyvatel</a:t>
            </a:r>
            <a:endParaRPr lang="cs-CZ" u="dbl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4067944" y="5688000"/>
            <a:ext cx="1885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232 párů bot</a:t>
            </a:r>
            <a:endParaRPr lang="cs-CZ" u="dbl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3491880" y="6120000"/>
            <a:ext cx="1885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9,979 2</a:t>
            </a:r>
            <a:endParaRPr lang="cs-CZ" u="dbl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5681500" y="4849415"/>
            <a:ext cx="34270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i="1" dirty="0">
                <a:solidFill>
                  <a:srgbClr val="002060"/>
                </a:solidFill>
              </a:rPr>
              <a:t>p</a:t>
            </a:r>
            <a:r>
              <a:rPr lang="cs-CZ" sz="1200" b="1" i="1" dirty="0" smtClean="0">
                <a:solidFill>
                  <a:srgbClr val="002060"/>
                </a:solidFill>
              </a:rPr>
              <a:t>rocentová část může být větší než základ</a:t>
            </a:r>
            <a:endParaRPr lang="cs-CZ" sz="12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79671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31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procentové části – Příklad 3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23528" y="1988840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Pračka stála původně 12 500 Kč. Nejdříve byla zlevněna o 12% </a:t>
            </a:r>
            <a:br>
              <a:rPr lang="cs-CZ" sz="2000" dirty="0" smtClean="0"/>
            </a:br>
            <a:r>
              <a:rPr lang="cs-CZ" sz="2000" dirty="0" smtClean="0"/>
              <a:t>a poté zdražena o 12% z nové ceny. Jaká byla cena pračky po zdražení?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0" y="288000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……… 12 500 Kč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35496" y="331200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1% ………… 12 500 Kč : 100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39815" y="3744000"/>
            <a:ext cx="3020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88% ………… 125 Kč · 88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3059832" y="331200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 </a:t>
            </a:r>
            <a:r>
              <a:rPr lang="cs-CZ" dirty="0" smtClean="0"/>
              <a:t>125 </a:t>
            </a:r>
            <a:r>
              <a:rPr lang="cs-CZ" dirty="0" smtClean="0"/>
              <a:t>Kč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2987824" y="374400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11 000 Kč</a:t>
            </a:r>
            <a:endParaRPr lang="cs-CZ" u="dbl" dirty="0"/>
          </a:p>
        </p:txBody>
      </p:sp>
      <p:sp>
        <p:nvSpPr>
          <p:cNvPr id="10" name="TextovéPole 9"/>
          <p:cNvSpPr txBox="1"/>
          <p:nvPr/>
        </p:nvSpPr>
        <p:spPr>
          <a:xfrm>
            <a:off x="2771800" y="3744000"/>
            <a:ext cx="428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</a:t>
            </a:r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4355976" y="288000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…………… 11 000 Kč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4355976" y="3312000"/>
            <a:ext cx="3672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1% ……………… 11 000 Kč : 100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7884368" y="331200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 110 Kč 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4427984" y="374400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112% …………..  110 Kč · 112</a:t>
            </a:r>
            <a:endParaRPr lang="cs-CZ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7600238" y="3744000"/>
            <a:ext cx="428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</a:t>
            </a:r>
            <a:endParaRPr lang="cs-CZ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7847057" y="374400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12 320 Kč</a:t>
            </a:r>
            <a:endParaRPr lang="cs-CZ" u="dbl" dirty="0"/>
          </a:p>
        </p:txBody>
      </p:sp>
      <p:cxnSp>
        <p:nvCxnSpPr>
          <p:cNvPr id="19" name="Přímá spojnice 18"/>
          <p:cNvCxnSpPr/>
          <p:nvPr/>
        </p:nvCxnSpPr>
        <p:spPr bwMode="auto">
          <a:xfrm>
            <a:off x="39815" y="4140000"/>
            <a:ext cx="431616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Přímá spojnice 20"/>
          <p:cNvCxnSpPr/>
          <p:nvPr/>
        </p:nvCxnSpPr>
        <p:spPr bwMode="auto">
          <a:xfrm>
            <a:off x="4427984" y="4140000"/>
            <a:ext cx="4639689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ovéPole 21"/>
          <p:cNvSpPr txBox="1"/>
          <p:nvPr/>
        </p:nvSpPr>
        <p:spPr>
          <a:xfrm>
            <a:off x="63642" y="4365104"/>
            <a:ext cx="45083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Lze vypočítat 12% z původní ceny a poté slevu odečíst nebo vypočíst kolik procent z původní ceny bude stát pračka po slevě a poté vypočíst novou procentovou část.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493649" y="4365104"/>
            <a:ext cx="45083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Lze vypočítat 12% z nové ceny a poté zdraženou částku přičíst nebo vypočíst kolik procent z nové ceny bude stát pračka po zdražení a poté vypočíst konečnou procentovou část.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216024" y="5712295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 zdražení bude pračka stát 12 320 Kč.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4195922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6" grpId="0"/>
      <p:bldP spid="17" grpId="0"/>
      <p:bldP spid="22" grpId="0"/>
      <p:bldP spid="22" grpId="1"/>
      <p:bldP spid="24" grpId="0"/>
      <p:bldP spid="24" grpId="1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procentové části – Příklad 4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Oblek, který stál původně 4 500 Kč byl zlevněn o 16%. Vypočtěte novou cenu obleku.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7231450" y="6324128"/>
            <a:ext cx="1733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3 780 Kč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4820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procentové části – Příklad 5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chemeClr val="bg2"/>
                </a:solidFill>
              </a:rPr>
              <a:t>Boty s původní cenou 1200 Kč byly dvakrát zlevněny, nejprve o 15 % a později ještě o 10 % z nové ceny. Kolik korun boty nakonec stály?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7231450" y="6324128"/>
            <a:ext cx="1733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918 Kč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3809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procentové části – Příklad 6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bg2"/>
                </a:solidFill>
              </a:rPr>
              <a:t>Extrémně obézní žena vážící 145 kg zhubnula o 22%? Jaká je její nová hmotnost?</a:t>
            </a:r>
            <a:endParaRPr lang="cs-CZ" sz="2000" b="1" dirty="0">
              <a:solidFill>
                <a:schemeClr val="bg2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7231450" y="6324128"/>
            <a:ext cx="1733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113,1 kg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82940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procentové části – Příklad 7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bg2"/>
                </a:solidFill>
              </a:rPr>
              <a:t>Jednotlivá vstupenka do bazénu stojí 50 Kč. Pokud si koupíme permanentku na 12 vstupů, dostaneme slevu 15%? Vypočtěte kolik ušetříme za 12 vstupů s permanentkou.</a:t>
            </a:r>
            <a:endParaRPr lang="cs-CZ" sz="2000" b="1" dirty="0">
              <a:solidFill>
                <a:schemeClr val="bg2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7663498" y="6324128"/>
            <a:ext cx="144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90 Kč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34896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Úvod</a:t>
            </a:r>
            <a:endParaRPr lang="cs-CZ" sz="32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467545" y="1972844"/>
            <a:ext cx="8352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Procenta </a:t>
            </a:r>
            <a:r>
              <a:rPr lang="cs-CZ" sz="2400" b="1" dirty="0" smtClean="0">
                <a:solidFill>
                  <a:srgbClr val="FF0000"/>
                </a:solidFill>
                <a:latin typeface="Trebuchet MS" pitchFamily="34" charset="0"/>
              </a:rPr>
              <a:t>(%) tedy </a:t>
            </a:r>
            <a:r>
              <a:rPr lang="cs-CZ" sz="2400" b="1" dirty="0">
                <a:solidFill>
                  <a:srgbClr val="FF0000"/>
                </a:solidFill>
                <a:latin typeface="Trebuchet MS" pitchFamily="34" charset="0"/>
              </a:rPr>
              <a:t>slouží k vyjádření části celku, podobně jako zlomky nebo desetinná čísla.</a:t>
            </a:r>
            <a:endParaRPr lang="cs-CZ" sz="2400" b="1" dirty="0">
              <a:solidFill>
                <a:srgbClr val="FF0000"/>
              </a:solidFill>
              <a:latin typeface="Trebuchet MS" pitchFamily="34" charset="0"/>
              <a:sym typeface="Symbol" pitchFamily="18" charset="2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2409167" y="3255367"/>
            <a:ext cx="4397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Jedno procento (1%) je tudíž</a:t>
            </a:r>
            <a:endParaRPr lang="cs-CZ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1400602" y="3602633"/>
                <a:ext cx="1008565" cy="8156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𝟏𝟎𝟎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0602" y="3602633"/>
                <a:ext cx="1008565" cy="81567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ovéPole 8"/>
          <p:cNvSpPr txBox="1"/>
          <p:nvPr/>
        </p:nvSpPr>
        <p:spPr>
          <a:xfrm>
            <a:off x="251520" y="2780928"/>
            <a:ext cx="8712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Jeden celek (1) – základ ………. 100%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2198836" y="3779636"/>
            <a:ext cx="1110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= 0,01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3308845" y="3789218"/>
            <a:ext cx="448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j</a:t>
            </a:r>
            <a:r>
              <a:rPr lang="cs-CZ" sz="2400" b="1" dirty="0" smtClean="0">
                <a:solidFill>
                  <a:srgbClr val="FF0000"/>
                </a:solidFill>
              </a:rPr>
              <a:t>edna setina celku (základu)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2520000" y="4464000"/>
            <a:ext cx="518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2%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2916000" y="4356000"/>
                <a:ext cx="1509803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𝟓𝟎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6000" y="4356000"/>
                <a:ext cx="1509803" cy="497059"/>
              </a:xfrm>
              <a:prstGeom prst="rect">
                <a:avLst/>
              </a:prstGeom>
              <a:blipFill rotWithShape="1">
                <a:blip r:embed="rId3"/>
                <a:stretch>
                  <a:fillRect b="-246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ovéPole 14"/>
          <p:cNvSpPr txBox="1"/>
          <p:nvPr/>
        </p:nvSpPr>
        <p:spPr>
          <a:xfrm>
            <a:off x="4104000" y="4464000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0,02</a:t>
            </a:r>
            <a:endParaRPr lang="cs-CZ" b="1" dirty="0"/>
          </a:p>
        </p:txBody>
      </p:sp>
      <p:sp>
        <p:nvSpPr>
          <p:cNvPr id="16" name="Obdélník 15"/>
          <p:cNvSpPr/>
          <p:nvPr/>
        </p:nvSpPr>
        <p:spPr>
          <a:xfrm>
            <a:off x="2520000" y="525600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10%</a:t>
            </a:r>
            <a:endParaRPr lang="cs-CZ" dirty="0"/>
          </a:p>
        </p:txBody>
      </p:sp>
      <p:sp>
        <p:nvSpPr>
          <p:cNvPr id="17" name="Obdélník 16"/>
          <p:cNvSpPr/>
          <p:nvPr/>
        </p:nvSpPr>
        <p:spPr>
          <a:xfrm>
            <a:off x="2520000" y="565200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20%</a:t>
            </a:r>
            <a:endParaRPr lang="cs-CZ" dirty="0"/>
          </a:p>
        </p:txBody>
      </p:sp>
      <p:sp>
        <p:nvSpPr>
          <p:cNvPr id="18" name="Obdélník 17"/>
          <p:cNvSpPr/>
          <p:nvPr/>
        </p:nvSpPr>
        <p:spPr>
          <a:xfrm>
            <a:off x="2520000" y="604800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25%</a:t>
            </a:r>
            <a:endParaRPr lang="cs-CZ" dirty="0"/>
          </a:p>
        </p:txBody>
      </p:sp>
      <p:sp>
        <p:nvSpPr>
          <p:cNvPr id="19" name="Obdélník 18"/>
          <p:cNvSpPr/>
          <p:nvPr/>
        </p:nvSpPr>
        <p:spPr>
          <a:xfrm>
            <a:off x="2520000" y="644400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50%</a:t>
            </a:r>
            <a:endParaRPr lang="cs-CZ" dirty="0"/>
          </a:p>
        </p:txBody>
      </p:sp>
      <p:sp>
        <p:nvSpPr>
          <p:cNvPr id="20" name="Obdélník 19"/>
          <p:cNvSpPr/>
          <p:nvPr/>
        </p:nvSpPr>
        <p:spPr>
          <a:xfrm>
            <a:off x="2520000" y="4860000"/>
            <a:ext cx="518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5%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3096000" y="5148000"/>
                <a:ext cx="1344535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𝟏𝟎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000" y="5148000"/>
                <a:ext cx="1344535" cy="49705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3096000" y="6336000"/>
                <a:ext cx="1509803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0" smtClean="0">
                              <a:latin typeface="Cambria Math"/>
                            </a:rPr>
                            <m:t>𝟓𝟎</m:t>
                          </m:r>
                        </m:num>
                        <m:den>
                          <m:r>
                            <a:rPr lang="cs-CZ" sz="1400" b="1" i="0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  <m:r>
                        <a:rPr lang="cs-CZ" sz="14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0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1400" b="1" i="0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000" y="6336000"/>
                <a:ext cx="1509803" cy="497059"/>
              </a:xfrm>
              <a:prstGeom prst="rect">
                <a:avLst/>
              </a:prstGeom>
              <a:blipFill rotWithShape="1">
                <a:blip r:embed="rId5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3096000" y="5940000"/>
                <a:ext cx="1509803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𝟐𝟓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000" y="5940000"/>
                <a:ext cx="1509803" cy="497059"/>
              </a:xfrm>
              <a:prstGeom prst="rect">
                <a:avLst/>
              </a:prstGeom>
              <a:blipFill rotWithShape="1">
                <a:blip r:embed="rId6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3096000" y="5544000"/>
                <a:ext cx="1296144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0" smtClean="0">
                              <a:latin typeface="Cambria Math"/>
                            </a:rPr>
                            <m:t>𝟐𝟎</m:t>
                          </m:r>
                        </m:num>
                        <m:den>
                          <m:r>
                            <a:rPr lang="cs-CZ" sz="1400" b="1" i="0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  <m:r>
                        <a:rPr lang="cs-CZ" sz="14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0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1400" b="1" i="0" smtClean="0"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000" y="5544000"/>
                <a:ext cx="1296144" cy="497059"/>
              </a:xfrm>
              <a:prstGeom prst="rect">
                <a:avLst/>
              </a:prstGeom>
              <a:blipFill rotWithShape="1">
                <a:blip r:embed="rId7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2916000" y="4752000"/>
                <a:ext cx="1509803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𝟏𝟎𝟎</m:t>
                          </m:r>
                        </m:den>
                      </m:f>
                      <m:r>
                        <a:rPr lang="cs-CZ" sz="1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1400" b="1" i="1" smtClean="0">
                              <a:latin typeface="Cambria Math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14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6000" y="4752000"/>
                <a:ext cx="1509803" cy="497059"/>
              </a:xfrm>
              <a:prstGeom prst="rect">
                <a:avLst/>
              </a:prstGeom>
              <a:blipFill rotWithShape="1">
                <a:blip r:embed="rId8"/>
                <a:stretch>
                  <a:fillRect b="-246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/>
          <p:cNvSpPr txBox="1"/>
          <p:nvPr/>
        </p:nvSpPr>
        <p:spPr>
          <a:xfrm>
            <a:off x="4104000" y="4860000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0,05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4104000" y="5256000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0,10</a:t>
            </a:r>
            <a:endParaRPr lang="cs-CZ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4104000" y="5652000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0,20</a:t>
            </a:r>
            <a:endParaRPr lang="cs-CZ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104000" y="6048000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0,25</a:t>
            </a:r>
            <a:endParaRPr lang="cs-CZ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4104000" y="6444000"/>
            <a:ext cx="11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 0,50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2059479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2" grpId="0"/>
      <p:bldP spid="13" grpId="0"/>
      <p:bldP spid="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Základní pojmy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1323568" y="3738499"/>
            <a:ext cx="3816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>
                <a:solidFill>
                  <a:srgbClr val="FF0000"/>
                </a:solidFill>
              </a:rPr>
              <a:t>p</a:t>
            </a:r>
            <a:r>
              <a:rPr lang="cs-CZ" sz="3600" b="1" dirty="0" smtClean="0">
                <a:solidFill>
                  <a:srgbClr val="FF0000"/>
                </a:solidFill>
              </a:rPr>
              <a:t>rocentová část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1331640" y="4726885"/>
            <a:ext cx="36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počet procent</a:t>
            </a:r>
            <a:endParaRPr lang="cs-CZ" sz="36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323568" y="2778335"/>
            <a:ext cx="2439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základ</a:t>
            </a:r>
            <a:endParaRPr lang="cs-CZ" sz="36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6491973" y="2778334"/>
            <a:ext cx="406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z</a:t>
            </a:r>
            <a:endParaRPr lang="cs-CZ" sz="36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6491972" y="4726885"/>
            <a:ext cx="406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p</a:t>
            </a:r>
            <a:endParaRPr lang="cs-CZ" sz="36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6491974" y="3738498"/>
            <a:ext cx="406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č</a:t>
            </a:r>
            <a:endParaRPr lang="cs-CZ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89818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jednoho procenta</a:t>
            </a:r>
            <a:endParaRPr lang="cs-CZ" sz="3200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3480584" y="2520000"/>
            <a:ext cx="515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=&gt;</a:t>
            </a:r>
            <a:endParaRPr lang="cs-CZ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44000" y="2520000"/>
            <a:ext cx="3275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Celek (základ) je vždy 100%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4143198" y="2520000"/>
            <a:ext cx="4677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1% z celku (základu) vypočteme tak, že</a:t>
            </a:r>
            <a:endParaRPr lang="cs-CZ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06029" y="5040000"/>
            <a:ext cx="6013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rocentovou část vydělíme počtem procent.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2948908" y="3240000"/>
                <a:ext cx="5151484" cy="6324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tj. </a:t>
                </a:r>
                <a14:m>
                  <m:oMath xmlns:m="http://schemas.openxmlformats.org/officeDocument/2006/math"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𝟏</m:t>
                    </m:r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%=</m:t>
                    </m:r>
                    <m:f>
                      <m:f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𝐳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á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𝐤𝐥𝐚𝐝</m:t>
                        </m:r>
                      </m:num>
                      <m:den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𝟏𝟎𝟎</m:t>
                        </m:r>
                      </m:den>
                    </m:f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𝐳</m:t>
                        </m:r>
                      </m:num>
                      <m:den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𝟏𝟎𝟎</m:t>
                        </m:r>
                      </m:den>
                    </m:f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cs-CZ" sz="2400" b="1">
                        <a:solidFill>
                          <a:srgbClr val="FF0000"/>
                        </a:solidFill>
                        <a:latin typeface="Cambria Math"/>
                      </a:rPr>
                      <m:t>𝐳</m:t>
                    </m:r>
                    <m:r>
                      <a:rPr lang="cs-CZ" sz="2400" b="1">
                        <a:solidFill>
                          <a:srgbClr val="FF0000"/>
                        </a:solidFill>
                        <a:latin typeface="Cambria Math"/>
                      </a:rPr>
                      <m:t> :</m:t>
                    </m:r>
                    <m:r>
                      <a:rPr lang="cs-CZ" sz="2400" b="1">
                        <a:solidFill>
                          <a:srgbClr val="FF0000"/>
                        </a:solidFill>
                        <a:latin typeface="Cambria Math"/>
                      </a:rPr>
                      <m:t>𝟏𝟎𝟎</m:t>
                    </m:r>
                  </m:oMath>
                </a14:m>
                <a:endParaRPr lang="cs-CZ" sz="24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8908" y="3240000"/>
                <a:ext cx="5151484" cy="632481"/>
              </a:xfrm>
              <a:prstGeom prst="rect">
                <a:avLst/>
              </a:prstGeom>
              <a:blipFill rotWithShape="1">
                <a:blip r:embed="rId2"/>
                <a:stretch>
                  <a:fillRect l="-1893" b="-769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ovéPole 2"/>
          <p:cNvSpPr txBox="1"/>
          <p:nvPr/>
        </p:nvSpPr>
        <p:spPr>
          <a:xfrm>
            <a:off x="144000" y="4320000"/>
            <a:ext cx="6948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Pokud známe procentovou část a k ní příslušný počet procent</a:t>
            </a:r>
            <a:endParaRPr lang="cs-CZ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66956" y="4680000"/>
            <a:ext cx="4368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(200 korun činilo 10% z ceny celkové)</a:t>
            </a:r>
            <a:endParaRPr lang="cs-CZ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466726" y="4680000"/>
            <a:ext cx="4677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1% z celku (základu) vypočteme tak, že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2771800" y="5580000"/>
                <a:ext cx="5184576" cy="6794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tj. </a:t>
                </a:r>
                <a14:m>
                  <m:oMath xmlns:m="http://schemas.openxmlformats.org/officeDocument/2006/math"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𝟏</m:t>
                    </m:r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%=</m:t>
                    </m:r>
                    <m:f>
                      <m:f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𝐩𝐫𝐨𝐜𝐞𝐧𝐭𝐨𝐯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á čá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𝐬𝐭</m:t>
                        </m:r>
                      </m:num>
                      <m:den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𝐩𝐨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č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𝐞𝐭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𝐩𝐫𝐨𝐜𝐞𝐧𝐭</m:t>
                        </m:r>
                      </m:den>
                    </m:f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č</m:t>
                        </m:r>
                      </m:num>
                      <m:den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𝐩</m:t>
                        </m:r>
                      </m:den>
                    </m:f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=č</m:t>
                    </m:r>
                    <m:r>
                      <a:rPr lang="cs-CZ" sz="2400" b="1">
                        <a:solidFill>
                          <a:srgbClr val="FF0000"/>
                        </a:solidFill>
                        <a:latin typeface="Cambria Math"/>
                      </a:rPr>
                      <m:t> :</m:t>
                    </m:r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𝐩</m:t>
                    </m:r>
                  </m:oMath>
                </a14:m>
                <a:endParaRPr lang="cs-CZ" sz="24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5580000"/>
                <a:ext cx="5184576" cy="679417"/>
              </a:xfrm>
              <a:prstGeom prst="rect">
                <a:avLst/>
              </a:prstGeom>
              <a:blipFill rotWithShape="1">
                <a:blip r:embed="rId3"/>
                <a:stretch>
                  <a:fillRect l="-1882" b="-89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ovéPole 30"/>
          <p:cNvSpPr txBox="1"/>
          <p:nvPr/>
        </p:nvSpPr>
        <p:spPr>
          <a:xfrm>
            <a:off x="144000" y="2880000"/>
            <a:ext cx="280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z</a:t>
            </a:r>
            <a:r>
              <a:rPr lang="cs-CZ" b="1" dirty="0" smtClean="0"/>
              <a:t>áklad vydělíme stem.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6030368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2" grpId="0"/>
      <p:bldP spid="13" grpId="0"/>
      <p:bldP spid="15" grpId="0"/>
      <p:bldP spid="17" grpId="0"/>
      <p:bldP spid="3" grpId="0"/>
      <p:bldP spid="28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procentové části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0" y="197094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Procentová část je část základu, která odpovídá určitému počtu procent.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380068" y="2574309"/>
            <a:ext cx="8383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Do třídy chodí 20 žáků, z nichž 3 (tj. 15%) jsou neplavci. </a:t>
            </a:r>
            <a:endParaRPr lang="cs-CZ" sz="24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80000" y="3240000"/>
            <a:ext cx="2779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1) Co je základ?</a:t>
            </a:r>
            <a:endParaRPr lang="cs-CZ" sz="2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180000" y="3600000"/>
            <a:ext cx="4003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2</a:t>
            </a:r>
            <a:r>
              <a:rPr lang="cs-CZ" sz="2000" b="1" dirty="0" smtClean="0"/>
              <a:t>) Kolik procent tvoří základ?</a:t>
            </a:r>
            <a:endParaRPr lang="cs-CZ" sz="20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80000" y="396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3) Kolik je ve třídě plavců?</a:t>
            </a:r>
            <a:endParaRPr lang="cs-CZ" sz="20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180000" y="432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4</a:t>
            </a:r>
            <a:r>
              <a:rPr lang="cs-CZ" sz="2000" b="1" dirty="0" smtClean="0"/>
              <a:t>) Kolik je ve třídě neplavců?</a:t>
            </a:r>
            <a:endParaRPr lang="cs-CZ" sz="20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80000" y="468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5) Urči procentové části.</a:t>
            </a:r>
            <a:endParaRPr lang="cs-CZ" sz="20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180000" y="5040000"/>
            <a:ext cx="48107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6) Kolik procent žáků neumí plavat?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80000" y="5400000"/>
            <a:ext cx="48107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7) Kolik procent žáků umí plavat?</a:t>
            </a:r>
            <a:endParaRPr lang="cs-CZ" sz="20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4860000" y="3240000"/>
            <a:ext cx="2779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1) 20 žáků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4860000" y="3600000"/>
            <a:ext cx="4003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2</a:t>
            </a:r>
            <a:r>
              <a:rPr lang="cs-CZ" sz="2000" b="1" dirty="0" smtClean="0"/>
              <a:t>) 100%</a:t>
            </a:r>
            <a:endParaRPr lang="cs-CZ" sz="20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4860000" y="396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3) 17</a:t>
            </a:r>
            <a:endParaRPr lang="cs-CZ" sz="2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860000" y="432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4</a:t>
            </a:r>
            <a:r>
              <a:rPr lang="cs-CZ" sz="2000" b="1" dirty="0" smtClean="0"/>
              <a:t>) 3</a:t>
            </a:r>
            <a:endParaRPr lang="cs-CZ" sz="20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4860000" y="4680000"/>
            <a:ext cx="3715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5) 17 žáků, 3 žáci</a:t>
            </a:r>
            <a:endParaRPr lang="cs-CZ" sz="20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860000" y="5040000"/>
            <a:ext cx="39737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6) 15% </a:t>
            </a:r>
            <a:endParaRPr lang="cs-CZ" sz="20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4860000" y="5400000"/>
            <a:ext cx="2779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7) 85%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260253973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9" grpId="0"/>
      <p:bldP spid="10" grpId="0"/>
      <p:bldP spid="11" grpId="0"/>
      <p:bldP spid="12" grpId="0"/>
      <p:bldP spid="13" grpId="0"/>
      <p:bldP spid="15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procentové části – Příklad 1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 České republice žilo na konci roku 2011 10,5 milionu obyvatel. </a:t>
            </a:r>
            <a:br>
              <a:rPr lang="cs-CZ" sz="2000" b="1" dirty="0" smtClean="0"/>
            </a:br>
            <a:r>
              <a:rPr lang="cs-CZ" sz="2000" b="1" dirty="0" smtClean="0"/>
              <a:t>Obyvatel </a:t>
            </a:r>
            <a:r>
              <a:rPr lang="cs-CZ" sz="2000" b="1" dirty="0"/>
              <a:t>ve věku 0-14 let, </a:t>
            </a:r>
            <a:r>
              <a:rPr lang="cs-CZ" sz="2000" b="1" dirty="0" smtClean="0"/>
              <a:t>je </a:t>
            </a:r>
            <a:r>
              <a:rPr lang="cs-CZ" sz="2000" b="1" dirty="0"/>
              <a:t>přibližně 14,2% z celkového počtu </a:t>
            </a:r>
            <a:r>
              <a:rPr lang="cs-CZ" sz="2000" b="1" dirty="0" smtClean="0"/>
              <a:t>obyvatel. </a:t>
            </a:r>
            <a:br>
              <a:rPr lang="cs-CZ" sz="2000" b="1" dirty="0" smtClean="0"/>
            </a:br>
            <a:r>
              <a:rPr lang="cs-CZ" sz="2000" b="1" dirty="0" smtClean="0"/>
              <a:t>Kolik žilo v ČR obyvatel mladších patnácti let?</a:t>
            </a:r>
            <a:r>
              <a:rPr lang="cs-CZ" sz="2000" baseline="30000" dirty="0" smtClean="0"/>
              <a:t>1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2039979" y="3004503"/>
            <a:ext cx="70922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00" dirty="0" smtClean="0"/>
              <a:t>1 - Věkové </a:t>
            </a:r>
            <a:r>
              <a:rPr lang="cs-CZ" sz="1000" dirty="0"/>
              <a:t>složení obyvatelstva v roce 2009, Český statistický úřad (http://www.czso.cz/</a:t>
            </a:r>
            <a:r>
              <a:rPr lang="cs-CZ" sz="1000" dirty="0" err="1"/>
              <a:t>csu</a:t>
            </a:r>
            <a:r>
              <a:rPr lang="cs-CZ" sz="1000" dirty="0"/>
              <a:t>/2010edicniplan.nsf/p/4003-10)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66672" y="3240000"/>
            <a:ext cx="5256584" cy="369332"/>
          </a:xfrm>
          <a:prstGeom prst="rect">
            <a:avLst/>
          </a:prstGeom>
          <a:noFill/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cs-CZ" b="1" i="1" dirty="0" smtClean="0">
                <a:solidFill>
                  <a:srgbClr val="0070C0"/>
                </a:solidFill>
              </a:rPr>
              <a:t>Výpočet „přes jedno procento“</a:t>
            </a:r>
            <a:endParaRPr lang="cs-CZ" b="1" i="1" dirty="0">
              <a:solidFill>
                <a:srgbClr val="0070C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95536" y="3600000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.................. 10,5 milionu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432000" y="396000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1%  .......................10,5 milionu : 100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32000" y="4320000"/>
            <a:ext cx="430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14,2%  .................. 0,105 milionu · 14,2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4283968" y="3960000"/>
            <a:ext cx="1980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 </a:t>
            </a:r>
            <a:r>
              <a:rPr lang="cs-CZ" dirty="0"/>
              <a:t>0</a:t>
            </a:r>
            <a:r>
              <a:rPr lang="cs-CZ" dirty="0" smtClean="0"/>
              <a:t>,105 milionu</a:t>
            </a:r>
            <a:endParaRPr lang="cs-CZ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4752000" y="4320000"/>
            <a:ext cx="1980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1,491 milionu</a:t>
            </a:r>
            <a:endParaRPr lang="cs-CZ" u="dbl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481990" y="4320000"/>
            <a:ext cx="342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</a:t>
            </a:r>
            <a:endParaRPr lang="cs-CZ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0" y="4860000"/>
            <a:ext cx="91440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V České republice žilo na konci roku 2011 1,491 milionu obyvatel mladších patnácti let.</a:t>
            </a:r>
            <a:endParaRPr lang="cs-CZ" sz="17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516216" y="3600000"/>
            <a:ext cx="9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základ</a:t>
            </a:r>
            <a:endParaRPr lang="cs-CZ" b="1" i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6516216" y="396000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Výpočet jednoho %</a:t>
            </a:r>
            <a:endParaRPr lang="cs-CZ" b="1" i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6516216" y="432000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Výpočet 14,2 %</a:t>
            </a:r>
            <a:endParaRPr lang="cs-CZ" b="1" i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66672" y="5400000"/>
            <a:ext cx="4325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Postup při výpočtu procentové části: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4140000" y="5400000"/>
            <a:ext cx="4325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1) Určíme základ</a:t>
            </a:r>
            <a:endParaRPr lang="cs-CZ" b="1" i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4140000" y="5760000"/>
            <a:ext cx="4325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2) Vypočteme 1% ze základu</a:t>
            </a:r>
            <a:endParaRPr lang="cs-CZ" b="1" i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4140000" y="6120000"/>
            <a:ext cx="4824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3) 1% ze základu násobíme příslušným </a:t>
            </a:r>
            <a:br>
              <a:rPr lang="cs-CZ" b="1" i="1" dirty="0" smtClean="0"/>
            </a:br>
            <a:r>
              <a:rPr lang="cs-CZ" b="1" i="1" dirty="0" smtClean="0"/>
              <a:t>    počtem procent.</a:t>
            </a:r>
            <a:endParaRPr lang="cs-CZ" b="1" i="1" dirty="0"/>
          </a:p>
        </p:txBody>
      </p:sp>
    </p:spTree>
    <p:extLst>
      <p:ext uri="{BB962C8B-B14F-4D97-AF65-F5344CB8AC3E}">
        <p14:creationId xmlns:p14="http://schemas.microsoft.com/office/powerpoint/2010/main" val="56530265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  <p:bldP spid="3" grpId="0"/>
      <p:bldP spid="4" grpId="0"/>
      <p:bldP spid="28" grpId="0"/>
      <p:bldP spid="29" grpId="0"/>
      <p:bldP spid="30" grpId="0"/>
      <p:bldP spid="32" grpId="0"/>
      <p:bldP spid="33" grpId="0"/>
      <p:bldP spid="34" grpId="0"/>
      <p:bldP spid="5" grpId="0" build="allAtOnce"/>
      <p:bldP spid="35" grpId="0" build="allAtOnce"/>
      <p:bldP spid="36" grpId="0" build="allAtOnce"/>
      <p:bldP spid="37" grpId="0"/>
      <p:bldP spid="38" grpId="0"/>
      <p:bldP spid="39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procentové části – Příklad 1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 České republice žilo na konci roku 2011 10,5 milionu obyvatel. </a:t>
            </a:r>
            <a:br>
              <a:rPr lang="cs-CZ" sz="2000" b="1" dirty="0" smtClean="0"/>
            </a:br>
            <a:r>
              <a:rPr lang="cs-CZ" sz="2000" b="1" dirty="0" smtClean="0"/>
              <a:t>Obyvatel </a:t>
            </a:r>
            <a:r>
              <a:rPr lang="cs-CZ" sz="2000" b="1" dirty="0"/>
              <a:t>ve věku 0-14 let, </a:t>
            </a:r>
            <a:r>
              <a:rPr lang="cs-CZ" sz="2000" b="1" dirty="0" smtClean="0"/>
              <a:t>je </a:t>
            </a:r>
            <a:r>
              <a:rPr lang="cs-CZ" sz="2000" b="1" dirty="0"/>
              <a:t>přibližně 14,2% z celkového počtu </a:t>
            </a:r>
            <a:r>
              <a:rPr lang="cs-CZ" sz="2000" b="1" dirty="0" smtClean="0"/>
              <a:t>obyvatel. </a:t>
            </a:r>
            <a:br>
              <a:rPr lang="cs-CZ" sz="2000" b="1" dirty="0" smtClean="0"/>
            </a:br>
            <a:r>
              <a:rPr lang="cs-CZ" sz="2000" b="1" dirty="0" smtClean="0"/>
              <a:t>Kolik žilo v ČR obyvatel mladších patnácti let?</a:t>
            </a:r>
            <a:r>
              <a:rPr lang="cs-CZ" sz="2000" baseline="30000" dirty="0" smtClean="0"/>
              <a:t>1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2039979" y="3004503"/>
            <a:ext cx="70922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00" dirty="0" smtClean="0"/>
              <a:t>1 - Věkové </a:t>
            </a:r>
            <a:r>
              <a:rPr lang="cs-CZ" sz="1000" dirty="0"/>
              <a:t>složení obyvatelstva v roce 2009, Český statistický úřad (http://www.czso.cz/</a:t>
            </a:r>
            <a:r>
              <a:rPr lang="cs-CZ" sz="1000" dirty="0" err="1"/>
              <a:t>csu</a:t>
            </a:r>
            <a:r>
              <a:rPr lang="cs-CZ" sz="1000" dirty="0"/>
              <a:t>/2010edicniplan.nsf/p/4003-10)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66672" y="3240000"/>
            <a:ext cx="5256584" cy="369332"/>
          </a:xfrm>
          <a:prstGeom prst="rect">
            <a:avLst/>
          </a:prstGeom>
          <a:noFill/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cs-CZ" b="1" i="1" dirty="0" smtClean="0">
                <a:solidFill>
                  <a:srgbClr val="0070C0"/>
                </a:solidFill>
              </a:rPr>
              <a:t>Výpočet pomocí trojčlenky</a:t>
            </a:r>
            <a:endParaRPr lang="cs-CZ" b="1" i="1" dirty="0">
              <a:solidFill>
                <a:srgbClr val="0070C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95536" y="3600000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.................. 10,5 milionu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32000" y="3933056"/>
            <a:ext cx="430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 smtClean="0"/>
              <a:t>14,2%  ..................     x milionu</a:t>
            </a:r>
            <a:endParaRPr lang="cs-CZ" u="sng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1" y="6243409"/>
            <a:ext cx="913225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V České republice žilo na konci roku 2011 1,491 milionu obyvatel mladších patnácti let.</a:t>
            </a:r>
            <a:endParaRPr lang="cs-CZ" sz="1700" b="1" dirty="0"/>
          </a:p>
        </p:txBody>
      </p:sp>
      <p:cxnSp>
        <p:nvCxnSpPr>
          <p:cNvPr id="7" name="Přímá spojnice se šipkou 6"/>
          <p:cNvCxnSpPr/>
          <p:nvPr/>
        </p:nvCxnSpPr>
        <p:spPr bwMode="auto">
          <a:xfrm flipV="1">
            <a:off x="3707904" y="3715137"/>
            <a:ext cx="0" cy="508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Přímá spojnice se šipkou 21"/>
          <p:cNvCxnSpPr/>
          <p:nvPr/>
        </p:nvCxnSpPr>
        <p:spPr bwMode="auto">
          <a:xfrm flipV="1">
            <a:off x="432998" y="3678861"/>
            <a:ext cx="0" cy="508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ovéPole 7"/>
          <p:cNvSpPr txBox="1"/>
          <p:nvPr/>
        </p:nvSpPr>
        <p:spPr>
          <a:xfrm>
            <a:off x="539552" y="432000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x</a:t>
            </a:r>
            <a:r>
              <a:rPr lang="cs-CZ" dirty="0" smtClean="0"/>
              <a:t> : 10,5 = 14,2 : 100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586800" y="468000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· x = 14,2 </a:t>
            </a:r>
            <a:r>
              <a:rPr lang="cs-CZ" dirty="0"/>
              <a:t>·</a:t>
            </a:r>
            <a:r>
              <a:rPr lang="cs-CZ" dirty="0" smtClean="0"/>
              <a:t> 10,5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597600" y="5038657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 · x = 149,1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206000" y="540000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/>
              <a:t>x = 1,491	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1206000" y="5760000"/>
            <a:ext cx="264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/>
              <a:t>x = </a:t>
            </a:r>
            <a:r>
              <a:rPr lang="cs-CZ" u="dbl" dirty="0" smtClean="0"/>
              <a:t>1,491 milionu</a:t>
            </a:r>
            <a:endParaRPr lang="cs-CZ" u="dbl" dirty="0"/>
          </a:p>
        </p:txBody>
      </p:sp>
    </p:spTree>
    <p:extLst>
      <p:ext uri="{BB962C8B-B14F-4D97-AF65-F5344CB8AC3E}">
        <p14:creationId xmlns:p14="http://schemas.microsoft.com/office/powerpoint/2010/main" val="16835258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  <p:bldP spid="3" grpId="0"/>
      <p:bldP spid="4" grpId="0"/>
      <p:bldP spid="29" grpId="0"/>
      <p:bldP spid="34" grpId="0"/>
      <p:bldP spid="8" grpId="0"/>
      <p:bldP spid="24" grpId="0"/>
      <p:bldP spid="25" grpId="0"/>
      <p:bldP spid="26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procentové části – Příklad 1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 České republice žilo na konci roku 2011 10,5 milionu obyvatel. </a:t>
            </a:r>
            <a:br>
              <a:rPr lang="cs-CZ" sz="2000" b="1" dirty="0" smtClean="0"/>
            </a:br>
            <a:r>
              <a:rPr lang="cs-CZ" sz="2000" b="1" dirty="0" smtClean="0"/>
              <a:t>Obyvatel </a:t>
            </a:r>
            <a:r>
              <a:rPr lang="cs-CZ" sz="2000" b="1" dirty="0"/>
              <a:t>ve věku 0-14 let, </a:t>
            </a:r>
            <a:r>
              <a:rPr lang="cs-CZ" sz="2000" b="1" dirty="0" smtClean="0"/>
              <a:t>je </a:t>
            </a:r>
            <a:r>
              <a:rPr lang="cs-CZ" sz="2000" b="1" dirty="0"/>
              <a:t>přibližně 14,2% z celkového počtu </a:t>
            </a:r>
            <a:r>
              <a:rPr lang="cs-CZ" sz="2000" b="1" dirty="0" smtClean="0"/>
              <a:t>obyvatel. </a:t>
            </a:r>
            <a:br>
              <a:rPr lang="cs-CZ" sz="2000" b="1" dirty="0" smtClean="0"/>
            </a:br>
            <a:r>
              <a:rPr lang="cs-CZ" sz="2000" b="1" dirty="0" smtClean="0"/>
              <a:t>Kolik žilo v ČR obyvatel mladších patnácti let?</a:t>
            </a:r>
            <a:r>
              <a:rPr lang="cs-CZ" sz="2000" baseline="30000" dirty="0" smtClean="0"/>
              <a:t>1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2039979" y="3004503"/>
            <a:ext cx="70922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00" dirty="0" smtClean="0"/>
              <a:t>1 - Věkové </a:t>
            </a:r>
            <a:r>
              <a:rPr lang="cs-CZ" sz="1000" dirty="0"/>
              <a:t>složení obyvatelstva v roce 2009, Český statistický úřad (http://www.czso.cz/</a:t>
            </a:r>
            <a:r>
              <a:rPr lang="cs-CZ" sz="1000" dirty="0" err="1"/>
              <a:t>csu</a:t>
            </a:r>
            <a:r>
              <a:rPr lang="cs-CZ" sz="1000" dirty="0"/>
              <a:t>/2010edicniplan.nsf/p/4003-10)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66672" y="3600000"/>
            <a:ext cx="5256584" cy="369332"/>
          </a:xfrm>
          <a:prstGeom prst="rect">
            <a:avLst/>
          </a:prstGeom>
          <a:noFill/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cs-CZ" b="1" i="1" dirty="0" smtClean="0">
                <a:solidFill>
                  <a:srgbClr val="0070C0"/>
                </a:solidFill>
              </a:rPr>
              <a:t>Výpočet pomocí operace s desetinnými čísly</a:t>
            </a:r>
            <a:endParaRPr lang="cs-CZ" b="1" i="1" dirty="0">
              <a:solidFill>
                <a:srgbClr val="0070C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60000" y="4140000"/>
            <a:ext cx="3779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100%  .................. 10,5 milionu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360000" y="4680000"/>
            <a:ext cx="430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14,2% z celku je 0,142 z celku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3995936" y="468000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Počítáme 0,142 z 10,5 milionu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60000" y="5220000"/>
            <a:ext cx="2243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0,142 z 10,5 milionu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3582264" y="4680000"/>
            <a:ext cx="629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=&gt;</a:t>
            </a:r>
            <a:endParaRPr lang="cs-CZ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2448000" y="5220000"/>
            <a:ext cx="2628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 0,142 · 10,5 milionu</a:t>
            </a:r>
            <a:endParaRPr lang="cs-CZ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968008" y="5220000"/>
            <a:ext cx="2628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dbl" dirty="0" smtClean="0"/>
              <a:t>1,491 milionu</a:t>
            </a:r>
            <a:endParaRPr lang="cs-CZ" u="dbl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4717216" y="5220000"/>
            <a:ext cx="314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</a:t>
            </a:r>
            <a:endParaRPr lang="cs-CZ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" y="5589240"/>
            <a:ext cx="913225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V České republice žilo na konci roku 2011 1,491 milionu obyvatel mladších patnácti let.</a:t>
            </a:r>
            <a:endParaRPr lang="cs-CZ" sz="1700" b="1" dirty="0"/>
          </a:p>
        </p:txBody>
      </p:sp>
    </p:spTree>
    <p:extLst>
      <p:ext uri="{BB962C8B-B14F-4D97-AF65-F5344CB8AC3E}">
        <p14:creationId xmlns:p14="http://schemas.microsoft.com/office/powerpoint/2010/main" val="157928464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  <p:bldP spid="3" grpId="0"/>
      <p:bldP spid="4" grpId="0"/>
      <p:bldP spid="29" grpId="0"/>
      <p:bldP spid="8" grpId="0"/>
      <p:bldP spid="24" grpId="0"/>
      <p:bldP spid="26" grpId="0"/>
      <p:bldP spid="16" grpId="0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Procenta</a:t>
            </a:r>
            <a:br>
              <a:rPr lang="cs-CZ" dirty="0" smtClean="0"/>
            </a:br>
            <a:r>
              <a:rPr lang="cs-CZ" sz="3200" dirty="0" smtClean="0"/>
              <a:t>Výpočet procentové části – Příklad 1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442" y="198884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 České republice žilo na konci roku 2011 10,5 milionu obyvatel. </a:t>
            </a:r>
            <a:br>
              <a:rPr lang="cs-CZ" sz="2000" b="1" dirty="0" smtClean="0"/>
            </a:br>
            <a:r>
              <a:rPr lang="cs-CZ" sz="2000" b="1" dirty="0" smtClean="0"/>
              <a:t>Obyvatel </a:t>
            </a:r>
            <a:r>
              <a:rPr lang="cs-CZ" sz="2000" b="1" dirty="0"/>
              <a:t>ve věku 0-14 let, </a:t>
            </a:r>
            <a:r>
              <a:rPr lang="cs-CZ" sz="2000" b="1" dirty="0" smtClean="0"/>
              <a:t>je </a:t>
            </a:r>
            <a:r>
              <a:rPr lang="cs-CZ" sz="2000" b="1" dirty="0"/>
              <a:t>přibližně 14,2% z celkového počtu </a:t>
            </a:r>
            <a:r>
              <a:rPr lang="cs-CZ" sz="2000" b="1" dirty="0" smtClean="0"/>
              <a:t>obyvatel. </a:t>
            </a:r>
            <a:br>
              <a:rPr lang="cs-CZ" sz="2000" b="1" dirty="0" smtClean="0"/>
            </a:br>
            <a:r>
              <a:rPr lang="cs-CZ" sz="2000" b="1" dirty="0" smtClean="0"/>
              <a:t>Kolik žilo v ČR obyvatel mladších patnácti let?</a:t>
            </a:r>
            <a:r>
              <a:rPr lang="cs-CZ" sz="2000" baseline="30000" dirty="0" smtClean="0"/>
              <a:t>1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2039979" y="3004503"/>
            <a:ext cx="70922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00" dirty="0" smtClean="0"/>
              <a:t>1 - Věkové </a:t>
            </a:r>
            <a:r>
              <a:rPr lang="cs-CZ" sz="1000" dirty="0"/>
              <a:t>složení obyvatelstva v roce 2009, Český statistický úřad (http://www.czso.cz/</a:t>
            </a:r>
            <a:r>
              <a:rPr lang="cs-CZ" sz="1000" dirty="0" err="1"/>
              <a:t>csu</a:t>
            </a:r>
            <a:r>
              <a:rPr lang="cs-CZ" sz="1000" dirty="0"/>
              <a:t>/2010edicniplan.nsf/p/4003-10)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66672" y="3600000"/>
            <a:ext cx="2993160" cy="369332"/>
          </a:xfrm>
          <a:prstGeom prst="rect">
            <a:avLst/>
          </a:prstGeom>
          <a:noFill/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cs-CZ" b="1" i="1" dirty="0" smtClean="0">
                <a:solidFill>
                  <a:srgbClr val="0070C0"/>
                </a:solidFill>
              </a:rPr>
              <a:t>Výpočet pomocí vzorce</a:t>
            </a:r>
            <a:endParaRPr lang="cs-CZ" b="1" i="1" dirty="0">
              <a:solidFill>
                <a:srgbClr val="0070C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60000" y="4140000"/>
            <a:ext cx="3779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Základ - z  .................. 10,5 milionu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360000" y="4680000"/>
            <a:ext cx="430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Počet procent – p …… 14,2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60000" y="5220000"/>
            <a:ext cx="3707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Procentová část – č …. x milionu </a:t>
            </a:r>
            <a:endParaRPr lang="cs-CZ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" y="6027385"/>
            <a:ext cx="913225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00" b="1" dirty="0" smtClean="0"/>
              <a:t>V České republice žilo na konci roku 2011 1,491 milionu obyvatel mladších patnácti let.</a:t>
            </a:r>
            <a:endParaRPr lang="cs-CZ" sz="17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5040000" y="3600000"/>
                <a:ext cx="2736304" cy="562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č=</m:t>
                      </m:r>
                      <m:r>
                        <a:rPr lang="cs-CZ" b="0" i="1" smtClean="0">
                          <a:latin typeface="Cambria Math"/>
                        </a:rPr>
                        <m:t>𝑧</m:t>
                      </m:r>
                      <m:r>
                        <a:rPr lang="cs-CZ" b="0" i="1" smtClean="0">
                          <a:latin typeface="Cambria Math"/>
                        </a:rPr>
                        <m:t> ·</m:t>
                      </m:r>
                      <m:r>
                        <a:rPr lang="cs-CZ" b="0" i="1" smtClean="0">
                          <a:latin typeface="Cambria Math"/>
                        </a:rPr>
                        <m:t>𝑝</m:t>
                      </m:r>
                      <m:r>
                        <a:rPr lang="cs-CZ" b="0" i="1" smtClean="0">
                          <a:latin typeface="Cambria Math"/>
                        </a:rPr>
                        <m:t> :100= 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𝑧</m:t>
                          </m:r>
                          <m:r>
                            <a:rPr lang="cs-CZ" b="0" i="1" smtClean="0">
                              <a:latin typeface="Cambria Math"/>
                            </a:rPr>
                            <m:t> ·</m:t>
                          </m:r>
                          <m:r>
                            <a:rPr lang="cs-CZ" b="0" i="1" smtClean="0">
                              <a:latin typeface="Cambria Math"/>
                            </a:rPr>
                            <m:t>𝑝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100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3600000"/>
                <a:ext cx="2736304" cy="56297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5040000" y="4221088"/>
                <a:ext cx="3750286" cy="612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č=10,5 ·14,2 :100= 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10,5 ·14,2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100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4221088"/>
                <a:ext cx="3750286" cy="6127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5040000" y="4978978"/>
                <a:ext cx="1371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č=1,491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4978978"/>
                <a:ext cx="1371087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5040000" y="5445224"/>
                <a:ext cx="22822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0" smtClean="0">
                          <a:latin typeface="Cambria Math"/>
                        </a:rPr>
                        <m:t>č=</m:t>
                      </m:r>
                      <m:r>
                        <a:rPr lang="cs-CZ" b="1" i="0" smtClean="0">
                          <a:latin typeface="Cambria Math"/>
                        </a:rPr>
                        <m:t>𝟏</m:t>
                      </m:r>
                      <m:r>
                        <a:rPr lang="cs-CZ" b="1" i="0" smtClean="0">
                          <a:latin typeface="Cambria Math"/>
                        </a:rPr>
                        <m:t>,</m:t>
                      </m:r>
                      <m:r>
                        <a:rPr lang="cs-CZ" b="1" i="0" smtClean="0">
                          <a:latin typeface="Cambria Math"/>
                        </a:rPr>
                        <m:t>𝟒𝟗𝟏</m:t>
                      </m:r>
                      <m:r>
                        <a:rPr lang="cs-CZ" b="1" i="0" smtClean="0">
                          <a:latin typeface="Cambria Math"/>
                        </a:rPr>
                        <m:t> </m:t>
                      </m:r>
                      <m:r>
                        <a:rPr lang="cs-CZ" b="1" i="0" smtClean="0">
                          <a:latin typeface="Cambria Math"/>
                        </a:rPr>
                        <m:t>𝐦𝐢𝐥𝐢𝐨𝐧𝐮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5445224"/>
                <a:ext cx="2282288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360000" y="5629890"/>
            <a:ext cx="377995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5001113" y="5404666"/>
            <a:ext cx="367534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Přímá spojnice 22"/>
          <p:cNvCxnSpPr/>
          <p:nvPr/>
        </p:nvCxnSpPr>
        <p:spPr bwMode="auto">
          <a:xfrm>
            <a:off x="5004000" y="5814556"/>
            <a:ext cx="367534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Přímá spojnice 24"/>
          <p:cNvCxnSpPr/>
          <p:nvPr/>
        </p:nvCxnSpPr>
        <p:spPr bwMode="auto">
          <a:xfrm>
            <a:off x="5004000" y="5877272"/>
            <a:ext cx="367534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7951354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  <p:bldP spid="3" grpId="0"/>
      <p:bldP spid="4" grpId="0"/>
      <p:bldP spid="29" grpId="0"/>
      <p:bldP spid="24" grpId="0"/>
      <p:bldP spid="19" grpId="0"/>
      <p:bldP spid="5" grpId="0"/>
      <p:bldP spid="20" grpId="0"/>
      <p:bldP spid="21" grpId="0"/>
      <p:bldP spid="22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1850</TotalTime>
  <Words>1099</Words>
  <Application>Microsoft Office PowerPoint</Application>
  <PresentationFormat>Předvádění na obrazovce (4:3)</PresentationFormat>
  <Paragraphs>183</Paragraphs>
  <Slides>15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Prezentace školení zaměstnanců</vt:lpstr>
      <vt:lpstr>Procenta Výpočet procentové části</vt:lpstr>
      <vt:lpstr>Procenta Úvod</vt:lpstr>
      <vt:lpstr>Procenta Základní pojmy</vt:lpstr>
      <vt:lpstr>Procenta Výpočet jednoho procenta</vt:lpstr>
      <vt:lpstr>Procenta Výpočet procentové části</vt:lpstr>
      <vt:lpstr>Procenta Výpočet procentové části – Příklad 1</vt:lpstr>
      <vt:lpstr>Procenta Výpočet procentové části – Příklad 1</vt:lpstr>
      <vt:lpstr>Procenta Výpočet procentové části – Příklad 1</vt:lpstr>
      <vt:lpstr>Procenta Výpočet procentové části – Příklad 1</vt:lpstr>
      <vt:lpstr>Procenta Výpočet procentové části – Příklad 2</vt:lpstr>
      <vt:lpstr>Procenta Výpočet procentové části – Příklad 3</vt:lpstr>
      <vt:lpstr>Procenta Výpočet procentové části – Příklad 4</vt:lpstr>
      <vt:lpstr>Procenta Výpočet procentové části – Příklad 5</vt:lpstr>
      <vt:lpstr>Procenta Výpočet procentové části – Příklad 6</vt:lpstr>
      <vt:lpstr>Procenta Výpočet procentové části – Příklad 7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266</cp:revision>
  <dcterms:created xsi:type="dcterms:W3CDTF">2012-01-02T08:14:14Z</dcterms:created>
  <dcterms:modified xsi:type="dcterms:W3CDTF">2020-04-22T16:06:06Z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