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310" r:id="rId4"/>
    <p:sldId id="311" r:id="rId5"/>
    <p:sldId id="312" r:id="rId6"/>
    <p:sldId id="313" r:id="rId7"/>
    <p:sldId id="316" r:id="rId8"/>
    <p:sldId id="320" r:id="rId9"/>
    <p:sldId id="315" r:id="rId10"/>
    <p:sldId id="314" r:id="rId11"/>
    <p:sldId id="318" r:id="rId12"/>
    <p:sldId id="319" r:id="rId13"/>
    <p:sldId id="321" r:id="rId14"/>
    <p:sldId id="322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18" d="100"/>
          <a:sy n="118" d="100"/>
        </p:scale>
        <p:origin x="-130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Procenta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Výpočet počtu procent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19888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Kolečkové brusle byla zlevněny z 1 550 Kč na 1 302 Kč. </a:t>
            </a:r>
            <a:br>
              <a:rPr lang="cs-CZ" sz="2000" dirty="0" smtClean="0"/>
            </a:br>
            <a:r>
              <a:rPr lang="cs-CZ" sz="2000" dirty="0" smtClean="0"/>
              <a:t>Kolik % činí sleva?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88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1 550 Kč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5496" y="3312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1 550 Kč : 100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6000" y="3744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x% ………… 1 302 Kč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59832" y="331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15,5 Kč</a:t>
            </a:r>
            <a:endParaRPr lang="cs-CZ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9815" y="4140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229925" y="5880809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Brusle byly zlevněny o 16%.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8000" y="4680000"/>
            <a:ext cx="165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84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500000" y="3456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1 550 Kč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500000" y="3888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1 550 Kč : 100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452320" y="3888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15,5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500000" y="4320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x% ………… 248 Kč </a:t>
            </a:r>
            <a:endParaRPr lang="cs-CZ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4572000" y="4680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4572000" y="5148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x = 16</a:t>
            </a:r>
            <a:endParaRPr lang="cs-CZ" u="dbl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500000" y="2916000"/>
            <a:ext cx="887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Sleva: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228185" y="2916000"/>
            <a:ext cx="2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1 550 Kč – 1 302 Kč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7414628" y="2916000"/>
            <a:ext cx="11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248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927013" y="5112000"/>
            <a:ext cx="1088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100 - 84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72000" y="5112000"/>
            <a:ext cx="887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Sleva: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124000" y="5112000"/>
            <a:ext cx="108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16</a:t>
            </a:r>
            <a:endParaRPr lang="cs-CZ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872000" y="5112000"/>
            <a:ext cx="333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35275" y="511200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Vypočetli jsme, kolik % ze základu (původní ceny) je nová cena, </a:t>
            </a:r>
            <a:br>
              <a:rPr lang="cs-CZ" dirty="0" smtClean="0"/>
            </a:br>
            <a:r>
              <a:rPr lang="cs-CZ" dirty="0" smtClean="0"/>
              <a:t>a proto musíme ještě vypočíst, kolik procent činí sleva.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572000" y="2946693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Vypočteme nejdříve kolik činí sleva v Kč a až potom vypočteme, kolik procent je tato sleva.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572000" y="4716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248 Kč : 15,5 Kč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08000" y="4248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248 Kč : 15,5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95922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6" grpId="0"/>
      <p:bldP spid="7" grpId="0"/>
      <p:bldP spid="8" grpId="0"/>
      <p:bldP spid="23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2" grpId="0"/>
      <p:bldP spid="2" grpId="1"/>
      <p:bldP spid="39" grpId="0"/>
      <p:bldP spid="39" grpId="1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Televizor LG  s úhlopříčkou 94 cm stojí 12 500 Kč. Obdobný televizor Samsung stojí 13 375 Kč. Vypočtěte o kolik procent je dražší televizor Samsung.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o</a:t>
            </a:r>
            <a:r>
              <a:rPr lang="cs-CZ" sz="2400" b="1" dirty="0" smtClean="0">
                <a:solidFill>
                  <a:srgbClr val="FF0000"/>
                </a:solidFill>
              </a:rPr>
              <a:t> 7%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4820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5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Litrová krabice džusu stojí 25 Kč. Vypočtěte o kolik procent je levnější dvoulitrové balení, když jeho cena je 40 Kč.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o</a:t>
            </a:r>
            <a:r>
              <a:rPr lang="cs-CZ" sz="2400" b="1" dirty="0" smtClean="0">
                <a:solidFill>
                  <a:srgbClr val="FF0000"/>
                </a:solidFill>
              </a:rPr>
              <a:t> 20%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380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6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O kolik procent se zvětší obsah čtverce s délkou strany 5 cm, zvětšíme-li délku jeho strany o 10%?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o 21%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294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7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V roce 2009 bylo možno koupit skříň ve velkoobchodě (bez DPH) </a:t>
            </a:r>
            <a:br>
              <a:rPr lang="cs-CZ" sz="2000" b="1" dirty="0" smtClean="0">
                <a:solidFill>
                  <a:schemeClr val="bg2"/>
                </a:solidFill>
              </a:rPr>
            </a:br>
            <a:r>
              <a:rPr lang="cs-CZ" sz="2000" b="1" dirty="0" smtClean="0">
                <a:solidFill>
                  <a:schemeClr val="bg2"/>
                </a:solidFill>
              </a:rPr>
              <a:t>za 6 500 Kč a tutéž skříň v maloobchodě (s DPH) za 7 735 Kč. </a:t>
            </a:r>
            <a:br>
              <a:rPr lang="cs-CZ" sz="2000" b="1" dirty="0" smtClean="0">
                <a:solidFill>
                  <a:schemeClr val="bg2"/>
                </a:solidFill>
              </a:rPr>
            </a:br>
            <a:r>
              <a:rPr lang="cs-CZ" sz="2000" b="1" dirty="0" smtClean="0">
                <a:solidFill>
                  <a:schemeClr val="bg2"/>
                </a:solidFill>
              </a:rPr>
              <a:t>Vypočítejte, kolik procent činila DPH (daň z přidané hodnoty).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663498" y="6324128"/>
            <a:ext cx="1228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19%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48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5" y="197284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Procenta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(%) slouží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k vyjádření části celku,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podobně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jako zlomky nebo desetinná čísla.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09167" y="3255367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Jedno procento (1%) je tudíž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51520" y="2780928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Jeden celek (1) – základ ………. 100%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198836" y="3779636"/>
            <a:ext cx="1110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0,01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308845" y="3789218"/>
            <a:ext cx="448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j</a:t>
            </a:r>
            <a:r>
              <a:rPr lang="cs-CZ" sz="2400" b="1" dirty="0" smtClean="0">
                <a:solidFill>
                  <a:srgbClr val="FF0000"/>
                </a:solidFill>
              </a:rPr>
              <a:t>edna setina celku (základu)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520000" y="4464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3%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blipFill rotWithShape="1">
                <a:blip r:embed="rId3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3563888" y="446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0,03</a:t>
            </a:r>
            <a:endParaRPr lang="cs-CZ" b="1" dirty="0"/>
          </a:p>
        </p:txBody>
      </p:sp>
      <p:sp>
        <p:nvSpPr>
          <p:cNvPr id="16" name="Obdélník 15"/>
          <p:cNvSpPr/>
          <p:nvPr/>
        </p:nvSpPr>
        <p:spPr>
          <a:xfrm>
            <a:off x="2520000" y="5256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10%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2520000" y="5652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15%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2520000" y="6048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40%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2520000" y="6444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75%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2520000" y="486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𝟕𝟓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𝟒𝟎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blipFill rotWithShape="1"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blipFill rotWithShape="1">
                <a:blip r:embed="rId7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blipFill rotWithShape="1">
                <a:blip r:embed="rId8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104000" y="4860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0,05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104000" y="5256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0,10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104000" y="5652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0,15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4000" y="6048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0,40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04000" y="644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0,75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rocentová část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počet procent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základ</a:t>
            </a:r>
            <a:endParaRPr lang="cs-CZ" sz="36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</a:t>
            </a:r>
            <a:endParaRPr lang="cs-CZ" sz="3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p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č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4081898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80584" y="2520000"/>
            <a:ext cx="5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52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Celek (základ) je vždy 100%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143198" y="252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06029" y="5040000"/>
            <a:ext cx="601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rocentovou část vydělíme počtem procent.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𝐤𝐥𝐚𝐝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𝐳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𝟏𝟎𝟎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blipFill rotWithShape="1">
                <a:blip r:embed="rId2"/>
                <a:stretch>
                  <a:fillRect l="-1893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4000" y="4320000"/>
            <a:ext cx="69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známe procentovou část a k ní příslušný počet procent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6956" y="4680000"/>
            <a:ext cx="436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(200 korun činilo 10% z ceny celkové)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466726" y="468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𝐩𝐫𝐨𝐜𝐞𝐧𝐭𝐨𝐯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 čá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𝐬𝐭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𝐩𝐨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𝐞𝐭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=č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𝐩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blipFill rotWithShape="1">
                <a:blip r:embed="rId3"/>
                <a:stretch>
                  <a:fillRect l="-1882" b="-8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144000" y="2880000"/>
            <a:ext cx="280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</a:t>
            </a:r>
            <a:r>
              <a:rPr lang="cs-CZ" b="1" dirty="0" smtClean="0"/>
              <a:t>áklad vydělíme stem.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5" grpId="0"/>
      <p:bldP spid="17" grpId="0"/>
      <p:bldP spid="3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2574309"/>
            <a:ext cx="876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Do školy chodí 400 žáků, z nichž 180 (tj. 45%) jsou dívky. 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Co je základ?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Kolik procent tvoří základ?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Kolik je ve škole dívek?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Kolik je ve škole chlapců?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Urči procentové části.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80000" y="504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Kolik procent žáků jsou dívky?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0000" y="540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Kolik procent žáků jsou chlapci?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6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400 žáků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100%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86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180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220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6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180 dívek, 220 chlapců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5040000"/>
            <a:ext cx="397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45%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540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55%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6025397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9" grpId="0"/>
      <p:bldP spid="10" grpId="0"/>
      <p:bldP spid="11" grpId="0"/>
      <p:bldP spid="12" grpId="0"/>
      <p:bldP spid="13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168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Důchod pobírá 2,31 milionu z nich. Kolik procent obyvatel pobírá důchod?</a:t>
            </a:r>
            <a:r>
              <a:rPr lang="cs-CZ" sz="2000" baseline="30000" dirty="0" smtClean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800000" y="2492896"/>
            <a:ext cx="73685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http</a:t>
            </a:r>
            <a:r>
              <a:rPr lang="cs-CZ" sz="1000" dirty="0"/>
              <a:t>://www.mediafax.cz/ekonomika/3310042-V-Cesku-vzrostl-pocet-duchodcu-prumerna-penze-presahuje-deset-tisic-korun)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80000" y="270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„přes jedno procento“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06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96000" y="342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.......................10,5 milionu : 100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6000" y="378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x%  .......................2,31 milionu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5220000"/>
            <a:ext cx="914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22% důchodců.</a:t>
            </a:r>
            <a:endParaRPr lang="cs-CZ" sz="17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516216" y="3060000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základ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516216" y="342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jednoho %</a:t>
            </a:r>
            <a:endParaRPr lang="cs-CZ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516216" y="414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počtu %</a:t>
            </a:r>
            <a:endParaRPr lang="cs-CZ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" y="558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výpočtu procentové části: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40000" y="558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1) Určíme základ</a:t>
            </a:r>
            <a:endParaRPr lang="cs-CZ" b="1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140000" y="594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2) Vypočteme 1% ze základu</a:t>
            </a:r>
            <a:endParaRPr lang="cs-CZ" b="1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140000" y="6300000"/>
            <a:ext cx="518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3) Procentovou část vydělíme 1% ze základu.</a:t>
            </a:r>
            <a:endParaRPr lang="cs-CZ" b="1" i="1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396000" y="4140000"/>
            <a:ext cx="38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396000" y="4140000"/>
            <a:ext cx="399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2,31 milionu : 0,105 milionu 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319972" y="342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0,105 milionu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" y="4500000"/>
            <a:ext cx="399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22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 bwMode="auto">
          <a:xfrm flipV="1">
            <a:off x="396000" y="4860000"/>
            <a:ext cx="38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396000" y="4860000"/>
            <a:ext cx="38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22%  .......................2,31 milionu	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5653026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8" grpId="0"/>
      <p:bldP spid="29" grpId="0"/>
      <p:bldP spid="34" grpId="0"/>
      <p:bldP spid="5" grpId="0" build="allAtOnce"/>
      <p:bldP spid="35" grpId="0" build="allAtOnce"/>
      <p:bldP spid="36" grpId="0" build="allAtOnce"/>
      <p:bldP spid="37" grpId="0"/>
      <p:bldP spid="38" grpId="0"/>
      <p:bldP spid="39" grpId="0"/>
      <p:bldP spid="40" grpId="0"/>
      <p:bldP spid="22" grpId="0"/>
      <p:bldP spid="23" grpId="0"/>
      <p:bldP spid="24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/>
              <a:t>Výpočet počtu procent– </a:t>
            </a:r>
            <a:r>
              <a:rPr lang="cs-CZ" sz="3200" dirty="0" smtClean="0"/>
              <a:t>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 České republice žilo na konci roku 2011 10,5 milionu obyvatel. Důchod pobírá 2,31 milionu z nich. Kolik procent obyvatel pobírá důchod?</a:t>
            </a:r>
            <a:r>
              <a:rPr lang="cs-CZ" sz="2000" baseline="30000" dirty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891691" y="2573615"/>
            <a:ext cx="74405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/>
              <a:t>1 - http://www.mediafax.cz/ekonomika/3310042-V-Cesku-vzrostl-pocet-duchodcu-prumerna-penze-presahuje-deset-tisic-korun)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30668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trojčlenky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3933056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x%  ...................... 2,31 milionu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" y="6300000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 České republice žilo na konci roku 2011 22% důchodců.</a:t>
            </a:r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707904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11560" y="432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100 = 2,31 : 10,5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9552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10,5 · x = 2,31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39552" y="5038657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10,5 · x = 231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206000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22</a:t>
            </a:r>
            <a:endParaRPr lang="cs-CZ" u="dbl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206534" y="5436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231 : 10,5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35258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 České republice žilo na konci roku 2011 10,5 milionu obyvatel. Důchod pobírá 2,31 milionu z nich. Kolik procent obyvatel pobírá důchod?</a:t>
            </a:r>
            <a:r>
              <a:rPr lang="cs-CZ" sz="2000" baseline="30000" dirty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271373" y="2573615"/>
            <a:ext cx="78726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</a:t>
            </a:r>
            <a:r>
              <a:rPr lang="cs-CZ" sz="1000" dirty="0"/>
              <a:t>- http://www.mediafax.cz/ekonomika/3310042-V-Cesku-vzrostl-pocet-duchodcu-prumerna-penze-presahuje-deset-tisic-korun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600000"/>
            <a:ext cx="2993160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vzorce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60000" y="4140000"/>
            <a:ext cx="377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" y="522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– p …… x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" y="4680000"/>
            <a:ext cx="392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– č … 2,31 milionu 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" y="6027385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 České republice žilo na konci roku 2011 22% důchodců.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5040000" y="3600000"/>
                <a:ext cx="2736304" cy="62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=č :</m:t>
                      </m:r>
                      <m:r>
                        <a:rPr lang="cs-CZ" b="0" i="1" smtClean="0">
                          <a:latin typeface="Cambria Math"/>
                        </a:rPr>
                        <m:t>𝑧</m:t>
                      </m:r>
                      <m:r>
                        <a:rPr lang="cs-CZ" i="1">
                          <a:latin typeface="Cambria Math"/>
                        </a:rPr>
                        <m:t>·</m:t>
                      </m:r>
                      <m:r>
                        <a:rPr lang="cs-CZ" b="0" i="1" smtClean="0">
                          <a:latin typeface="Cambria Math"/>
                        </a:rPr>
                        <m:t>100=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 ·č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600000"/>
                <a:ext cx="2736304" cy="6211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5040000" y="4320000"/>
                <a:ext cx="3750286" cy="642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=2,31 :10,5·100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 ·2,31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10,5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320000"/>
                <a:ext cx="3750286" cy="6420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040000" y="5040000"/>
                <a:ext cx="1371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=22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040000"/>
                <a:ext cx="1371087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60000" y="5629890"/>
            <a:ext cx="37799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5001113" y="5404666"/>
            <a:ext cx="36753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5004000" y="5445224"/>
            <a:ext cx="36753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951354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24" grpId="0"/>
      <p:bldP spid="19" grpId="0"/>
      <p:bldP spid="5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0" y="1948770"/>
            <a:ext cx="705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kolik procent je: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2412000"/>
            <a:ext cx="151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a) 21 ze 140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844000"/>
            <a:ext cx="173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b) 42 m z 70 m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20000" y="3276000"/>
            <a:ext cx="2306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c) 301 m ze 7 km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20000" y="3708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d) 45 g ze 300 g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20000" y="4140000"/>
            <a:ext cx="261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e) 125 ha z 2 000 ha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620000" y="4572000"/>
            <a:ext cx="309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1 800 Kč ze 120 000 Kč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5004000"/>
            <a:ext cx="318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g) 80 zákusků ze 64 zákusků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1" y="5436000"/>
            <a:ext cx="3181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h) 7 200 lidí ze 3 000 000 lidí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0000" y="586800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i) 364 párů bot z 800 párů bot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20000" y="6300000"/>
            <a:ext cx="194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j) 9,847 2 z 26,4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348000" y="2412000"/>
            <a:ext cx="223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21 je 15% ze 140</a:t>
            </a:r>
            <a:endParaRPr lang="cs-CZ" u="dbl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024000" y="2412000"/>
            <a:ext cx="62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3276000"/>
            <a:ext cx="527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348000" y="3708000"/>
            <a:ext cx="58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816000" y="4140000"/>
            <a:ext cx="64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644000" y="5004000"/>
            <a:ext cx="47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356000" y="4572000"/>
            <a:ext cx="64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80000" y="5472000"/>
            <a:ext cx="62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718951" y="5867894"/>
            <a:ext cx="55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348000" y="6300000"/>
            <a:ext cx="59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188287" y="2880000"/>
            <a:ext cx="51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492000" y="2844000"/>
            <a:ext cx="246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42 m je 60% ze 70 m</a:t>
            </a:r>
            <a:endParaRPr lang="cs-CZ" u="dbl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3276000"/>
            <a:ext cx="3027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301 m je </a:t>
            </a:r>
            <a:r>
              <a:rPr lang="cs-CZ" u="dbl" dirty="0" smtClean="0"/>
              <a:t>4,3</a:t>
            </a:r>
            <a:r>
              <a:rPr lang="cs-CZ" u="dbl" dirty="0" smtClean="0"/>
              <a:t>% ze 7 km</a:t>
            </a:r>
            <a:endParaRPr lang="cs-CZ" u="dbl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708000" y="3708000"/>
            <a:ext cx="2470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45 g je 15% ze 300 g</a:t>
            </a:r>
            <a:endParaRPr lang="cs-CZ" u="dbl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176000" y="4140000"/>
            <a:ext cx="32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125 ha je 6,25% z 2 000 ha</a:t>
            </a:r>
            <a:endParaRPr lang="cs-CZ" u="dbl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716000" y="4572000"/>
            <a:ext cx="360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1 800 Kč je 1,5% ze 120 000 Kč</a:t>
            </a:r>
            <a:endParaRPr lang="cs-CZ" u="dbl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004000" y="5004000"/>
            <a:ext cx="376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80 zákusků je 125% ze 64 zákusků</a:t>
            </a:r>
            <a:endParaRPr lang="cs-CZ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040000" y="5472000"/>
            <a:ext cx="409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7 200 lidí je 0,24% ze 3 000 000 lidí</a:t>
            </a:r>
            <a:endParaRPr lang="cs-CZ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112000" y="5868000"/>
            <a:ext cx="397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364 párů bot je 45,5% z 800 párů bot</a:t>
            </a:r>
            <a:endParaRPr lang="cs-CZ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744000" y="6300000"/>
            <a:ext cx="329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9,847 2 je 37,3% z 26,4</a:t>
            </a:r>
            <a:endParaRPr lang="cs-CZ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040000" y="5050166"/>
            <a:ext cx="342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i="1" dirty="0" smtClean="0">
                <a:solidFill>
                  <a:srgbClr val="002060"/>
                </a:solidFill>
              </a:rPr>
              <a:t>Počet procent může být větší než 100</a:t>
            </a:r>
            <a:endParaRPr lang="cs-CZ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967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2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1951</TotalTime>
  <Words>1051</Words>
  <Application>Microsoft Office PowerPoint</Application>
  <PresentationFormat>Předvádění na obrazovce (4:3)</PresentationFormat>
  <Paragraphs>176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Procenta Výpočet počtu procent</vt:lpstr>
      <vt:lpstr>Procenta Úvod</vt:lpstr>
      <vt:lpstr>Procenta Základní pojmy</vt:lpstr>
      <vt:lpstr>Procenta Výpočet jednoho procenta</vt:lpstr>
      <vt:lpstr>Procenta Výpočet počtu procent</vt:lpstr>
      <vt:lpstr>Procenta Výpočet počtu procent – Příklad 1</vt:lpstr>
      <vt:lpstr>Procenta Výpočet počtu procent– Příklad 1</vt:lpstr>
      <vt:lpstr>Procenta Výpočet počtu procent– Příklad 1</vt:lpstr>
      <vt:lpstr>Procenta Výpočet počtu procent – Příklad 2</vt:lpstr>
      <vt:lpstr>Procenta Výpočet počtu procent – Příklad 3</vt:lpstr>
      <vt:lpstr>Procenta Výpočet počtu procent – Příklad 4</vt:lpstr>
      <vt:lpstr>Procenta Výpočet počtu procent – Příklad 5</vt:lpstr>
      <vt:lpstr>Procenta Výpočet počtu procent – Příklad 6</vt:lpstr>
      <vt:lpstr>Procenta Výpočet počtu procent – Příklad 7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296</cp:revision>
  <dcterms:created xsi:type="dcterms:W3CDTF">2012-01-02T08:14:14Z</dcterms:created>
  <dcterms:modified xsi:type="dcterms:W3CDTF">2020-04-23T14:55:13Z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