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305" r:id="rId4"/>
    <p:sldId id="306" r:id="rId5"/>
    <p:sldId id="307" r:id="rId6"/>
    <p:sldId id="275" r:id="rId7"/>
    <p:sldId id="308" r:id="rId8"/>
    <p:sldId id="309" r:id="rId9"/>
    <p:sldId id="310" r:id="rId10"/>
    <p:sldId id="311" r:id="rId11"/>
    <p:sldId id="312" r:id="rId12"/>
    <p:sldId id="313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Procenta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Úvod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jednoho procenta</a:t>
            </a:r>
            <a:endParaRPr lang="cs-CZ" sz="32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480584" y="2520000"/>
            <a:ext cx="5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2520000"/>
            <a:ext cx="327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Celek (základ) je vždy 100%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143198" y="252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06029" y="5040000"/>
            <a:ext cx="601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rocentovou část vydělíme počtem procent.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𝐤𝐥𝐚𝐝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𝐳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𝟏𝟎𝟎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blipFill rotWithShape="1">
                <a:blip r:embed="rId2"/>
                <a:stretch>
                  <a:fillRect l="-1893" b="-769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44000" y="4320000"/>
            <a:ext cx="69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Pokud známe procentovou část a k ní příslušný počet procent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6956" y="4680000"/>
            <a:ext cx="4368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(200 korun činilo 10% z ceny celkové)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466726" y="468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𝐩𝐫𝐨𝐜𝐞𝐧𝐭𝐨𝐯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 čá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𝐬𝐭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𝐩𝐨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𝐞𝐭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=č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𝐩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blipFill rotWithShape="1">
                <a:blip r:embed="rId3"/>
                <a:stretch>
                  <a:fillRect l="-1882" b="-8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144000" y="2880000"/>
            <a:ext cx="280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z</a:t>
            </a:r>
            <a:r>
              <a:rPr lang="cs-CZ" b="1" dirty="0" smtClean="0"/>
              <a:t>áklad vydělíme stem.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03036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13" grpId="0"/>
      <p:bldP spid="15" grpId="0"/>
      <p:bldP spid="17" grpId="0"/>
      <p:bldP spid="3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jednoho procenta</a:t>
            </a:r>
            <a:endParaRPr lang="cs-CZ" sz="32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2160000"/>
            <a:ext cx="327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 1% ze základu: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240000" y="2160000"/>
            <a:ext cx="1029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150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40000" y="2700000"/>
            <a:ext cx="164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2 500 Kč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276000" y="3240000"/>
            <a:ext cx="164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  <a:r>
              <a:rPr lang="cs-CZ" b="1" dirty="0" smtClean="0"/>
              <a:t>) 12 kg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240000" y="3780000"/>
            <a:ext cx="164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d) 0,3 m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44000" y="4140000"/>
            <a:ext cx="4572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 1% ze základu, víte-li, že: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20000" y="468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30% ze základu je 120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720000" y="5220000"/>
            <a:ext cx="39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18% ze základu je 1 170 Kč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743833" y="5760000"/>
            <a:ext cx="39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c) 75% ze základu je 6 300 m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755576" y="6300000"/>
            <a:ext cx="39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d) 135% ze základu je 59,4 kg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96000" y="2160000"/>
            <a:ext cx="1526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 </a:t>
            </a:r>
            <a:r>
              <a:rPr lang="cs-CZ" b="1" dirty="0" smtClean="0"/>
              <a:t>150 : 100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536000" y="2700000"/>
            <a:ext cx="21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 </a:t>
            </a:r>
            <a:r>
              <a:rPr lang="cs-CZ" b="1" dirty="0" smtClean="0"/>
              <a:t>2 500 Kč : 100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212000" y="3240000"/>
            <a:ext cx="175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 </a:t>
            </a:r>
            <a:r>
              <a:rPr lang="cs-CZ" b="1" dirty="0" smtClean="0"/>
              <a:t>12 kg : 100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212000" y="3780000"/>
            <a:ext cx="17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 </a:t>
            </a:r>
            <a:r>
              <a:rPr lang="cs-CZ" b="1" dirty="0" smtClean="0"/>
              <a:t>0,3 m : 100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508104" y="2160000"/>
            <a:ext cx="1069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1,5</a:t>
            </a:r>
            <a:endParaRPr lang="cs-CZ" b="1" u="dbl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742371" y="2700000"/>
            <a:ext cx="1069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25 Kč</a:t>
            </a:r>
            <a:endParaRPr lang="cs-CZ" b="1" u="dbl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053229" y="3240000"/>
            <a:ext cx="139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0,12 kg</a:t>
            </a:r>
            <a:endParaRPr lang="cs-CZ" b="1" u="dbl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6089741" y="3780000"/>
            <a:ext cx="1290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0,003 m</a:t>
            </a:r>
            <a:endParaRPr lang="cs-CZ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278170" y="4680000"/>
            <a:ext cx="122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120 : 30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269209" y="5193191"/>
            <a:ext cx="174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1 170 Kč : 18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269208" y="5760000"/>
            <a:ext cx="174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6 300 m : 75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203012" y="6312481"/>
            <a:ext cx="174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59,4 kg : 135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508000" y="4680000"/>
            <a:ext cx="732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4</a:t>
            </a:r>
            <a:endParaRPr lang="cs-CZ" b="1" u="dbl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012000" y="5220000"/>
            <a:ext cx="122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65 Kč</a:t>
            </a:r>
            <a:endParaRPr lang="cs-CZ" b="1" u="dbl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940000" y="5760000"/>
            <a:ext cx="122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84 m</a:t>
            </a:r>
            <a:endParaRPr lang="cs-CZ" b="1" u="dbl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904000" y="6300000"/>
            <a:ext cx="122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0,44 kg</a:t>
            </a:r>
            <a:endParaRPr lang="cs-CZ" b="1" u="dbl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839640" y="324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839640" y="378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220000" y="468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760000" y="522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652000" y="630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688000" y="576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487712" y="270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5335584" y="216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8509881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1" grpId="0"/>
      <p:bldP spid="14" grpId="0"/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310729"/>
            <a:ext cx="779303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Shrnutí</a:t>
            </a:r>
            <a:endParaRPr lang="cs-CZ" sz="32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1990311"/>
            <a:ext cx="8820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procenty se setkáváme velmi často a v mnoha odvětvích. 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44000" y="2530311"/>
            <a:ext cx="7656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Procenta (%)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slouží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k vyjádření části celku, podobně jako zlomky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nebo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desetinná čísla.</a:t>
            </a:r>
            <a:endParaRPr lang="cs-CZ" b="1" dirty="0"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144000" y="3250311"/>
            <a:ext cx="871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Jeden celek (1) – základ ………. 100%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" y="3790311"/>
            <a:ext cx="874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 procento (1%) je tudíž </a:t>
            </a:r>
            <a:r>
              <a:rPr lang="cs-CZ" b="1" dirty="0"/>
              <a:t>jedna setina celku (základu</a:t>
            </a:r>
            <a:r>
              <a:rPr lang="cs-CZ" b="1" dirty="0" smtClean="0"/>
              <a:t>).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44000" y="4330311"/>
            <a:ext cx="4470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Pracujeme se třemi základními pojmy: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680000" y="4330311"/>
            <a:ext cx="156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4680000" y="4690311"/>
            <a:ext cx="2743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procentová část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680000" y="505031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očet procent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44000" y="5590311"/>
            <a:ext cx="8820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ze základu vypočteme tak, že základ vydělíme stem.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4000" y="6130311"/>
            <a:ext cx="7524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Pokud známe procentovou část a k ní příslušný počet </a:t>
            </a:r>
            <a:r>
              <a:rPr lang="cs-CZ" b="1" dirty="0" smtClean="0"/>
              <a:t>procent, </a:t>
            </a:r>
            <a:br>
              <a:rPr lang="cs-CZ" b="1" dirty="0" smtClean="0"/>
            </a:br>
            <a:r>
              <a:rPr lang="cs-CZ" b="1" dirty="0" smtClean="0"/>
              <a:t>vypočteme 1% tak, vydělíme procentovou část počtem procent.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2267450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9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779912" y="3513202"/>
            <a:ext cx="22573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Kde se setkáme s procenty?</a:t>
            </a:r>
            <a:endParaRPr lang="cs-CZ" sz="2000" b="1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sp>
        <p:nvSpPr>
          <p:cNvPr id="6" name="Ovál 5"/>
          <p:cNvSpPr/>
          <p:nvPr/>
        </p:nvSpPr>
        <p:spPr bwMode="auto">
          <a:xfrm>
            <a:off x="3091685" y="3212976"/>
            <a:ext cx="3439275" cy="136815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09" y="1928758"/>
            <a:ext cx="2603728" cy="163777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000" y="1843689"/>
            <a:ext cx="1765334" cy="117688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93" y="5081587"/>
            <a:ext cx="2861692" cy="161202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674985"/>
            <a:ext cx="1563624" cy="1371600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470" y="4728858"/>
            <a:ext cx="2329139" cy="2124327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631" y="3237474"/>
            <a:ext cx="2430072" cy="15848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811802"/>
            <a:ext cx="2230623" cy="1406364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389" y="4888432"/>
            <a:ext cx="2131540" cy="180518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2856"/>
            <a:ext cx="6181813" cy="388843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588224" y="216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NOVA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588224" y="25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Prima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6588000" y="288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ČT1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588000" y="324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ČT2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588000" y="360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Ostatní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588224" y="4140000"/>
            <a:ext cx="104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Celkem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560000" y="216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41,84%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7560000" y="288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21,24%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7560000" y="324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8,26%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7560000" y="360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7,38%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7560000" y="414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100%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560000" y="252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21,28%</a:t>
            </a:r>
            <a:endParaRPr lang="cs-CZ" dirty="0"/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6588224" y="4077072"/>
            <a:ext cx="201622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427851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6588224" y="216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ODS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588224" y="25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Unie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6588000" y="288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ČSSD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588000" y="324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KSČM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588000" y="360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Koalice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588224" y="4140000"/>
            <a:ext cx="104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Celkem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560000" y="216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41,50%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7560000" y="288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18,91%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7560000" y="324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11,28%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7560000" y="360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7,37%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7560000" y="414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100%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560000" y="2520000"/>
            <a:ext cx="1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20,94%</a:t>
            </a:r>
            <a:endParaRPr lang="cs-CZ" dirty="0"/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6588224" y="4077072"/>
            <a:ext cx="201622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7" name="Obrázek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29042"/>
            <a:ext cx="5420308" cy="341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1675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2157971"/>
            <a:ext cx="4162425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432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Jednička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4752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Dvojka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5184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Trojka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5616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Čtyřka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6048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Pětka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6480000"/>
            <a:ext cx="104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Celkem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080000" y="4320000"/>
            <a:ext cx="589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080000" y="5184000"/>
            <a:ext cx="528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080000" y="5616000"/>
            <a:ext cx="54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080000" y="6048000"/>
            <a:ext cx="589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080000" y="6480000"/>
            <a:ext cx="74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20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080000" y="4752000"/>
            <a:ext cx="4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cs-CZ" dirty="0"/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112715" y="6480000"/>
            <a:ext cx="49593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ovéPole 3"/>
          <p:cNvSpPr txBox="1"/>
          <p:nvPr/>
        </p:nvSpPr>
        <p:spPr>
          <a:xfrm>
            <a:off x="6660232" y="259089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5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023726" y="2937717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4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5614809" y="387648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3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7257783" y="496249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2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7668344" y="316855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1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7174" name="TextovéPole 7173"/>
          <p:cNvSpPr txBox="1"/>
          <p:nvPr/>
        </p:nvSpPr>
        <p:spPr>
          <a:xfrm>
            <a:off x="0" y="1980000"/>
            <a:ext cx="606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jednotlivých známek z matematiky v sedmé třídě: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522210" y="2452390"/>
            <a:ext cx="41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956376" y="6032996"/>
            <a:ext cx="4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4717389" y="3604946"/>
            <a:ext cx="528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614809" y="2204864"/>
            <a:ext cx="54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575185" y="1830263"/>
            <a:ext cx="589103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-45149" y="3888000"/>
            <a:ext cx="1304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Známka</a:t>
            </a:r>
            <a:endParaRPr lang="cs-CZ" b="1" i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899592" y="3888000"/>
            <a:ext cx="1037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Počet</a:t>
            </a:r>
            <a:endParaRPr lang="cs-CZ" b="1" i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0" y="2340000"/>
            <a:ext cx="37110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Jakou část z celkového počtu tvoří jednotlivé známky (zapiš zlomkem a pomocí desetinného čísla).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656000" y="3888000"/>
            <a:ext cx="1037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Zlomek</a:t>
            </a:r>
            <a:endParaRPr lang="cs-CZ" b="1" i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520000" y="3887129"/>
            <a:ext cx="130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Des. číslo</a:t>
            </a:r>
            <a:endParaRPr lang="cs-CZ" b="1" i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736000" y="6048000"/>
            <a:ext cx="813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0,05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1800000" y="4248000"/>
                <a:ext cx="1036322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cs-CZ" sz="1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248000"/>
                <a:ext cx="1036322" cy="501419"/>
              </a:xfrm>
              <a:prstGeom prst="rect">
                <a:avLst/>
              </a:prstGeom>
              <a:blipFill rotWithShape="1">
                <a:blip r:embed="rId3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1800000" y="4680000"/>
                <a:ext cx="1036322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cs-CZ" sz="1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680000"/>
                <a:ext cx="1036322" cy="501419"/>
              </a:xfrm>
              <a:prstGeom prst="rect">
                <a:avLst/>
              </a:prstGeom>
              <a:blipFill rotWithShape="1">
                <a:blip r:embed="rId4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1800000" y="5112000"/>
                <a:ext cx="1036322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cs-CZ" sz="1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5112000"/>
                <a:ext cx="1036322" cy="501419"/>
              </a:xfrm>
              <a:prstGeom prst="rect">
                <a:avLst/>
              </a:prstGeom>
              <a:blipFill rotWithShape="1"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1800000" y="5544000"/>
                <a:ext cx="1036322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cs-CZ" sz="1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5544000"/>
                <a:ext cx="1036322" cy="50141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1800000" y="5976000"/>
                <a:ext cx="518870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5976000"/>
                <a:ext cx="518870" cy="50141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ovéPole 66"/>
          <p:cNvSpPr txBox="1"/>
          <p:nvPr/>
        </p:nvSpPr>
        <p:spPr>
          <a:xfrm>
            <a:off x="1800000" y="6480000"/>
            <a:ext cx="518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2736000" y="5616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0,10</a:t>
            </a:r>
            <a:endParaRPr lang="cs-CZ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2736000" y="5184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0,20</a:t>
            </a:r>
            <a:endParaRPr lang="cs-CZ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2736000" y="4752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0,40</a:t>
            </a:r>
            <a:endParaRPr lang="cs-CZ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2736000" y="4320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0,25</a:t>
            </a:r>
            <a:endParaRPr lang="cs-CZ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707904" y="3888000"/>
            <a:ext cx="130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Procenta</a:t>
            </a:r>
            <a:endParaRPr lang="cs-CZ" b="1" i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924000" y="4320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25%</a:t>
            </a:r>
            <a:endParaRPr lang="cs-CZ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3924000" y="4752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40%</a:t>
            </a:r>
            <a:endParaRPr lang="cs-CZ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3924000" y="5184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20%</a:t>
            </a:r>
            <a:endParaRPr lang="cs-CZ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924000" y="5616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10%</a:t>
            </a:r>
            <a:endParaRPr lang="cs-CZ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032000" y="6048000"/>
            <a:ext cx="813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5%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2736000" y="6480000"/>
            <a:ext cx="518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852000" y="6480000"/>
            <a:ext cx="916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100%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0" y="3240000"/>
            <a:ext cx="431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Nakonec vyjádříme počty v procentech.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63893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4" grpId="0"/>
      <p:bldP spid="29" grpId="0"/>
      <p:bldP spid="30" grpId="0"/>
      <p:bldP spid="31" grpId="0"/>
      <p:bldP spid="32" grpId="0"/>
      <p:bldP spid="7174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1" grpId="0"/>
      <p:bldP spid="52" grpId="0"/>
      <p:bldP spid="53" grpId="0"/>
      <p:bldP spid="58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5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67545" y="1972844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Procenta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(%) tedy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slouží k vyjádření části celku, podobně jako zlomky nebo desetinná čísla.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  <a:sym typeface="Symbol" pitchFamily="18" charset="2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409167" y="3255367"/>
            <a:ext cx="4397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Jedno procento (1%) je tudíž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51520" y="2780928"/>
            <a:ext cx="87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Jeden celek (1) – základ ………. 100%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198836" y="3779636"/>
            <a:ext cx="1110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0,01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3308845" y="3789218"/>
            <a:ext cx="448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j</a:t>
            </a:r>
            <a:r>
              <a:rPr lang="cs-CZ" sz="2400" b="1" dirty="0" smtClean="0">
                <a:solidFill>
                  <a:srgbClr val="FF0000"/>
                </a:solidFill>
              </a:rPr>
              <a:t>edna setina celku (základu)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520000" y="4464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𝟓𝟎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blipFill rotWithShape="1">
                <a:blip r:embed="rId3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104000" y="446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0,02</a:t>
            </a:r>
            <a:endParaRPr lang="cs-CZ" b="1" dirty="0"/>
          </a:p>
        </p:txBody>
      </p:sp>
      <p:sp>
        <p:nvSpPr>
          <p:cNvPr id="16" name="Obdélník 15"/>
          <p:cNvSpPr/>
          <p:nvPr/>
        </p:nvSpPr>
        <p:spPr>
          <a:xfrm>
            <a:off x="2520000" y="5256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10%</a:t>
            </a: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2520000" y="5652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20%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2520000" y="6048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25%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2520000" y="6444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50%</a:t>
            </a:r>
            <a:endParaRPr lang="cs-CZ" dirty="0"/>
          </a:p>
        </p:txBody>
      </p:sp>
      <p:sp>
        <p:nvSpPr>
          <p:cNvPr id="20" name="Obdélník 19"/>
          <p:cNvSpPr/>
          <p:nvPr/>
        </p:nvSpPr>
        <p:spPr>
          <a:xfrm>
            <a:off x="2520000" y="4860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5%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096000" y="633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𝟓𝟎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6336000"/>
                <a:ext cx="1509803" cy="497059"/>
              </a:xfrm>
              <a:prstGeom prst="rect">
                <a:avLst/>
              </a:prstGeom>
              <a:blipFill rotWithShape="1"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blipFill rotWithShape="1">
                <a:blip r:embed="rId6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blipFill rotWithShape="1">
                <a:blip r:embed="rId7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blipFill rotWithShape="1">
                <a:blip r:embed="rId8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104000" y="4860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0,05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104000" y="5256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0,10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104000" y="5652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0,20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04000" y="6048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0,25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104000" y="644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0,50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Proč používáme procenta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" y="216000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Dva obchodníci nabízí stejný produkt za stejnou cenu. První slibuje: </a:t>
            </a:r>
            <a:br>
              <a:rPr lang="cs-CZ" b="1" dirty="0" smtClean="0"/>
            </a:br>
            <a:r>
              <a:rPr lang="cs-CZ" b="1" dirty="0" smtClean="0"/>
              <a:t>„Když nakoupíte u mne dostanete slevu dvě pětiny z ceny.“ </a:t>
            </a:r>
            <a:br>
              <a:rPr lang="cs-CZ" b="1" dirty="0" smtClean="0"/>
            </a:br>
            <a:r>
              <a:rPr lang="cs-CZ" b="1" dirty="0" smtClean="0"/>
              <a:t>Druhý se nás snaží přesvědčit: „U mne dostanete slevu tři osminy z ceny“. Který z obchodníků nabízí větší slevu?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4000" y="3491716"/>
            <a:ext cx="315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Můžeme porovnat zlomky: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3060000" y="3312000"/>
                <a:ext cx="50405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3312000"/>
                <a:ext cx="504056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3780000" y="3312000"/>
                <a:ext cx="50405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3312000"/>
                <a:ext cx="504056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3492000" y="345600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&gt;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499992" y="349200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Což není vždy úplně pohodlné </a:t>
            </a:r>
            <a:r>
              <a:rPr lang="cs-CZ" b="1" dirty="0" smtClean="0">
                <a:sym typeface="Wingdings" pitchFamily="2" charset="2"/>
              </a:rPr>
              <a:t>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44000" y="4221088"/>
            <a:ext cx="608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Jednodušší by bylo, pokud by úloha vypadala takto: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479715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Dva obchodníci nabízí stejný produkt za stejnou cenu. První slibuje: </a:t>
            </a:r>
            <a:br>
              <a:rPr lang="cs-CZ" b="1" dirty="0" smtClean="0"/>
            </a:br>
            <a:r>
              <a:rPr lang="cs-CZ" b="1" dirty="0" smtClean="0"/>
              <a:t>„Když nakoupíte u mne dostanete slevu 40% z ceny.“ </a:t>
            </a:r>
            <a:br>
              <a:rPr lang="cs-CZ" b="1" dirty="0" smtClean="0"/>
            </a:br>
            <a:r>
              <a:rPr lang="cs-CZ" b="1" dirty="0" smtClean="0"/>
              <a:t>Druhý se nás snaží přesvědčit: „U mne dostanete slevu 37,5% z ceny“. Který z obchodníků nabízí větší slevu?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44000" y="6165304"/>
            <a:ext cx="276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Teď je zcela zřejmé, že: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059816" y="6165304"/>
            <a:ext cx="424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Větší slevu nabízí první obchodník.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9085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4" grpId="0"/>
      <p:bldP spid="30" grpId="0"/>
      <p:bldP spid="31" grpId="0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Proč používáme procenta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Dva investoři spolu probírají uplynulý rok. První říká: „Vložil jsem do akcií </a:t>
            </a:r>
            <a:br>
              <a:rPr lang="cs-CZ" b="1" dirty="0" smtClean="0"/>
            </a:br>
            <a:r>
              <a:rPr lang="cs-CZ" b="1" dirty="0" smtClean="0"/>
              <a:t>120 000 korun a vydělal 18 000.“ Druhý na to: „Já vložil milion a vydělal 140 000“. </a:t>
            </a:r>
            <a:br>
              <a:rPr lang="cs-CZ" b="1" dirty="0" smtClean="0"/>
            </a:br>
            <a:r>
              <a:rPr lang="cs-CZ" b="1" dirty="0" smtClean="0"/>
              <a:t>Který z investorů byl úspěšnější, tj. vydělal více vzhledem k vložené částce?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3999" y="3284984"/>
            <a:ext cx="4272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Opět můžeme porovnat zlomky: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3770802" y="3132000"/>
                <a:ext cx="1093072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𝟏𝟖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𝟎𝟎𝟎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𝟏𝟐𝟎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0802" y="3132000"/>
                <a:ext cx="1093072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358517" y="3132000"/>
                <a:ext cx="1229707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𝟏𝟒𝟎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𝟎𝟎𝟎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8517" y="3132000"/>
                <a:ext cx="1229707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5004048" y="327569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&gt;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44000" y="3853369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Což znovu není úplně pohodlné </a:t>
            </a:r>
            <a:r>
              <a:rPr lang="cs-CZ" b="1" dirty="0" smtClean="0">
                <a:sym typeface="Wingdings" pitchFamily="2" charset="2"/>
              </a:rPr>
              <a:t>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44000" y="4355812"/>
            <a:ext cx="608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Jednodušší by bylo, pokud by úloha vypadala takto: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479715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Dva investoři spolu probírají uplynulý rok. První říká: „Vložil jsem do akcií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120 </a:t>
            </a:r>
            <a:r>
              <a:rPr lang="cs-CZ" b="1" dirty="0"/>
              <a:t>000 korun a vydělal </a:t>
            </a:r>
            <a:r>
              <a:rPr lang="cs-CZ" b="1" dirty="0" smtClean="0"/>
              <a:t>15%.“ </a:t>
            </a:r>
            <a:r>
              <a:rPr lang="cs-CZ" b="1" dirty="0"/>
              <a:t>Druhý na to: „Já vložil milion a vydělal </a:t>
            </a:r>
            <a:r>
              <a:rPr lang="cs-CZ" b="1" dirty="0" smtClean="0"/>
              <a:t>14%“. </a:t>
            </a:r>
            <a:r>
              <a:rPr lang="cs-CZ" b="1" dirty="0"/>
              <a:t/>
            </a:r>
            <a:br>
              <a:rPr lang="cs-CZ" b="1" dirty="0"/>
            </a:br>
            <a:r>
              <a:rPr lang="cs-CZ" b="1" dirty="0"/>
              <a:t>Který z investorů byl úspěšnější, tj. vydělal více vzhledem k vložené částce?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144000" y="6165304"/>
            <a:ext cx="276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Teď je zcela zřejmé, že: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059816" y="6165304"/>
            <a:ext cx="424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Úspěšnější byl první investor.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1393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4" grpId="0"/>
      <p:bldP spid="30" grpId="0"/>
      <p:bldP spid="31" grpId="0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Základní pojmy</a:t>
            </a:r>
            <a:endParaRPr lang="cs-CZ" sz="32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4000" y="3240000"/>
            <a:ext cx="2267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Původní cena (Kč):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198884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Dva obchodníci nabízí stejný produkt za stejnou cenu. První slibuje: </a:t>
            </a:r>
            <a:br>
              <a:rPr lang="cs-CZ" b="1" dirty="0" smtClean="0"/>
            </a:br>
            <a:r>
              <a:rPr lang="cs-CZ" b="1" dirty="0" smtClean="0"/>
              <a:t>„Když nakoupíte u mne dostanete slevu 40% z ceny.“ </a:t>
            </a:r>
            <a:br>
              <a:rPr lang="cs-CZ" b="1" dirty="0" smtClean="0"/>
            </a:br>
            <a:r>
              <a:rPr lang="cs-CZ" b="1" dirty="0" smtClean="0"/>
              <a:t>Druhý se nás snaží přesvědčit: „U mne dostanete slevu 37,5% z ceny“. Který z obchodníků nabízí větší slevu?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44000" y="3600000"/>
            <a:ext cx="183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Sleva (Kč):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700000" y="3600000"/>
            <a:ext cx="2361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p</a:t>
            </a:r>
            <a:r>
              <a:rPr lang="cs-CZ" b="1" dirty="0" smtClean="0">
                <a:solidFill>
                  <a:srgbClr val="FF0000"/>
                </a:solidFill>
              </a:rPr>
              <a:t>rocentová část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44000" y="3960000"/>
            <a:ext cx="183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Sleva (%):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700000" y="3960000"/>
            <a:ext cx="183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počet procent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700000" y="3240000"/>
            <a:ext cx="106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základ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4860000" y="3240000"/>
            <a:ext cx="40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860000" y="3960000"/>
            <a:ext cx="40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4860000" y="3600000"/>
            <a:ext cx="40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4000" y="432933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Jak tomu bude u druhé úlohy?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0" y="469866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Dva investoři spolu probírají uplynulý rok. První říká: „Vložil jsem do akcií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120 </a:t>
            </a:r>
            <a:r>
              <a:rPr lang="cs-CZ" b="1" dirty="0"/>
              <a:t>000 korun a vydělal 15%.“ Druhý na to: „Já vložil milion a vydělal 14%“. </a:t>
            </a:r>
            <a:br>
              <a:rPr lang="cs-CZ" b="1" dirty="0"/>
            </a:br>
            <a:r>
              <a:rPr lang="cs-CZ" b="1" dirty="0"/>
              <a:t>Který z investorů byl úspěšnější, tj. vydělal více vzhledem k vložené částce?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144000" y="5580000"/>
            <a:ext cx="2411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Původní vklad (Kč):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44000" y="5940000"/>
            <a:ext cx="183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Výdělek (Kč):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4000" y="6300000"/>
            <a:ext cx="183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Výdělek (%):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700000" y="5580000"/>
            <a:ext cx="106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základ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2700000" y="5940000"/>
            <a:ext cx="2361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p</a:t>
            </a:r>
            <a:r>
              <a:rPr lang="cs-CZ" b="1" dirty="0" smtClean="0">
                <a:solidFill>
                  <a:srgbClr val="FF0000"/>
                </a:solidFill>
              </a:rPr>
              <a:t>rocentová část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700000" y="6300000"/>
            <a:ext cx="183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počet procent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4860000" y="5580000"/>
            <a:ext cx="40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860000" y="5940000"/>
            <a:ext cx="40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860000" y="6300000"/>
            <a:ext cx="40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818981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3" grpId="0"/>
      <p:bldP spid="5" grpId="0"/>
      <p:bldP spid="24" grpId="0"/>
      <p:bldP spid="25" grpId="0"/>
      <p:bldP spid="26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1670</TotalTime>
  <Words>838</Words>
  <Application>Microsoft Office PowerPoint</Application>
  <PresentationFormat>Předvádění na obrazovce (4:3)</PresentationFormat>
  <Paragraphs>209</Paragraphs>
  <Slides>12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Procenta Úvod</vt:lpstr>
      <vt:lpstr>Procenta Úvod</vt:lpstr>
      <vt:lpstr>Procenta Úvod</vt:lpstr>
      <vt:lpstr>Procenta Úvod</vt:lpstr>
      <vt:lpstr>Procenta Úvod</vt:lpstr>
      <vt:lpstr>Procenta Úvod</vt:lpstr>
      <vt:lpstr>Procenta Proč používáme procenta</vt:lpstr>
      <vt:lpstr>Procenta Proč používáme procenta</vt:lpstr>
      <vt:lpstr>Procenta Základní pojmy</vt:lpstr>
      <vt:lpstr>Procenta Výpočet jednoho procenta</vt:lpstr>
      <vt:lpstr>Procenta Výpočet jednoho procenta</vt:lpstr>
      <vt:lpstr>Procenta Shrnutí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236</cp:revision>
  <dcterms:created xsi:type="dcterms:W3CDTF">2012-01-02T08:14:14Z</dcterms:created>
  <dcterms:modified xsi:type="dcterms:W3CDTF">2012-04-18T10:38:02Z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