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9A7D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518" autoAdjust="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42" y="-90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6913"/>
            <a:ext cx="46418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2" y="2438401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1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2" y="1098551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40" y="1520826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6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1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1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5" y="1781175"/>
            <a:ext cx="8226425" cy="31751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0" y="214314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9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Pravoúhlá soustava souřadnic v rovině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260648"/>
            <a:ext cx="74168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/>
              <a:t>Pravoúhlá soustava souřadnic v rovině</a:t>
            </a:r>
            <a:endParaRPr lang="cs-CZ" sz="44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-36512" y="2060848"/>
            <a:ext cx="2170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Narýsuj přímku x.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-28128" y="2348880"/>
            <a:ext cx="625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Narýsuj přímku y, kolmou na přímku x.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-36512" y="2627620"/>
            <a:ext cx="3128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Průsečík přímek označ </a:t>
            </a:r>
            <a:r>
              <a:rPr lang="cs-CZ" i="1" dirty="0" smtClean="0">
                <a:latin typeface="Cambria Math" pitchFamily="18" charset="0"/>
                <a:ea typeface="Cambria Math" pitchFamily="18" charset="0"/>
              </a:rPr>
              <a:t>O</a:t>
            </a:r>
            <a:endParaRPr lang="cs-CZ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-36512" y="2926685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Na přímce x vyznač obrazy celých čísel,  za obraz čísla 0 zvol bod </a:t>
            </a:r>
            <a:r>
              <a:rPr lang="cs-CZ" i="1" dirty="0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-36512" y="3429000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Vzdálenosti sousedních čísel mohou být libo-volné, ale každá dvojice má vzdálenost stejnou.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-36512" y="3995772"/>
            <a:ext cx="5237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Vyznač </a:t>
            </a:r>
            <a:r>
              <a:rPr lang="cs-CZ" dirty="0" smtClean="0"/>
              <a:t>obrazy celých čísel na přímce y.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-36512" y="4328138"/>
                <a:ext cx="4100574" cy="66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Sestrojili jsme pravoúhlou soustavu souřadnic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</a:rPr>
                          <m:t>𝑥𝑦</m:t>
                        </m:r>
                      </m:sub>
                    </m:sSub>
                  </m:oMath>
                </a14:m>
                <a:endParaRPr lang="cs-CZ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4328138"/>
                <a:ext cx="4100574" cy="668260"/>
              </a:xfrm>
              <a:prstGeom prst="rect">
                <a:avLst/>
              </a:prstGeom>
              <a:blipFill rotWithShape="1">
                <a:blip r:embed="rId3"/>
                <a:stretch>
                  <a:fillRect l="-1189" t="-4545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-36512" y="5733256"/>
                <a:ext cx="4968552" cy="66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Osy pravoúhlé soustavy souřadnic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</a:rPr>
                          <m:t>𝑥𝑦</m:t>
                        </m:r>
                      </m:sub>
                    </m:sSub>
                  </m:oMath>
                </a14:m>
                <a:r>
                  <a:rPr lang="cs-CZ" dirty="0" smtClean="0"/>
                  <a:t> rozdělily rovinu na 4 části - kvadranty</a:t>
                </a:r>
                <a:endParaRPr lang="cs-CZ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5733256"/>
                <a:ext cx="4968552" cy="668260"/>
              </a:xfrm>
              <a:prstGeom prst="rect">
                <a:avLst/>
              </a:prstGeom>
              <a:blipFill rotWithShape="1">
                <a:blip r:embed="rId4"/>
                <a:stretch>
                  <a:fillRect l="-982" t="-4545" b="-136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Přímá spojnice 13"/>
          <p:cNvCxnSpPr/>
          <p:nvPr/>
        </p:nvCxnSpPr>
        <p:spPr bwMode="auto">
          <a:xfrm>
            <a:off x="4968044" y="4221088"/>
            <a:ext cx="39964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8748464" y="41490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smtClean="0"/>
              <a:t>x</a:t>
            </a:r>
            <a:endParaRPr lang="cs-CZ" i="1" dirty="0"/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6876256" y="2627621"/>
            <a:ext cx="0" cy="32496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6876256" y="227687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smtClean="0"/>
              <a:t>y</a:t>
            </a:r>
            <a:endParaRPr lang="cs-CZ" i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6807351" y="4179850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i="1" dirty="0" smtClean="0">
                <a:latin typeface="Cambria Math" pitchFamily="18" charset="0"/>
                <a:ea typeface="Cambria Math" pitchFamily="18" charset="0"/>
              </a:rPr>
              <a:t>O</a:t>
            </a:r>
            <a:endParaRPr lang="cs-CZ" sz="1600" dirty="0"/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5148000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8604448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8388424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8172400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7956376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7740352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24328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7308304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7092280" y="414908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5364000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5580000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5796000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6012000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6228000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6444000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6660232" y="41508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968044" y="386104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-8</a:t>
            </a:r>
            <a:endParaRPr lang="cs-CZ" sz="1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8462373" y="4364517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8</a:t>
            </a:r>
            <a:endParaRPr lang="cs-CZ" sz="14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8246349" y="4364518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7</a:t>
            </a:r>
            <a:endParaRPr lang="cs-CZ" sz="14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8030325" y="4364520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7814301" y="436452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7598277" y="436452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7382253" y="4364522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7166229" y="4364524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952146" y="4364525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5173216" y="386104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-7</a:t>
            </a:r>
            <a:endParaRPr lang="cs-CZ" sz="1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5376552" y="386104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-6</a:t>
            </a:r>
            <a:endParaRPr lang="cs-CZ" sz="1400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5592552" y="386104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-5</a:t>
            </a:r>
            <a:endParaRPr lang="cs-CZ" sz="1400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808552" y="386104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-4</a:t>
            </a:r>
            <a:endParaRPr lang="cs-CZ" sz="14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6024552" y="386104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-3</a:t>
            </a:r>
            <a:endParaRPr lang="cs-CZ" sz="14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6228000" y="386104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-2</a:t>
            </a:r>
            <a:endParaRPr lang="cs-CZ" sz="14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469360" y="386104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-</a:t>
            </a:r>
            <a:r>
              <a:rPr lang="cs-CZ" sz="1400" b="1" dirty="0" smtClean="0"/>
              <a:t>1</a:t>
            </a:r>
            <a:endParaRPr lang="cs-CZ" sz="1400" b="1" dirty="0"/>
          </a:p>
        </p:txBody>
      </p:sp>
      <p:cxnSp>
        <p:nvCxnSpPr>
          <p:cNvPr id="69" name="Přímá spojnice 68"/>
          <p:cNvCxnSpPr/>
          <p:nvPr/>
        </p:nvCxnSpPr>
        <p:spPr bwMode="auto">
          <a:xfrm flipH="1">
            <a:off x="6768000" y="5511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 flipH="1">
            <a:off x="6768000" y="5295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 flipH="1">
            <a:off x="6768000" y="5079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 flipH="1">
            <a:off x="6768000" y="4863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 flipH="1">
            <a:off x="6768000" y="4647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 flipH="1">
            <a:off x="6768000" y="4431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 flipH="1">
            <a:off x="6766886" y="3999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H="1">
            <a:off x="6768000" y="2739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H="1">
            <a:off x="6768000" y="2955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 flipH="1">
            <a:off x="6768000" y="3171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 flipH="1">
            <a:off x="6768000" y="3387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 flipH="1">
            <a:off x="6768000" y="3567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 flipH="1">
            <a:off x="6768000" y="3783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 flipH="1">
            <a:off x="6768000" y="5727600"/>
            <a:ext cx="1993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ovéPole 84"/>
          <p:cNvSpPr txBox="1"/>
          <p:nvPr/>
        </p:nvSpPr>
        <p:spPr>
          <a:xfrm>
            <a:off x="6444208" y="4293097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-</a:t>
            </a:r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6444208" y="4489377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-2</a:t>
            </a:r>
            <a:endParaRPr lang="cs-CZ" sz="1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6431448" y="4705401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-3</a:t>
            </a:r>
            <a:endParaRPr lang="cs-CZ" sz="1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6431448" y="5141713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-5</a:t>
            </a:r>
            <a:endParaRPr lang="cs-CZ" sz="1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444208" y="5569497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-7</a:t>
            </a:r>
            <a:endParaRPr lang="cs-CZ" sz="1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6444208" y="5357713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-6</a:t>
            </a:r>
            <a:endParaRPr lang="cs-CZ" sz="14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6444208" y="4921425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-4</a:t>
            </a:r>
            <a:endParaRPr lang="cs-CZ" sz="14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6966266" y="2801713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6952146" y="3018438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6972796" y="3233713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6966266" y="342378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6952146" y="3629713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6952146" y="3861049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6966266" y="2585713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7</a:t>
            </a:r>
            <a:endParaRPr lang="cs-CZ" sz="1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5173216" y="2996952"/>
            <a:ext cx="14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II. kvadrant</a:t>
            </a:r>
            <a:endParaRPr lang="cs-CZ" dirty="0">
              <a:solidFill>
                <a:srgbClr val="0070C0"/>
              </a:solidFill>
            </a:endParaRPr>
          </a:p>
        </p:txBody>
      </p:sp>
      <p:sp>
        <p:nvSpPr>
          <p:cNvPr id="100" name="TextovéPole 99"/>
          <p:cNvSpPr txBox="1"/>
          <p:nvPr/>
        </p:nvSpPr>
        <p:spPr>
          <a:xfrm>
            <a:off x="7220584" y="3018437"/>
            <a:ext cx="14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I. kvadrant</a:t>
            </a:r>
            <a:endParaRPr lang="cs-CZ" dirty="0">
              <a:solidFill>
                <a:srgbClr val="0070C0"/>
              </a:solidFill>
            </a:endParaRPr>
          </a:p>
        </p:txBody>
      </p:sp>
      <p:sp>
        <p:nvSpPr>
          <p:cNvPr id="101" name="TextovéPole 100"/>
          <p:cNvSpPr txBox="1"/>
          <p:nvPr/>
        </p:nvSpPr>
        <p:spPr>
          <a:xfrm>
            <a:off x="5160640" y="4921423"/>
            <a:ext cx="14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III. kvadrant</a:t>
            </a:r>
            <a:endParaRPr lang="cs-CZ" dirty="0">
              <a:solidFill>
                <a:srgbClr val="0070C0"/>
              </a:solidFill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7308304" y="4894935"/>
            <a:ext cx="14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IV. kvadrant</a:t>
            </a:r>
            <a:endParaRPr lang="cs-CZ" dirty="0">
              <a:solidFill>
                <a:srgbClr val="0070C0"/>
              </a:solidFill>
            </a:endParaRPr>
          </a:p>
        </p:txBody>
      </p:sp>
      <p:sp>
        <p:nvSpPr>
          <p:cNvPr id="103" name="TextovéPole 102"/>
          <p:cNvSpPr txBox="1"/>
          <p:nvPr/>
        </p:nvSpPr>
        <p:spPr>
          <a:xfrm>
            <a:off x="-36512" y="4890647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Přímku x nazýváme osa x</a:t>
            </a:r>
            <a:endParaRPr lang="cs-CZ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-36512" y="5173047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Přímku y nazýváme osa y</a:t>
            </a:r>
            <a:endParaRPr lang="cs-CZ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-36512" y="5480824"/>
            <a:ext cx="54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Bod O nazýváme počátek soustavy souřadnic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200956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  <p:bldP spid="15" grpId="0"/>
      <p:bldP spid="20" grpId="0"/>
      <p:bldP spid="21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827585" y="548681"/>
            <a:ext cx="8210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Body v pravoúhlé soustavě souřadnic</a:t>
            </a:r>
            <a:endParaRPr lang="cs-CZ" sz="36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4" name="Přímá spojnice 13"/>
          <p:cNvCxnSpPr/>
          <p:nvPr/>
        </p:nvCxnSpPr>
        <p:spPr bwMode="auto">
          <a:xfrm>
            <a:off x="2160000" y="4320000"/>
            <a:ext cx="48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6875984" y="42210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smtClean="0"/>
              <a:t>x</a:t>
            </a:r>
            <a:endParaRPr lang="cs-CZ" i="1" dirty="0"/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4572000" y="1890000"/>
            <a:ext cx="0" cy="48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4283968" y="176352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smtClean="0"/>
              <a:t>y</a:t>
            </a:r>
            <a:endParaRPr lang="cs-CZ" i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499992" y="4242574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i="1" dirty="0" smtClean="0">
                <a:latin typeface="Cambria Math" pitchFamily="18" charset="0"/>
                <a:ea typeface="Cambria Math" pitchFamily="18" charset="0"/>
              </a:rPr>
              <a:t>O</a:t>
            </a:r>
            <a:endParaRPr lang="cs-CZ" sz="1600" dirty="0"/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493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313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49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385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421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673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601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637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529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565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277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241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ovéPole 55"/>
          <p:cNvSpPr txBox="1"/>
          <p:nvPr/>
        </p:nvSpPr>
        <p:spPr>
          <a:xfrm>
            <a:off x="6589925" y="4399200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6229925" y="4392000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5869925" y="4392013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5509925" y="4392014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148064" y="4392015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4795661" y="4392016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2208552" y="4437112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-6</a:t>
            </a:r>
            <a:endParaRPr lang="cs-CZ" sz="1400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2568552" y="4437112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-5</a:t>
            </a:r>
            <a:endParaRPr lang="cs-CZ" sz="1400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2928552" y="442723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-4</a:t>
            </a:r>
            <a:endParaRPr lang="cs-CZ" sz="14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3288552" y="4437112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-3</a:t>
            </a:r>
            <a:endParaRPr lang="cs-CZ" sz="14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3648552" y="4437112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-2</a:t>
            </a:r>
            <a:endParaRPr lang="cs-CZ" sz="14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4008552" y="442723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-</a:t>
            </a:r>
            <a:r>
              <a:rPr lang="cs-CZ" sz="1400" b="1" dirty="0" smtClean="0"/>
              <a:t>1</a:t>
            </a:r>
            <a:endParaRPr lang="cs-CZ" sz="1400" b="1" dirty="0"/>
          </a:p>
        </p:txBody>
      </p:sp>
      <p:cxnSp>
        <p:nvCxnSpPr>
          <p:cNvPr id="78" name="Přímá spojnice 77"/>
          <p:cNvCxnSpPr/>
          <p:nvPr/>
        </p:nvCxnSpPr>
        <p:spPr bwMode="auto">
          <a:xfrm flipH="1">
            <a:off x="4500000" y="216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H="1">
            <a:off x="4500000" y="252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ovéPole 84"/>
          <p:cNvSpPr txBox="1"/>
          <p:nvPr/>
        </p:nvSpPr>
        <p:spPr>
          <a:xfrm>
            <a:off x="4669160" y="4526111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-</a:t>
            </a:r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4669160" y="4886111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-2</a:t>
            </a:r>
            <a:endParaRPr lang="cs-CZ" sz="1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4669160" y="5264267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-3</a:t>
            </a:r>
            <a:endParaRPr lang="cs-CZ" sz="1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4669160" y="5976710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-5</a:t>
            </a:r>
            <a:endParaRPr lang="cs-CZ" sz="14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4669160" y="5606798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-4</a:t>
            </a:r>
            <a:endParaRPr lang="cs-CZ" sz="14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4707794" y="200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4707794" y="236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4707794" y="272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4707794" y="3101667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4716016" y="344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4734288" y="380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cxnSp>
        <p:nvCxnSpPr>
          <p:cNvPr id="104" name="Přímá spojnice 103"/>
          <p:cNvCxnSpPr/>
          <p:nvPr/>
        </p:nvCxnSpPr>
        <p:spPr bwMode="auto">
          <a:xfrm flipH="1">
            <a:off x="4500000" y="324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flipH="1">
            <a:off x="4500000" y="360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flipH="1">
            <a:off x="4500000" y="396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flipH="1">
            <a:off x="4500000" y="288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 flipH="1">
            <a:off x="4500000" y="504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 flipH="1">
            <a:off x="4500000" y="576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flipH="1">
            <a:off x="4500000" y="612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 flipH="1">
            <a:off x="4500000" y="540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 flipH="1">
            <a:off x="4500000" y="468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 flipH="1">
            <a:off x="4500000" y="648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5652000" y="2807991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5652120" y="2879999"/>
            <a:ext cx="0" cy="1440001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4572000" y="2880000"/>
            <a:ext cx="108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 flipH="1">
            <a:off x="5580000" y="28800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7740000" y="3212976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 [3; 4]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119" name="Přímá spojnice 118"/>
          <p:cNvCxnSpPr/>
          <p:nvPr/>
        </p:nvCxnSpPr>
        <p:spPr bwMode="auto">
          <a:xfrm>
            <a:off x="3492000" y="5040000"/>
            <a:ext cx="108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Přímá spojnice 119"/>
          <p:cNvCxnSpPr/>
          <p:nvPr/>
        </p:nvCxnSpPr>
        <p:spPr bwMode="auto">
          <a:xfrm flipV="1">
            <a:off x="3492000" y="4320000"/>
            <a:ext cx="0" cy="72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 flipH="1">
            <a:off x="3430800" y="50400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3492000" y="4968000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3" name="TextovéPole 122"/>
          <p:cNvSpPr txBox="1"/>
          <p:nvPr/>
        </p:nvSpPr>
        <p:spPr>
          <a:xfrm>
            <a:off x="3181338" y="5186908"/>
            <a:ext cx="446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24" name="TextovéPole 123"/>
          <p:cNvSpPr txBox="1"/>
          <p:nvPr/>
        </p:nvSpPr>
        <p:spPr>
          <a:xfrm>
            <a:off x="5722837" y="2411596"/>
            <a:ext cx="50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25" name="TextovéPole 124"/>
          <p:cNvSpPr txBox="1"/>
          <p:nvPr/>
        </p:nvSpPr>
        <p:spPr>
          <a:xfrm>
            <a:off x="7740000" y="3573016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B [-3; -2]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4672915" y="6326111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-6</a:t>
            </a:r>
            <a:endParaRPr lang="cs-CZ" sz="1400" b="1" dirty="0"/>
          </a:p>
        </p:txBody>
      </p:sp>
      <p:sp>
        <p:nvSpPr>
          <p:cNvPr id="3" name="Pravá složená závorka 2"/>
          <p:cNvSpPr/>
          <p:nvPr/>
        </p:nvSpPr>
        <p:spPr bwMode="auto">
          <a:xfrm rot="5400000">
            <a:off x="3841358" y="4687513"/>
            <a:ext cx="378147" cy="1083137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" name="Pravá složená závorka 97"/>
          <p:cNvSpPr/>
          <p:nvPr/>
        </p:nvSpPr>
        <p:spPr bwMode="auto">
          <a:xfrm>
            <a:off x="5711113" y="2858554"/>
            <a:ext cx="684344" cy="1461446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9" name="Pravá složená závorka 98"/>
          <p:cNvSpPr/>
          <p:nvPr/>
        </p:nvSpPr>
        <p:spPr bwMode="auto">
          <a:xfrm rot="16200000">
            <a:off x="4864055" y="2092055"/>
            <a:ext cx="513889" cy="10620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" name="Pravá složená závorka 99"/>
          <p:cNvSpPr/>
          <p:nvPr/>
        </p:nvSpPr>
        <p:spPr bwMode="auto">
          <a:xfrm rot="10800000">
            <a:off x="2975447" y="4316272"/>
            <a:ext cx="516552" cy="723727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4860032" y="194455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x</a:t>
            </a:r>
            <a:r>
              <a:rPr lang="cs-CZ" b="1" dirty="0" smtClean="0">
                <a:solidFill>
                  <a:srgbClr val="FF0000"/>
                </a:solidFill>
              </a:rPr>
              <a:t> = 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01" name="TextovéPole 100"/>
          <p:cNvSpPr txBox="1"/>
          <p:nvPr/>
        </p:nvSpPr>
        <p:spPr>
          <a:xfrm>
            <a:off x="3634386" y="5545243"/>
            <a:ext cx="937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x</a:t>
            </a:r>
            <a:r>
              <a:rPr lang="cs-CZ" b="1" dirty="0" smtClean="0">
                <a:solidFill>
                  <a:srgbClr val="FF0000"/>
                </a:solidFill>
              </a:rPr>
              <a:t> = - 3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6444000" y="340461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y = 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03" name="TextovéPole 102"/>
          <p:cNvSpPr txBox="1"/>
          <p:nvPr/>
        </p:nvSpPr>
        <p:spPr>
          <a:xfrm>
            <a:off x="2160000" y="4571836"/>
            <a:ext cx="1008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y = - 2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6" name="Přímá spojnice se šipkou 5"/>
          <p:cNvCxnSpPr/>
          <p:nvPr/>
        </p:nvCxnSpPr>
        <p:spPr bwMode="auto">
          <a:xfrm>
            <a:off x="8028384" y="2753904"/>
            <a:ext cx="144016" cy="4590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8" name="TextovéPole 147"/>
          <p:cNvSpPr txBox="1"/>
          <p:nvPr/>
        </p:nvSpPr>
        <p:spPr>
          <a:xfrm>
            <a:off x="7812160" y="2467776"/>
            <a:ext cx="2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149" name="TextovéPole 148"/>
          <p:cNvSpPr txBox="1"/>
          <p:nvPr/>
        </p:nvSpPr>
        <p:spPr>
          <a:xfrm>
            <a:off x="8532440" y="2420888"/>
            <a:ext cx="2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  <p:cxnSp>
        <p:nvCxnSpPr>
          <p:cNvPr id="150" name="Přímá spojnice se šipkou 149"/>
          <p:cNvCxnSpPr/>
          <p:nvPr/>
        </p:nvCxnSpPr>
        <p:spPr bwMode="auto">
          <a:xfrm flipH="1">
            <a:off x="8460432" y="2708920"/>
            <a:ext cx="135632" cy="5124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1" name="Přímá spojnice se šipkou 150"/>
          <p:cNvCxnSpPr/>
          <p:nvPr/>
        </p:nvCxnSpPr>
        <p:spPr bwMode="auto">
          <a:xfrm flipV="1">
            <a:off x="8180784" y="4005064"/>
            <a:ext cx="72008" cy="5156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2" name="Přímá spojnice se šipkou 151"/>
          <p:cNvCxnSpPr/>
          <p:nvPr/>
        </p:nvCxnSpPr>
        <p:spPr bwMode="auto">
          <a:xfrm flipH="1" flipV="1">
            <a:off x="8604448" y="4005064"/>
            <a:ext cx="144216" cy="4541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3" name="TextovéPole 152"/>
          <p:cNvSpPr txBox="1"/>
          <p:nvPr/>
        </p:nvSpPr>
        <p:spPr>
          <a:xfrm>
            <a:off x="8028384" y="4437112"/>
            <a:ext cx="2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154" name="TextovéPole 153"/>
          <p:cNvSpPr txBox="1"/>
          <p:nvPr/>
        </p:nvSpPr>
        <p:spPr>
          <a:xfrm>
            <a:off x="8676456" y="4397341"/>
            <a:ext cx="2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404291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1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23" grpId="0"/>
      <p:bldP spid="124" grpId="0"/>
      <p:bldP spid="125" grpId="0"/>
      <p:bldP spid="3" grpId="0" animBg="1"/>
      <p:bldP spid="98" grpId="0" animBg="1"/>
      <p:bldP spid="99" grpId="0" animBg="1"/>
      <p:bldP spid="100" grpId="0" animBg="1"/>
      <p:bldP spid="4" grpId="0"/>
      <p:bldP spid="101" grpId="0"/>
      <p:bldP spid="102" grpId="0"/>
      <p:bldP spid="103" grpId="0"/>
      <p:bldP spid="148" grpId="0"/>
      <p:bldP spid="149" grpId="0"/>
      <p:bldP spid="153" grpId="0"/>
      <p:bldP spid="1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7" name="Přímá spojnice 126"/>
          <p:cNvCxnSpPr/>
          <p:nvPr/>
        </p:nvCxnSpPr>
        <p:spPr bwMode="auto">
          <a:xfrm>
            <a:off x="4572000" y="6480000"/>
            <a:ext cx="72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ovéPole 1"/>
          <p:cNvSpPr txBox="1"/>
          <p:nvPr/>
        </p:nvSpPr>
        <p:spPr>
          <a:xfrm>
            <a:off x="1259632" y="548681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Určení polohy bodu v rovině</a:t>
            </a:r>
            <a:endParaRPr lang="cs-CZ" sz="44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4" name="Přímá spojnice 13"/>
          <p:cNvCxnSpPr/>
          <p:nvPr/>
        </p:nvCxnSpPr>
        <p:spPr bwMode="auto">
          <a:xfrm>
            <a:off x="2160000" y="4320000"/>
            <a:ext cx="48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6875984" y="42210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smtClean="0"/>
              <a:t>x</a:t>
            </a:r>
            <a:endParaRPr lang="cs-CZ" i="1" dirty="0"/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4572000" y="1890000"/>
            <a:ext cx="0" cy="48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4283968" y="176352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smtClean="0"/>
              <a:t>y</a:t>
            </a:r>
            <a:endParaRPr lang="cs-CZ" i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499992" y="4242574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i="1" dirty="0" smtClean="0">
                <a:latin typeface="Cambria Math" pitchFamily="18" charset="0"/>
                <a:ea typeface="Cambria Math" pitchFamily="18" charset="0"/>
              </a:rPr>
              <a:t>O</a:t>
            </a:r>
            <a:endParaRPr lang="cs-CZ" sz="1600" dirty="0"/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493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313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49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385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421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673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601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637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529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565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277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241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ovéPole 55"/>
          <p:cNvSpPr txBox="1"/>
          <p:nvPr/>
        </p:nvSpPr>
        <p:spPr>
          <a:xfrm>
            <a:off x="6589925" y="4399200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6229925" y="4392000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5869925" y="4392013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5509925" y="4392014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148064" y="4392015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4795661" y="4392016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2208552" y="4437112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-6</a:t>
            </a:r>
            <a:endParaRPr lang="cs-CZ" sz="1400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2568552" y="4437112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-5</a:t>
            </a:r>
            <a:endParaRPr lang="cs-CZ" sz="1400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2928552" y="442723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-4</a:t>
            </a:r>
            <a:endParaRPr lang="cs-CZ" sz="14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3288552" y="4437112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-3</a:t>
            </a:r>
            <a:endParaRPr lang="cs-CZ" sz="14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3648552" y="4437112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-2</a:t>
            </a:r>
            <a:endParaRPr lang="cs-CZ" sz="14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4008552" y="442723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-</a:t>
            </a:r>
            <a:r>
              <a:rPr lang="cs-CZ" sz="1400" b="1" dirty="0" smtClean="0"/>
              <a:t>1</a:t>
            </a:r>
            <a:endParaRPr lang="cs-CZ" sz="1400" b="1" dirty="0"/>
          </a:p>
        </p:txBody>
      </p:sp>
      <p:cxnSp>
        <p:nvCxnSpPr>
          <p:cNvPr id="78" name="Přímá spojnice 77"/>
          <p:cNvCxnSpPr/>
          <p:nvPr/>
        </p:nvCxnSpPr>
        <p:spPr bwMode="auto">
          <a:xfrm flipH="1">
            <a:off x="4500000" y="216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H="1">
            <a:off x="4500000" y="252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ovéPole 84"/>
          <p:cNvSpPr txBox="1"/>
          <p:nvPr/>
        </p:nvSpPr>
        <p:spPr>
          <a:xfrm>
            <a:off x="4669160" y="4526111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-</a:t>
            </a:r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4669160" y="4886111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-2</a:t>
            </a:r>
            <a:endParaRPr lang="cs-CZ" sz="1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4669160" y="5264267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-3</a:t>
            </a:r>
            <a:endParaRPr lang="cs-CZ" sz="1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4669160" y="5976710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-5</a:t>
            </a:r>
            <a:endParaRPr lang="cs-CZ" sz="14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4669160" y="5606798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-4</a:t>
            </a:r>
            <a:endParaRPr lang="cs-CZ" sz="14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4707794" y="200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4707794" y="236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4707794" y="272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4707794" y="3101667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4716016" y="344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4734288" y="380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cxnSp>
        <p:nvCxnSpPr>
          <p:cNvPr id="104" name="Přímá spojnice 103"/>
          <p:cNvCxnSpPr/>
          <p:nvPr/>
        </p:nvCxnSpPr>
        <p:spPr bwMode="auto">
          <a:xfrm flipH="1">
            <a:off x="4500000" y="324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flipH="1">
            <a:off x="4500000" y="360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flipH="1">
            <a:off x="4500000" y="396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flipH="1">
            <a:off x="4500000" y="288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 flipH="1">
            <a:off x="4500000" y="504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 flipH="1">
            <a:off x="4500000" y="576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flipH="1">
            <a:off x="4500000" y="612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 flipH="1">
            <a:off x="4500000" y="540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 flipH="1">
            <a:off x="4500000" y="468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 flipH="1">
            <a:off x="4500000" y="648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5652000" y="2807991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 flipH="1">
            <a:off x="2350397" y="36000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5652120" y="2879999"/>
            <a:ext cx="0" cy="1440001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4572000" y="2880000"/>
            <a:ext cx="108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 flipH="1">
            <a:off x="5580000" y="28800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2422800" y="3528000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7740000" y="3212976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[3; 4]</a:t>
            </a:r>
            <a:endParaRPr lang="cs-CZ" b="1" dirty="0"/>
          </a:p>
        </p:txBody>
      </p:sp>
      <p:cxnSp>
        <p:nvCxnSpPr>
          <p:cNvPr id="119" name="Přímá spojnice 118"/>
          <p:cNvCxnSpPr/>
          <p:nvPr/>
        </p:nvCxnSpPr>
        <p:spPr bwMode="auto">
          <a:xfrm>
            <a:off x="3492000" y="5040000"/>
            <a:ext cx="108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Přímá spojnice 119"/>
          <p:cNvCxnSpPr/>
          <p:nvPr/>
        </p:nvCxnSpPr>
        <p:spPr bwMode="auto">
          <a:xfrm flipV="1">
            <a:off x="3492000" y="4320000"/>
            <a:ext cx="0" cy="72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 flipH="1">
            <a:off x="3430800" y="50400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3492000" y="4968000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3" name="TextovéPole 122"/>
          <p:cNvSpPr txBox="1"/>
          <p:nvPr/>
        </p:nvSpPr>
        <p:spPr>
          <a:xfrm>
            <a:off x="3181338" y="5186908"/>
            <a:ext cx="446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24" name="TextovéPole 123"/>
          <p:cNvSpPr txBox="1"/>
          <p:nvPr/>
        </p:nvSpPr>
        <p:spPr>
          <a:xfrm>
            <a:off x="5722837" y="2411596"/>
            <a:ext cx="50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25" name="TextovéPole 124"/>
          <p:cNvSpPr txBox="1"/>
          <p:nvPr/>
        </p:nvSpPr>
        <p:spPr>
          <a:xfrm>
            <a:off x="7740000" y="3573016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 [-3; -2]</a:t>
            </a:r>
            <a:endParaRPr lang="cs-CZ" b="1" dirty="0"/>
          </a:p>
        </p:txBody>
      </p:sp>
      <p:cxnSp>
        <p:nvCxnSpPr>
          <p:cNvPr id="126" name="Přímá spojnice 125"/>
          <p:cNvCxnSpPr/>
          <p:nvPr/>
        </p:nvCxnSpPr>
        <p:spPr bwMode="auto">
          <a:xfrm flipV="1">
            <a:off x="5292000" y="4320000"/>
            <a:ext cx="0" cy="216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TextovéPole 89"/>
          <p:cNvSpPr txBox="1"/>
          <p:nvPr/>
        </p:nvSpPr>
        <p:spPr>
          <a:xfrm>
            <a:off x="4672915" y="6326111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-6</a:t>
            </a:r>
            <a:endParaRPr lang="cs-CZ" sz="1400" b="1" dirty="0"/>
          </a:p>
        </p:txBody>
      </p:sp>
      <p:sp>
        <p:nvSpPr>
          <p:cNvPr id="128" name="TextovéPole 127"/>
          <p:cNvSpPr txBox="1"/>
          <p:nvPr/>
        </p:nvSpPr>
        <p:spPr>
          <a:xfrm>
            <a:off x="7740000" y="3933056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 [2; -6]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5484220" y="6332327"/>
            <a:ext cx="500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cxnSp>
        <p:nvCxnSpPr>
          <p:cNvPr id="130" name="Přímá spojnice 129"/>
          <p:cNvCxnSpPr/>
          <p:nvPr/>
        </p:nvCxnSpPr>
        <p:spPr bwMode="auto">
          <a:xfrm>
            <a:off x="5306493" y="6396669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Přímá spojnice 130"/>
          <p:cNvCxnSpPr/>
          <p:nvPr/>
        </p:nvCxnSpPr>
        <p:spPr bwMode="auto">
          <a:xfrm flipH="1">
            <a:off x="5238000" y="64800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Přímá spojnice 131"/>
          <p:cNvCxnSpPr/>
          <p:nvPr/>
        </p:nvCxnSpPr>
        <p:spPr bwMode="auto">
          <a:xfrm flipV="1">
            <a:off x="2411760" y="3600000"/>
            <a:ext cx="0" cy="72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3" name="Přímá spojnice 132"/>
          <p:cNvCxnSpPr/>
          <p:nvPr/>
        </p:nvCxnSpPr>
        <p:spPr bwMode="auto">
          <a:xfrm>
            <a:off x="2412000" y="3600000"/>
            <a:ext cx="216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4" name="TextovéPole 133"/>
          <p:cNvSpPr txBox="1"/>
          <p:nvPr/>
        </p:nvSpPr>
        <p:spPr>
          <a:xfrm>
            <a:off x="7740000" y="4293096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 [-6; 2]</a:t>
            </a:r>
            <a:endParaRPr lang="cs-CZ" b="1" dirty="0"/>
          </a:p>
        </p:txBody>
      </p:sp>
      <p:sp>
        <p:nvSpPr>
          <p:cNvPr id="135" name="TextovéPole 134"/>
          <p:cNvSpPr txBox="1"/>
          <p:nvPr/>
        </p:nvSpPr>
        <p:spPr>
          <a:xfrm>
            <a:off x="2161206" y="3113390"/>
            <a:ext cx="454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 </a:t>
            </a:r>
            <a:endParaRPr lang="cs-CZ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6240760" y="1821445"/>
            <a:ext cx="1499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0070C0"/>
                </a:solidFill>
              </a:rPr>
              <a:t>I. kvadrant</a:t>
            </a:r>
          </a:p>
          <a:p>
            <a:pPr algn="ctr"/>
            <a:r>
              <a:rPr lang="cs-CZ" b="1" dirty="0" smtClean="0">
                <a:solidFill>
                  <a:srgbClr val="0070C0"/>
                </a:solidFill>
              </a:rPr>
              <a:t>[+; +]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37" name="TextovéPole 136"/>
          <p:cNvSpPr txBox="1"/>
          <p:nvPr/>
        </p:nvSpPr>
        <p:spPr>
          <a:xfrm>
            <a:off x="1475656" y="1890000"/>
            <a:ext cx="1499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70C0"/>
                </a:solidFill>
              </a:rPr>
              <a:t>II. </a:t>
            </a:r>
            <a:r>
              <a:rPr lang="cs-CZ" b="1" dirty="0">
                <a:solidFill>
                  <a:srgbClr val="0070C0"/>
                </a:solidFill>
              </a:rPr>
              <a:t>kvadrant</a:t>
            </a:r>
          </a:p>
          <a:p>
            <a:pPr algn="ctr"/>
            <a:r>
              <a:rPr lang="cs-CZ" b="1" dirty="0" smtClean="0">
                <a:solidFill>
                  <a:srgbClr val="0070C0"/>
                </a:solidFill>
              </a:rPr>
              <a:t>[-; +]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38" name="TextovéPole 137"/>
          <p:cNvSpPr txBox="1"/>
          <p:nvPr/>
        </p:nvSpPr>
        <p:spPr>
          <a:xfrm>
            <a:off x="1475856" y="5867789"/>
            <a:ext cx="1499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70C0"/>
                </a:solidFill>
              </a:rPr>
              <a:t>III. </a:t>
            </a:r>
            <a:r>
              <a:rPr lang="cs-CZ" b="1" dirty="0">
                <a:solidFill>
                  <a:srgbClr val="0070C0"/>
                </a:solidFill>
              </a:rPr>
              <a:t>kvadrant</a:t>
            </a:r>
          </a:p>
          <a:p>
            <a:pPr algn="ctr"/>
            <a:r>
              <a:rPr lang="cs-CZ" b="1" dirty="0" smtClean="0">
                <a:solidFill>
                  <a:srgbClr val="0070C0"/>
                </a:solidFill>
              </a:rPr>
              <a:t>[-; -]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39" name="TextovéPole 138"/>
          <p:cNvSpPr txBox="1"/>
          <p:nvPr/>
        </p:nvSpPr>
        <p:spPr>
          <a:xfrm>
            <a:off x="6528792" y="5663142"/>
            <a:ext cx="1499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70C0"/>
                </a:solidFill>
              </a:rPr>
              <a:t>IV. </a:t>
            </a:r>
            <a:r>
              <a:rPr lang="cs-CZ" b="1" dirty="0">
                <a:solidFill>
                  <a:srgbClr val="0070C0"/>
                </a:solidFill>
              </a:rPr>
              <a:t>kvadrant</a:t>
            </a:r>
          </a:p>
          <a:p>
            <a:pPr algn="ctr"/>
            <a:r>
              <a:rPr lang="cs-CZ" b="1" dirty="0" smtClean="0">
                <a:solidFill>
                  <a:srgbClr val="0070C0"/>
                </a:solidFill>
              </a:rPr>
              <a:t>[+; -]</a:t>
            </a:r>
            <a:endParaRPr lang="cs-CZ" b="1" dirty="0">
              <a:solidFill>
                <a:srgbClr val="0070C0"/>
              </a:solidFill>
            </a:endParaRPr>
          </a:p>
        </p:txBody>
      </p:sp>
      <p:cxnSp>
        <p:nvCxnSpPr>
          <p:cNvPr id="140" name="Přímá spojnice 139"/>
          <p:cNvCxnSpPr/>
          <p:nvPr/>
        </p:nvCxnSpPr>
        <p:spPr bwMode="auto">
          <a:xfrm flipH="1">
            <a:off x="4500000" y="57600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1" name="Přímá spojnice 140"/>
          <p:cNvCxnSpPr/>
          <p:nvPr/>
        </p:nvCxnSpPr>
        <p:spPr bwMode="auto">
          <a:xfrm>
            <a:off x="6366657" y="4255184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2" name="TextovéPole 141"/>
          <p:cNvSpPr txBox="1"/>
          <p:nvPr/>
        </p:nvSpPr>
        <p:spPr>
          <a:xfrm>
            <a:off x="7740000" y="4715852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 [5; 0]</a:t>
            </a:r>
            <a:endParaRPr lang="cs-CZ" b="1" dirty="0"/>
          </a:p>
        </p:txBody>
      </p:sp>
      <p:sp>
        <p:nvSpPr>
          <p:cNvPr id="143" name="TextovéPole 142"/>
          <p:cNvSpPr txBox="1"/>
          <p:nvPr/>
        </p:nvSpPr>
        <p:spPr>
          <a:xfrm>
            <a:off x="7740000" y="5085184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 [0; -4]</a:t>
            </a:r>
            <a:endParaRPr lang="cs-CZ" b="1" dirty="0"/>
          </a:p>
        </p:txBody>
      </p:sp>
      <p:cxnSp>
        <p:nvCxnSpPr>
          <p:cNvPr id="144" name="Přímá spojnice 143"/>
          <p:cNvCxnSpPr/>
          <p:nvPr/>
        </p:nvCxnSpPr>
        <p:spPr bwMode="auto">
          <a:xfrm>
            <a:off x="4572000" y="5688000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5" name="Přímá spojnice 144"/>
          <p:cNvCxnSpPr/>
          <p:nvPr/>
        </p:nvCxnSpPr>
        <p:spPr bwMode="auto">
          <a:xfrm flipH="1">
            <a:off x="6300000" y="43272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6" name="TextovéPole 145"/>
          <p:cNvSpPr txBox="1"/>
          <p:nvPr/>
        </p:nvSpPr>
        <p:spPr>
          <a:xfrm>
            <a:off x="6202691" y="3779748"/>
            <a:ext cx="385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sp>
        <p:nvSpPr>
          <p:cNvPr id="147" name="TextovéPole 146"/>
          <p:cNvSpPr txBox="1"/>
          <p:nvPr/>
        </p:nvSpPr>
        <p:spPr>
          <a:xfrm>
            <a:off x="3892533" y="5578625"/>
            <a:ext cx="503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 </a:t>
            </a:r>
            <a:endParaRPr lang="cs-CZ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2130050" y="1318122"/>
            <a:ext cx="5033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Určete souřadnice bodů A, B, C, D, E a F.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2418479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1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1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1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23" grpId="0"/>
      <p:bldP spid="124" grpId="0"/>
      <p:bldP spid="125" grpId="0"/>
      <p:bldP spid="128" grpId="0"/>
      <p:bldP spid="129" grpId="0"/>
      <p:bldP spid="134" grpId="0"/>
      <p:bldP spid="135" grpId="0"/>
      <p:bldP spid="136" grpId="0"/>
      <p:bldP spid="137" grpId="0"/>
      <p:bldP spid="138" grpId="0"/>
      <p:bldP spid="139" grpId="0"/>
      <p:bldP spid="142" grpId="0"/>
      <p:bldP spid="143" grpId="0"/>
      <p:bldP spid="146" grpId="0"/>
      <p:bldP spid="1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7" name="Přímá spojnice 126"/>
          <p:cNvCxnSpPr/>
          <p:nvPr/>
        </p:nvCxnSpPr>
        <p:spPr bwMode="auto">
          <a:xfrm>
            <a:off x="4590000" y="3600008"/>
            <a:ext cx="36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ovéPole 1"/>
          <p:cNvSpPr txBox="1"/>
          <p:nvPr/>
        </p:nvSpPr>
        <p:spPr>
          <a:xfrm>
            <a:off x="0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Sestrojení bodu s danými souřadnicemi</a:t>
            </a:r>
            <a:endParaRPr lang="cs-CZ" sz="40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4" name="Přímá spojnice 13"/>
          <p:cNvCxnSpPr/>
          <p:nvPr/>
        </p:nvCxnSpPr>
        <p:spPr bwMode="auto">
          <a:xfrm>
            <a:off x="2160000" y="4320000"/>
            <a:ext cx="48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6875984" y="42210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smtClean="0"/>
              <a:t>x</a:t>
            </a:r>
            <a:endParaRPr lang="cs-CZ" i="1" dirty="0"/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4572000" y="1890000"/>
            <a:ext cx="0" cy="48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4283968" y="176352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smtClean="0"/>
              <a:t>y</a:t>
            </a:r>
            <a:endParaRPr lang="cs-CZ" i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499992" y="4242574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i="1" dirty="0" smtClean="0">
                <a:latin typeface="Cambria Math" pitchFamily="18" charset="0"/>
                <a:ea typeface="Cambria Math" pitchFamily="18" charset="0"/>
              </a:rPr>
              <a:t>O</a:t>
            </a:r>
            <a:endParaRPr lang="cs-CZ" sz="1600" dirty="0"/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493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313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49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385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421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673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601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637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529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565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277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2412000" y="424800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ovéPole 55"/>
          <p:cNvSpPr txBox="1"/>
          <p:nvPr/>
        </p:nvSpPr>
        <p:spPr>
          <a:xfrm>
            <a:off x="6589925" y="4399200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6229925" y="4392000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5869925" y="4392013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5509925" y="4392014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148064" y="4392015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4795661" y="4392016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2208552" y="4437112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-6</a:t>
            </a:r>
            <a:endParaRPr lang="cs-CZ" sz="1400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2568552" y="4437112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-5</a:t>
            </a:r>
            <a:endParaRPr lang="cs-CZ" sz="1400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2928552" y="442723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-4</a:t>
            </a:r>
            <a:endParaRPr lang="cs-CZ" sz="14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3288552" y="4437112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-3</a:t>
            </a:r>
            <a:endParaRPr lang="cs-CZ" sz="14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3648552" y="4437112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-2</a:t>
            </a:r>
            <a:endParaRPr lang="cs-CZ" sz="14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4008552" y="4427239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-</a:t>
            </a:r>
            <a:r>
              <a:rPr lang="cs-CZ" sz="1400" b="1" dirty="0" smtClean="0"/>
              <a:t>1</a:t>
            </a:r>
            <a:endParaRPr lang="cs-CZ" sz="1400" b="1" dirty="0"/>
          </a:p>
        </p:txBody>
      </p:sp>
      <p:cxnSp>
        <p:nvCxnSpPr>
          <p:cNvPr id="78" name="Přímá spojnice 77"/>
          <p:cNvCxnSpPr/>
          <p:nvPr/>
        </p:nvCxnSpPr>
        <p:spPr bwMode="auto">
          <a:xfrm flipH="1">
            <a:off x="4500000" y="216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H="1">
            <a:off x="4500000" y="252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ovéPole 84"/>
          <p:cNvSpPr txBox="1"/>
          <p:nvPr/>
        </p:nvSpPr>
        <p:spPr>
          <a:xfrm>
            <a:off x="4669160" y="4526111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-</a:t>
            </a:r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4669160" y="4886111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-2</a:t>
            </a:r>
            <a:endParaRPr lang="cs-CZ" sz="1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4669160" y="5264267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-3</a:t>
            </a:r>
            <a:endParaRPr lang="cs-CZ" sz="1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4669160" y="5976710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-5</a:t>
            </a:r>
            <a:endParaRPr lang="cs-CZ" sz="14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4669160" y="5606798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-4</a:t>
            </a:r>
            <a:endParaRPr lang="cs-CZ" sz="14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4707794" y="200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4707794" y="236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4707794" y="272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4707794" y="3101667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4716016" y="344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4734288" y="3806111"/>
            <a:ext cx="28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cxnSp>
        <p:nvCxnSpPr>
          <p:cNvPr id="104" name="Přímá spojnice 103"/>
          <p:cNvCxnSpPr/>
          <p:nvPr/>
        </p:nvCxnSpPr>
        <p:spPr bwMode="auto">
          <a:xfrm flipH="1">
            <a:off x="4500000" y="324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flipH="1">
            <a:off x="4500000" y="360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flipH="1">
            <a:off x="4500000" y="396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flipH="1">
            <a:off x="4500000" y="288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 flipH="1">
            <a:off x="4500000" y="504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 flipH="1">
            <a:off x="4500000" y="576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flipH="1">
            <a:off x="4500000" y="612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 flipH="1">
            <a:off x="4500000" y="540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 flipH="1">
            <a:off x="4500000" y="468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 flipH="1">
            <a:off x="4500000" y="6480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3851920" y="2807991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 flipH="1">
            <a:off x="4860000" y="36000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3852000" y="2907511"/>
            <a:ext cx="0" cy="1440001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3852000" y="2880000"/>
            <a:ext cx="72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 flipH="1">
            <a:off x="3779912" y="28800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4932040" y="3528000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7740000" y="2708920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[-2; 4]</a:t>
            </a:r>
            <a:endParaRPr lang="cs-CZ" b="1" dirty="0"/>
          </a:p>
        </p:txBody>
      </p:sp>
      <p:cxnSp>
        <p:nvCxnSpPr>
          <p:cNvPr id="119" name="Přímá spojnice 118"/>
          <p:cNvCxnSpPr/>
          <p:nvPr/>
        </p:nvCxnSpPr>
        <p:spPr bwMode="auto">
          <a:xfrm>
            <a:off x="2772000" y="5400000"/>
            <a:ext cx="180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Přímá spojnice 119"/>
          <p:cNvCxnSpPr/>
          <p:nvPr/>
        </p:nvCxnSpPr>
        <p:spPr bwMode="auto">
          <a:xfrm flipV="1">
            <a:off x="2771800" y="4320000"/>
            <a:ext cx="0" cy="10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 flipH="1">
            <a:off x="2699792" y="54000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2771800" y="5328000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3" name="TextovéPole 122"/>
          <p:cNvSpPr txBox="1"/>
          <p:nvPr/>
        </p:nvSpPr>
        <p:spPr>
          <a:xfrm>
            <a:off x="2699792" y="5556240"/>
            <a:ext cx="446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24" name="TextovéPole 123"/>
          <p:cNvSpPr txBox="1"/>
          <p:nvPr/>
        </p:nvSpPr>
        <p:spPr>
          <a:xfrm>
            <a:off x="3416840" y="2489222"/>
            <a:ext cx="50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25" name="TextovéPole 124"/>
          <p:cNvSpPr txBox="1"/>
          <p:nvPr/>
        </p:nvSpPr>
        <p:spPr>
          <a:xfrm>
            <a:off x="7740000" y="3140968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 [-5; -3]</a:t>
            </a:r>
            <a:endParaRPr lang="cs-CZ" b="1" dirty="0"/>
          </a:p>
        </p:txBody>
      </p:sp>
      <p:cxnSp>
        <p:nvCxnSpPr>
          <p:cNvPr id="126" name="Přímá spojnice 125"/>
          <p:cNvCxnSpPr/>
          <p:nvPr/>
        </p:nvCxnSpPr>
        <p:spPr bwMode="auto">
          <a:xfrm flipV="1">
            <a:off x="6732240" y="4320000"/>
            <a:ext cx="0" cy="216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TextovéPole 89"/>
          <p:cNvSpPr txBox="1"/>
          <p:nvPr/>
        </p:nvSpPr>
        <p:spPr>
          <a:xfrm>
            <a:off x="4644008" y="6326111"/>
            <a:ext cx="40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-6</a:t>
            </a:r>
            <a:endParaRPr lang="cs-CZ" sz="1400" b="1" dirty="0"/>
          </a:p>
        </p:txBody>
      </p:sp>
      <p:sp>
        <p:nvSpPr>
          <p:cNvPr id="128" name="TextovéPole 127"/>
          <p:cNvSpPr txBox="1"/>
          <p:nvPr/>
        </p:nvSpPr>
        <p:spPr>
          <a:xfrm>
            <a:off x="7740000" y="3573016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 [6; -6]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6803016" y="6396669"/>
            <a:ext cx="500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cxnSp>
        <p:nvCxnSpPr>
          <p:cNvPr id="130" name="Přímá spojnice 129"/>
          <p:cNvCxnSpPr/>
          <p:nvPr/>
        </p:nvCxnSpPr>
        <p:spPr bwMode="auto">
          <a:xfrm>
            <a:off x="6732000" y="6396669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Přímá spojnice 130"/>
          <p:cNvCxnSpPr/>
          <p:nvPr/>
        </p:nvCxnSpPr>
        <p:spPr bwMode="auto">
          <a:xfrm flipH="1">
            <a:off x="6667200" y="64800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Přímá spojnice 131"/>
          <p:cNvCxnSpPr/>
          <p:nvPr/>
        </p:nvCxnSpPr>
        <p:spPr bwMode="auto">
          <a:xfrm flipV="1">
            <a:off x="4937736" y="3600000"/>
            <a:ext cx="0" cy="72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3" name="Přímá spojnice 132"/>
          <p:cNvCxnSpPr/>
          <p:nvPr/>
        </p:nvCxnSpPr>
        <p:spPr bwMode="auto">
          <a:xfrm>
            <a:off x="4572240" y="6480000"/>
            <a:ext cx="216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4" name="TextovéPole 133"/>
          <p:cNvSpPr txBox="1"/>
          <p:nvPr/>
        </p:nvSpPr>
        <p:spPr>
          <a:xfrm>
            <a:off x="7740000" y="4005064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 [1; 2]</a:t>
            </a:r>
            <a:endParaRPr lang="cs-CZ" b="1" dirty="0"/>
          </a:p>
        </p:txBody>
      </p:sp>
      <p:sp>
        <p:nvSpPr>
          <p:cNvPr id="135" name="TextovéPole 134"/>
          <p:cNvSpPr txBox="1"/>
          <p:nvPr/>
        </p:nvSpPr>
        <p:spPr>
          <a:xfrm>
            <a:off x="5050904" y="3202560"/>
            <a:ext cx="454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 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7740000" y="4437112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 [0; 3]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7740000" y="4869160"/>
            <a:ext cx="129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 [-4; 0]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1475656" y="131812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 pravoúhlé soustavě souřadnic sestrojte body A, B, C, D, E a F. </a:t>
            </a:r>
            <a:endParaRPr lang="cs-CZ" b="1" dirty="0"/>
          </a:p>
        </p:txBody>
      </p:sp>
      <p:cxnSp>
        <p:nvCxnSpPr>
          <p:cNvPr id="99" name="Přímá spojnice 98"/>
          <p:cNvCxnSpPr/>
          <p:nvPr/>
        </p:nvCxnSpPr>
        <p:spPr bwMode="auto">
          <a:xfrm>
            <a:off x="3132000" y="4267835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 flipH="1">
            <a:off x="3059832" y="43308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 flipH="1">
            <a:off x="4500008" y="3240000"/>
            <a:ext cx="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4572000" y="3168000"/>
            <a:ext cx="0" cy="144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TextovéPole 102"/>
          <p:cNvSpPr txBox="1"/>
          <p:nvPr/>
        </p:nvSpPr>
        <p:spPr>
          <a:xfrm>
            <a:off x="2898678" y="3843654"/>
            <a:ext cx="436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4008552" y="3123883"/>
            <a:ext cx="36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179959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1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23" grpId="0"/>
      <p:bldP spid="124" grpId="0"/>
      <p:bldP spid="125" grpId="0"/>
      <p:bldP spid="128" grpId="0"/>
      <p:bldP spid="129" grpId="0"/>
      <p:bldP spid="134" grpId="0"/>
      <p:bldP spid="135" grpId="0"/>
      <p:bldP spid="84" grpId="0"/>
      <p:bldP spid="89" grpId="0"/>
      <p:bldP spid="103" grpId="0"/>
      <p:bldP spid="1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Shrnutí:</a:t>
            </a:r>
            <a:endParaRPr lang="cs-CZ" sz="40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39552" y="2357972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Každý bod roviny je jednoznačně zadán dvěma souřadnicemi – x a y.</a:t>
            </a:r>
            <a:endParaRPr lang="cs-CZ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539552" y="291108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smtClean="0"/>
              <a:t>Počátek </a:t>
            </a:r>
            <a:r>
              <a:rPr lang="cs-CZ" b="1" smtClean="0"/>
              <a:t>soustavy souřadnic </a:t>
            </a:r>
            <a:r>
              <a:rPr lang="cs-CZ" b="1" dirty="0" smtClean="0"/>
              <a:t>– bod </a:t>
            </a:r>
            <a:r>
              <a:rPr lang="cs-CZ" b="1" i="1" dirty="0" smtClean="0">
                <a:latin typeface="Cambria Math" pitchFamily="18" charset="0"/>
                <a:ea typeface="Cambria Math" pitchFamily="18" charset="0"/>
              </a:rPr>
              <a:t>O  </a:t>
            </a:r>
            <a:r>
              <a:rPr lang="cs-CZ" b="1" dirty="0" smtClean="0">
                <a:latin typeface="Arial" pitchFamily="34" charset="0"/>
                <a:ea typeface="Cambria Math" pitchFamily="18" charset="0"/>
                <a:cs typeface="Arial" pitchFamily="34" charset="0"/>
              </a:rPr>
              <a:t>má </a:t>
            </a:r>
            <a:r>
              <a:rPr lang="cs-CZ" b="1" dirty="0" err="1" smtClean="0">
                <a:latin typeface="Arial" pitchFamily="34" charset="0"/>
                <a:ea typeface="Cambria Math" pitchFamily="18" charset="0"/>
                <a:cs typeface="Arial" pitchFamily="34" charset="0"/>
              </a:rPr>
              <a:t>souřadnice</a:t>
            </a:r>
            <a:r>
              <a:rPr lang="cs-CZ" b="1" i="1" dirty="0" err="1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cs-CZ" b="1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cs-CZ" b="1" dirty="0" smtClean="0">
                <a:latin typeface="Arial" pitchFamily="34" charset="0"/>
                <a:ea typeface="Cambria Math" pitchFamily="18" charset="0"/>
                <a:cs typeface="Arial" pitchFamily="34" charset="0"/>
              </a:rPr>
              <a:t>[0; 0]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39552" y="342900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Body ležící na ose x, mají y-</a:t>
            </a:r>
            <a:r>
              <a:rPr lang="cs-CZ" b="1" dirty="0" err="1" smtClean="0"/>
              <a:t>ovou</a:t>
            </a:r>
            <a:r>
              <a:rPr lang="cs-CZ" b="1" dirty="0" smtClean="0"/>
              <a:t> (druhou) souřadnici 0.</a:t>
            </a:r>
            <a:endParaRPr lang="cs-CZ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539552" y="3921913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Body ležící na ose y, mají x-ovou (první) souřadnici 0.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5771159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</TotalTime>
  <Words>583</Words>
  <Application>Microsoft Office PowerPoint</Application>
  <PresentationFormat>Předvádění na obrazovce (4:3)</PresentationFormat>
  <Paragraphs>206</Paragraphs>
  <Slides>6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Prezentace školení zaměstnanců</vt:lpstr>
      <vt:lpstr>Pravoúhlá soustava souřadnic v rovině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281</cp:revision>
  <dcterms:created xsi:type="dcterms:W3CDTF">2012-01-02T08:14:14Z</dcterms:created>
  <dcterms:modified xsi:type="dcterms:W3CDTF">2012-03-13T14:04:45Z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