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4" r:id="rId3"/>
    <p:sldId id="292" r:id="rId4"/>
    <p:sldId id="298" r:id="rId5"/>
    <p:sldId id="299" r:id="rId6"/>
    <p:sldId id="300" r:id="rId7"/>
    <p:sldId id="301" r:id="rId8"/>
    <p:sldId id="303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Postupný poměr </a:t>
            </a:r>
            <a:r>
              <a:rPr lang="cs-CZ" dirty="0" smtClean="0"/>
              <a:t>– příklady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4677" y="2276872"/>
            <a:ext cx="856895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Poměru, který má více než dva členy říkáme postupný poměr. </a:t>
            </a:r>
            <a:b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Zapisujeme a : b : c, (</a:t>
            </a: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0, </a:t>
            </a: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0, </a:t>
            </a: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c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0) </a:t>
            </a:r>
            <a:b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 čteme </a:t>
            </a: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ku </a:t>
            </a: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ku </a:t>
            </a: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c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.</a:t>
            </a:r>
            <a:b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800" b="1" dirty="0">
                <a:latin typeface="Arial Black" pitchFamily="34" charset="0"/>
              </a:rPr>
              <a:t>Čísla </a:t>
            </a:r>
            <a:r>
              <a:rPr lang="cs-CZ" sz="2800" b="1" i="1" dirty="0">
                <a:latin typeface="Arial Black" pitchFamily="34" charset="0"/>
              </a:rPr>
              <a:t>a, b, c </a:t>
            </a:r>
            <a:r>
              <a:rPr lang="cs-CZ" sz="2800" b="1" dirty="0">
                <a:latin typeface="Arial Black" pitchFamily="34" charset="0"/>
              </a:rPr>
              <a:t>nazýváme členy poměru.</a:t>
            </a:r>
            <a:br>
              <a:rPr lang="cs-CZ" sz="2800" b="1" dirty="0">
                <a:latin typeface="Arial Black" pitchFamily="34" charset="0"/>
              </a:rPr>
            </a:b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Číslo </a:t>
            </a:r>
            <a:r>
              <a:rPr lang="cs-CZ" sz="2800" b="1" i="1" dirty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 je první člen poměru, číslo </a:t>
            </a:r>
            <a:r>
              <a:rPr lang="cs-CZ" sz="2800" b="1" i="1" dirty="0">
                <a:solidFill>
                  <a:srgbClr val="FF0000"/>
                </a:solidFill>
                <a:latin typeface="Arial Black" pitchFamily="34" charset="0"/>
              </a:rPr>
              <a:t>b</a:t>
            </a: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 druhý člen poměru, číslo </a:t>
            </a:r>
            <a:r>
              <a:rPr lang="cs-CZ" sz="2800" b="1" i="1" dirty="0">
                <a:solidFill>
                  <a:srgbClr val="FF0000"/>
                </a:solidFill>
                <a:latin typeface="Arial Black" pitchFamily="34" charset="0"/>
              </a:rPr>
              <a:t>c</a:t>
            </a: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 je třetí člen poměru.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2390824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1872208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dirty="0" smtClean="0"/>
              <a:t>1. </a:t>
            </a:r>
            <a:r>
              <a:rPr lang="cs-CZ" sz="2800" dirty="0" smtClean="0"/>
              <a:t>V sedmé třídě chodí 15 dětí na angličtinu, </a:t>
            </a:r>
            <a:br>
              <a:rPr lang="cs-CZ" sz="2800" dirty="0" smtClean="0"/>
            </a:br>
            <a:r>
              <a:rPr lang="cs-CZ" sz="2800" dirty="0" smtClean="0"/>
              <a:t>9 na němčinu a 3 na francouzštinu. </a:t>
            </a:r>
            <a:br>
              <a:rPr lang="cs-CZ" sz="2800" dirty="0" smtClean="0"/>
            </a:br>
            <a:r>
              <a:rPr lang="cs-CZ" sz="2800" dirty="0" smtClean="0"/>
              <a:t>Vyjádři postupným poměrem (v základním tvaru) počet žáků chodících na jednotlivé jazyky.</a:t>
            </a:r>
            <a:endParaRPr lang="cs-CZ" sz="2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79512" y="4104444"/>
            <a:ext cx="626469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 smtClean="0"/>
              <a:t>Angličtina : Němčina : Francouzština</a:t>
            </a:r>
            <a:endParaRPr lang="cs-CZ" sz="28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228184" y="4106788"/>
            <a:ext cx="237626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= 15 </a:t>
            </a:r>
            <a:r>
              <a:rPr lang="cs-CZ" sz="2800" b="1" dirty="0" smtClean="0">
                <a:solidFill>
                  <a:srgbClr val="FF0000"/>
                </a:solidFill>
              </a:rPr>
              <a:t>: </a:t>
            </a:r>
            <a:r>
              <a:rPr lang="cs-CZ" sz="2800" b="1" dirty="0" smtClean="0">
                <a:solidFill>
                  <a:srgbClr val="FF0000"/>
                </a:solidFill>
              </a:rPr>
              <a:t>9 : 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2072" y="5517232"/>
            <a:ext cx="892899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cs-CZ" sz="2700" dirty="0" smtClean="0"/>
              <a:t>Poměr žáků chodících na jednotlivé jazyka je 5 : 3 : 1.</a:t>
            </a:r>
            <a:endParaRPr lang="cs-CZ" sz="27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8289304" y="4104444"/>
            <a:ext cx="6396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=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67544" y="4763244"/>
            <a:ext cx="237626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= 5 </a:t>
            </a:r>
            <a:r>
              <a:rPr lang="cs-CZ" sz="2800" b="1" dirty="0" smtClean="0">
                <a:solidFill>
                  <a:srgbClr val="FF0000"/>
                </a:solidFill>
              </a:rPr>
              <a:t>: </a:t>
            </a:r>
            <a:r>
              <a:rPr lang="cs-CZ" sz="2800" b="1" dirty="0" smtClean="0">
                <a:solidFill>
                  <a:srgbClr val="FF0000"/>
                </a:solidFill>
              </a:rPr>
              <a:t>3 : 1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9118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9" grpId="0" build="p"/>
      <p:bldP spid="11" grpId="0" build="p"/>
      <p:bldP spid="12" grpId="0" build="p"/>
      <p:bldP spid="14" grpId="0" build="p"/>
      <p:bldP spid="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</a:t>
            </a:r>
            <a:r>
              <a:rPr lang="cs-CZ" sz="3200" dirty="0" smtClean="0"/>
              <a:t>2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864096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1800" dirty="0" smtClean="0"/>
              <a:t>2. Petr, Hanka a Karel </a:t>
            </a:r>
            <a:r>
              <a:rPr lang="cs-CZ" sz="1800" dirty="0" smtClean="0"/>
              <a:t>si na brigádě vydělali celkem </a:t>
            </a:r>
            <a:r>
              <a:rPr lang="cs-CZ" sz="1800" dirty="0" smtClean="0"/>
              <a:t>7 200 </a:t>
            </a:r>
            <a:r>
              <a:rPr lang="cs-CZ" sz="1800" dirty="0" smtClean="0"/>
              <a:t>Kč. Petr pracoval čtyři </a:t>
            </a:r>
            <a:r>
              <a:rPr lang="cs-CZ" sz="1800" dirty="0" smtClean="0"/>
              <a:t>dny, </a:t>
            </a:r>
            <a:r>
              <a:rPr lang="cs-CZ" sz="1800" dirty="0" smtClean="0"/>
              <a:t>Hanka </a:t>
            </a:r>
            <a:r>
              <a:rPr lang="cs-CZ" sz="1800" dirty="0" smtClean="0"/>
              <a:t>pět a Karel sedm. </a:t>
            </a:r>
            <a:r>
              <a:rPr lang="cs-CZ" sz="1800" dirty="0" smtClean="0"/>
              <a:t>Rozhodli se, že si rozdělí odměnu ve stejném poměru, v jakém pracovali. Kolik korun dostal každý z nich?</a:t>
            </a:r>
            <a:endParaRPr lang="cs-CZ" sz="18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29544" y="2924944"/>
            <a:ext cx="8928992" cy="164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Celková částka ………………………….. </a:t>
            </a:r>
            <a:r>
              <a:rPr lang="cs-CZ" sz="1800" dirty="0" smtClean="0"/>
              <a:t>7 200 </a:t>
            </a:r>
            <a:r>
              <a:rPr lang="cs-CZ" sz="1800" dirty="0" smtClean="0"/>
              <a:t>Kč</a:t>
            </a:r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Poměr pracovních dnů ……………….. Petr : </a:t>
            </a:r>
            <a:r>
              <a:rPr lang="cs-CZ" sz="1800" dirty="0" smtClean="0"/>
              <a:t>Hanka : Karel </a:t>
            </a:r>
            <a:r>
              <a:rPr lang="cs-CZ" sz="1800" dirty="0" smtClean="0"/>
              <a:t>= </a:t>
            </a:r>
            <a:r>
              <a:rPr lang="cs-CZ" sz="1800" dirty="0" smtClean="0"/>
              <a:t>4 </a:t>
            </a:r>
            <a:r>
              <a:rPr lang="cs-CZ" sz="1800" dirty="0" smtClean="0"/>
              <a:t>: </a:t>
            </a:r>
            <a:r>
              <a:rPr lang="cs-CZ" sz="1800" dirty="0" smtClean="0"/>
              <a:t>5 : 7</a:t>
            </a:r>
            <a:endParaRPr lang="cs-CZ" sz="1800" dirty="0" smtClean="0"/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Odměna Petra ……………………………. 4 díly = x </a:t>
            </a:r>
            <a:r>
              <a:rPr lang="cs-CZ" sz="1800" dirty="0" smtClean="0"/>
              <a:t>Kč</a:t>
            </a:r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Odměna Hanky ………………………….. 5 dílů = y Kč</a:t>
            </a:r>
            <a:endParaRPr lang="cs-CZ" sz="1800" dirty="0" smtClean="0"/>
          </a:p>
          <a:p>
            <a:pPr>
              <a:buFont typeface="Wingdings" pitchFamily="2" charset="2"/>
              <a:buNone/>
            </a:pPr>
            <a:r>
              <a:rPr lang="cs-CZ" sz="1800" u="heavy" dirty="0" smtClean="0"/>
              <a:t>Odměna </a:t>
            </a:r>
            <a:r>
              <a:rPr lang="cs-CZ" sz="1800" u="heavy" dirty="0" smtClean="0"/>
              <a:t>Karla ……………………………. </a:t>
            </a:r>
            <a:r>
              <a:rPr lang="cs-CZ" sz="1800" u="heavy" dirty="0" smtClean="0"/>
              <a:t>7 dílů = </a:t>
            </a:r>
            <a:r>
              <a:rPr lang="cs-CZ" sz="1800" u="heavy" dirty="0" smtClean="0"/>
              <a:t>Z </a:t>
            </a:r>
            <a:r>
              <a:rPr lang="cs-CZ" sz="1800" u="heavy" dirty="0" smtClean="0"/>
              <a:t>Kč		</a:t>
            </a:r>
            <a:endParaRPr lang="cs-CZ" sz="18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202780" y="4545154"/>
            <a:ext cx="3262932" cy="313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Počet dílů: </a:t>
            </a:r>
            <a:r>
              <a:rPr lang="cs-CZ" sz="1800" dirty="0" smtClean="0"/>
              <a:t>4 </a:t>
            </a:r>
            <a:r>
              <a:rPr lang="cs-CZ" sz="1800" dirty="0" smtClean="0"/>
              <a:t>+ </a:t>
            </a:r>
            <a:r>
              <a:rPr lang="cs-CZ" sz="1800" dirty="0" smtClean="0"/>
              <a:t>5 + 7 </a:t>
            </a:r>
            <a:r>
              <a:rPr lang="cs-CZ" sz="1800" dirty="0" smtClean="0"/>
              <a:t>= </a:t>
            </a:r>
            <a:r>
              <a:rPr lang="cs-CZ" sz="1800" dirty="0" smtClean="0"/>
              <a:t>16</a:t>
            </a:r>
            <a:endParaRPr lang="cs-CZ" sz="18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334456" y="4565022"/>
            <a:ext cx="5395056" cy="27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Celou částku musíme rozdělit na </a:t>
            </a:r>
            <a:r>
              <a:rPr lang="cs-CZ" sz="1600" b="1" dirty="0" smtClean="0"/>
              <a:t>16 </a:t>
            </a:r>
            <a:r>
              <a:rPr lang="cs-CZ" sz="1600" b="1" dirty="0" smtClean="0"/>
              <a:t>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180816" y="4814840"/>
            <a:ext cx="2432220" cy="3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 díl: </a:t>
            </a:r>
            <a:r>
              <a:rPr lang="cs-CZ" sz="1800" dirty="0" smtClean="0"/>
              <a:t>7 200 </a:t>
            </a:r>
            <a:r>
              <a:rPr lang="cs-CZ" sz="1800" dirty="0" smtClean="0"/>
              <a:t>: </a:t>
            </a:r>
            <a:r>
              <a:rPr lang="cs-CZ" sz="1800" dirty="0" smtClean="0"/>
              <a:t>16 </a:t>
            </a:r>
            <a:r>
              <a:rPr lang="cs-CZ" sz="1800" dirty="0" smtClean="0"/>
              <a:t>=</a:t>
            </a:r>
            <a:endParaRPr lang="cs-CZ" sz="18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216992" y="4801810"/>
            <a:ext cx="792088" cy="39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450</a:t>
            </a:r>
            <a:endParaRPr lang="cs-CZ" sz="18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3334456" y="4790650"/>
            <a:ext cx="5395056" cy="27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02780" y="5128846"/>
            <a:ext cx="2806300" cy="35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Petr – 4 díly : </a:t>
            </a:r>
            <a:r>
              <a:rPr lang="cs-CZ" sz="1800" dirty="0" smtClean="0"/>
              <a:t>450 </a:t>
            </a:r>
            <a:r>
              <a:rPr lang="cs-CZ" sz="1800" dirty="0" smtClean="0"/>
              <a:t>· 4 =</a:t>
            </a:r>
            <a:endParaRPr lang="cs-CZ" sz="18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2768996" y="5128846"/>
            <a:ext cx="1130920" cy="393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 </a:t>
            </a:r>
            <a:r>
              <a:rPr lang="cs-CZ" sz="1800" dirty="0" smtClean="0"/>
              <a:t>800</a:t>
            </a:r>
            <a:endParaRPr lang="cs-CZ" sz="1800" dirty="0"/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2768996" y="5756193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u="heavy" dirty="0" smtClean="0"/>
              <a:t>3 150</a:t>
            </a:r>
            <a:endParaRPr lang="cs-CZ" sz="1800" u="heavy" dirty="0"/>
          </a:p>
        </p:txBody>
      </p: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202780" y="6085142"/>
            <a:ext cx="4864440" cy="34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Celkem – </a:t>
            </a:r>
            <a:r>
              <a:rPr lang="cs-CZ" sz="1800" dirty="0" smtClean="0"/>
              <a:t>16 </a:t>
            </a:r>
            <a:r>
              <a:rPr lang="cs-CZ" sz="1800" dirty="0" smtClean="0"/>
              <a:t>dílů : 1 </a:t>
            </a:r>
            <a:r>
              <a:rPr lang="cs-CZ" sz="1800" dirty="0" smtClean="0"/>
              <a:t>800 </a:t>
            </a:r>
            <a:r>
              <a:rPr lang="cs-CZ" sz="1800" dirty="0" smtClean="0"/>
              <a:t>+ 2 </a:t>
            </a:r>
            <a:r>
              <a:rPr lang="cs-CZ" sz="1800" dirty="0" smtClean="0"/>
              <a:t>250 + 3 150 =</a:t>
            </a:r>
            <a:endParaRPr lang="cs-CZ" sz="1800" dirty="0"/>
          </a:p>
        </p:txBody>
      </p:sp>
      <p:sp>
        <p:nvSpPr>
          <p:cNvPr id="57" name="Rectangle 3"/>
          <p:cNvSpPr txBox="1">
            <a:spLocks noChangeArrowheads="1"/>
          </p:cNvSpPr>
          <p:nvPr/>
        </p:nvSpPr>
        <p:spPr bwMode="auto">
          <a:xfrm>
            <a:off x="4919836" y="6085142"/>
            <a:ext cx="1008112" cy="3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7 200</a:t>
            </a:r>
            <a:endParaRPr lang="cs-CZ" sz="18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180816" y="6345288"/>
            <a:ext cx="8548696" cy="36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b="1" dirty="0" smtClean="0"/>
              <a:t>Petr si vydělal na brigádě 1 </a:t>
            </a:r>
            <a:r>
              <a:rPr lang="cs-CZ" sz="1800" b="1" dirty="0" smtClean="0"/>
              <a:t>800 Kč, </a:t>
            </a:r>
            <a:r>
              <a:rPr lang="cs-CZ" sz="1800" b="1" dirty="0" smtClean="0"/>
              <a:t>Hanka 2 </a:t>
            </a:r>
            <a:r>
              <a:rPr lang="cs-CZ" sz="1800" b="1" dirty="0" smtClean="0"/>
              <a:t>250 Kč a Karel 3 150 Kč.</a:t>
            </a:r>
            <a:endParaRPr lang="cs-CZ" sz="1800" b="1" dirty="0"/>
          </a:p>
        </p:txBody>
      </p: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797388" y="6085142"/>
            <a:ext cx="2529768" cy="4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Kontrola výpočtu</a:t>
            </a:r>
            <a:endParaRPr lang="cs-CZ" sz="1600" b="1" dirty="0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80816" y="5466108"/>
            <a:ext cx="3153640" cy="35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Hanka </a:t>
            </a:r>
            <a:r>
              <a:rPr lang="cs-CZ" sz="1800" dirty="0" smtClean="0"/>
              <a:t>– </a:t>
            </a:r>
            <a:r>
              <a:rPr lang="cs-CZ" sz="1800" dirty="0" smtClean="0"/>
              <a:t>5 dílů </a:t>
            </a:r>
            <a:r>
              <a:rPr lang="cs-CZ" sz="1800" dirty="0" smtClean="0"/>
              <a:t>: </a:t>
            </a:r>
            <a:r>
              <a:rPr lang="cs-CZ" sz="1800" dirty="0" smtClean="0"/>
              <a:t>450 </a:t>
            </a:r>
            <a:r>
              <a:rPr lang="cs-CZ" sz="1800" dirty="0" smtClean="0"/>
              <a:t>· </a:t>
            </a:r>
            <a:r>
              <a:rPr lang="cs-CZ" sz="1800" dirty="0" smtClean="0"/>
              <a:t>5  </a:t>
            </a:r>
            <a:r>
              <a:rPr lang="cs-CZ" sz="1800" dirty="0" smtClean="0"/>
              <a:t>=</a:t>
            </a:r>
            <a:endParaRPr lang="cs-CZ" sz="1800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02780" y="5756193"/>
            <a:ext cx="3001068" cy="35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u="heavy" dirty="0" smtClean="0"/>
              <a:t>Karel </a:t>
            </a:r>
            <a:r>
              <a:rPr lang="cs-CZ" sz="1800" u="heavy" dirty="0" smtClean="0"/>
              <a:t>– </a:t>
            </a:r>
            <a:r>
              <a:rPr lang="cs-CZ" sz="1800" u="heavy" dirty="0" smtClean="0"/>
              <a:t>7 dílů </a:t>
            </a:r>
            <a:r>
              <a:rPr lang="cs-CZ" sz="1800" u="heavy" dirty="0" smtClean="0"/>
              <a:t>: </a:t>
            </a:r>
            <a:r>
              <a:rPr lang="cs-CZ" sz="1800" u="heavy" dirty="0" smtClean="0"/>
              <a:t>450 </a:t>
            </a:r>
            <a:r>
              <a:rPr lang="cs-CZ" sz="1800" u="heavy" dirty="0" smtClean="0"/>
              <a:t>· </a:t>
            </a:r>
            <a:r>
              <a:rPr lang="cs-CZ" sz="1800" u="heavy" dirty="0" smtClean="0"/>
              <a:t>7 </a:t>
            </a:r>
            <a:r>
              <a:rPr lang="cs-CZ" sz="1800" u="heavy" dirty="0" smtClean="0"/>
              <a:t>=</a:t>
            </a:r>
            <a:endParaRPr lang="cs-CZ" sz="1800" u="heavy" dirty="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009080" y="5447822"/>
            <a:ext cx="1130920" cy="393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2 250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1005643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uiExpand="1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5" grpId="0" build="p"/>
      <p:bldP spid="56" grpId="0" build="p"/>
      <p:bldP spid="57" grpId="0" build="p"/>
      <p:bldP spid="58" grpId="0" build="p"/>
      <p:bldP spid="59" grpId="0" build="p"/>
      <p:bldP spid="20" grpId="0" build="p"/>
      <p:bldP spid="21" grpId="0" build="p"/>
      <p:bldP spid="2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</a:t>
            </a:r>
            <a:r>
              <a:rPr lang="cs-CZ" sz="3200" dirty="0" smtClean="0"/>
              <a:t>3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720080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2000" dirty="0" smtClean="0"/>
              <a:t>3. </a:t>
            </a:r>
            <a:r>
              <a:rPr lang="cs-CZ" sz="2000" dirty="0" smtClean="0"/>
              <a:t>Výšky </a:t>
            </a:r>
            <a:r>
              <a:rPr lang="cs-CZ" sz="2000" dirty="0" smtClean="0"/>
              <a:t>Mirka, Petra </a:t>
            </a:r>
            <a:r>
              <a:rPr lang="cs-CZ" sz="2000" dirty="0" smtClean="0"/>
              <a:t>a Jany jsou v poměru </a:t>
            </a:r>
            <a:r>
              <a:rPr lang="cs-CZ" sz="2000" dirty="0" smtClean="0"/>
              <a:t>12 </a:t>
            </a:r>
            <a:r>
              <a:rPr lang="cs-CZ" sz="2000" dirty="0" smtClean="0"/>
              <a:t>: </a:t>
            </a:r>
            <a:r>
              <a:rPr lang="cs-CZ" sz="2000" dirty="0" smtClean="0"/>
              <a:t>11 : 9. </a:t>
            </a:r>
            <a:r>
              <a:rPr lang="cs-CZ" sz="2000" dirty="0" smtClean="0"/>
              <a:t>Jak </a:t>
            </a:r>
            <a:r>
              <a:rPr lang="cs-CZ" sz="2000" dirty="0" smtClean="0"/>
              <a:t>vysocí jsou Mirek a Petr, </a:t>
            </a:r>
            <a:r>
              <a:rPr lang="cs-CZ" sz="2000" dirty="0" smtClean="0"/>
              <a:t>když </a:t>
            </a:r>
            <a:r>
              <a:rPr lang="cs-CZ" sz="2000" dirty="0" smtClean="0"/>
              <a:t>Jana měří 135 </a:t>
            </a:r>
            <a:r>
              <a:rPr lang="cs-CZ" sz="2000" dirty="0" smtClean="0"/>
              <a:t>cm?</a:t>
            </a:r>
            <a:endParaRPr lang="cs-CZ" sz="2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00908" y="2798930"/>
            <a:ext cx="8928992" cy="135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cs-CZ" sz="1800" dirty="0"/>
              <a:t>Poměr </a:t>
            </a:r>
            <a:r>
              <a:rPr lang="cs-CZ" sz="1800" dirty="0" smtClean="0"/>
              <a:t>výšek ……………………………… </a:t>
            </a:r>
            <a:r>
              <a:rPr lang="cs-CZ" sz="1800" dirty="0" smtClean="0"/>
              <a:t>Mirek </a:t>
            </a:r>
            <a:r>
              <a:rPr lang="cs-CZ" sz="1800" dirty="0"/>
              <a:t>: </a:t>
            </a:r>
            <a:r>
              <a:rPr lang="cs-CZ" sz="1800" dirty="0" smtClean="0"/>
              <a:t>Petr : Jana </a:t>
            </a:r>
            <a:r>
              <a:rPr lang="cs-CZ" sz="1800" dirty="0"/>
              <a:t>= </a:t>
            </a:r>
            <a:r>
              <a:rPr lang="cs-CZ" sz="1800" dirty="0" smtClean="0"/>
              <a:t>12 </a:t>
            </a:r>
            <a:r>
              <a:rPr lang="cs-CZ" sz="1800" dirty="0"/>
              <a:t>: </a:t>
            </a:r>
            <a:r>
              <a:rPr lang="cs-CZ" sz="1800" dirty="0" smtClean="0"/>
              <a:t>11 : 9</a:t>
            </a:r>
            <a:endParaRPr lang="cs-CZ" sz="1800" dirty="0"/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Výška </a:t>
            </a:r>
            <a:r>
              <a:rPr lang="cs-CZ" sz="1800" dirty="0" smtClean="0"/>
              <a:t>Jany </a:t>
            </a:r>
            <a:r>
              <a:rPr lang="cs-CZ" sz="1800" dirty="0" smtClean="0"/>
              <a:t>…..……………………………. </a:t>
            </a:r>
            <a:r>
              <a:rPr lang="cs-CZ" sz="1800" dirty="0" smtClean="0"/>
              <a:t>  9 </a:t>
            </a:r>
            <a:r>
              <a:rPr lang="cs-CZ" sz="1800" dirty="0" smtClean="0"/>
              <a:t>dílů = </a:t>
            </a:r>
            <a:r>
              <a:rPr lang="cs-CZ" sz="1800" dirty="0" smtClean="0"/>
              <a:t>135 cm</a:t>
            </a:r>
          </a:p>
          <a:p>
            <a:pPr>
              <a:buNone/>
            </a:pPr>
            <a:r>
              <a:rPr lang="cs-CZ" sz="1800" dirty="0"/>
              <a:t>Výška </a:t>
            </a:r>
            <a:r>
              <a:rPr lang="cs-CZ" sz="1800" dirty="0" smtClean="0"/>
              <a:t>Mirka …..………………………….. 12 </a:t>
            </a:r>
            <a:r>
              <a:rPr lang="cs-CZ" sz="1800" dirty="0"/>
              <a:t>dílů = </a:t>
            </a:r>
            <a:r>
              <a:rPr lang="cs-CZ" sz="1800" dirty="0" smtClean="0"/>
              <a:t>x cm</a:t>
            </a:r>
            <a:endParaRPr lang="cs-CZ" sz="1800" dirty="0" smtClean="0"/>
          </a:p>
          <a:p>
            <a:pPr>
              <a:buFont typeface="Wingdings" pitchFamily="2" charset="2"/>
              <a:buNone/>
            </a:pPr>
            <a:r>
              <a:rPr lang="cs-CZ" sz="1800" u="heavy" dirty="0" smtClean="0"/>
              <a:t>Výška </a:t>
            </a:r>
            <a:r>
              <a:rPr lang="cs-CZ" sz="1800" u="heavy" dirty="0" smtClean="0"/>
              <a:t>Petra …….…………………………. </a:t>
            </a:r>
            <a:r>
              <a:rPr lang="cs-CZ" sz="1800" u="heavy" dirty="0" smtClean="0"/>
              <a:t>11 dílů = </a:t>
            </a:r>
            <a:r>
              <a:rPr lang="cs-CZ" sz="1800" u="heavy" dirty="0" smtClean="0"/>
              <a:t>y </a:t>
            </a:r>
            <a:r>
              <a:rPr lang="cs-CZ" sz="1800" u="heavy" dirty="0" smtClean="0"/>
              <a:t>cm	</a:t>
            </a:r>
            <a:endParaRPr lang="cs-CZ" sz="18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177146" y="4212087"/>
            <a:ext cx="2988840" cy="30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Počet dílů: </a:t>
            </a:r>
            <a:r>
              <a:rPr lang="cs-CZ" sz="1800" dirty="0" smtClean="0"/>
              <a:t>9</a:t>
            </a:r>
            <a:endParaRPr lang="cs-CZ" sz="18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4274536" y="4201504"/>
            <a:ext cx="3609832" cy="309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Výška Jany </a:t>
            </a:r>
            <a:r>
              <a:rPr lang="cs-CZ" sz="1600" b="1" dirty="0" smtClean="0"/>
              <a:t>činí </a:t>
            </a:r>
            <a:r>
              <a:rPr lang="cs-CZ" sz="1600" b="1" dirty="0" smtClean="0"/>
              <a:t>9 </a:t>
            </a:r>
            <a:r>
              <a:rPr lang="cs-CZ" sz="1600" b="1" dirty="0" smtClean="0"/>
              <a:t>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24324" y="4511228"/>
            <a:ext cx="218743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 díl: </a:t>
            </a:r>
            <a:r>
              <a:rPr lang="cs-CZ" sz="1800" dirty="0" smtClean="0"/>
              <a:t>135 </a:t>
            </a:r>
            <a:r>
              <a:rPr lang="cs-CZ" sz="1800" dirty="0" smtClean="0"/>
              <a:t>: </a:t>
            </a:r>
            <a:r>
              <a:rPr lang="cs-CZ" sz="1800" dirty="0" smtClean="0"/>
              <a:t>9 </a:t>
            </a:r>
            <a:r>
              <a:rPr lang="cs-CZ" sz="1800" dirty="0" smtClean="0"/>
              <a:t>=</a:t>
            </a:r>
            <a:endParaRPr lang="cs-CZ" sz="18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1892884" y="4518121"/>
            <a:ext cx="620032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15</a:t>
            </a:r>
            <a:endParaRPr lang="cs-CZ" sz="18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4274536" y="4511228"/>
            <a:ext cx="3825856" cy="35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00908" y="4870040"/>
            <a:ext cx="31469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Mirek </a:t>
            </a:r>
            <a:r>
              <a:rPr lang="cs-CZ" sz="1800" dirty="0" smtClean="0"/>
              <a:t>– </a:t>
            </a:r>
            <a:r>
              <a:rPr lang="cs-CZ" sz="1800" dirty="0" smtClean="0"/>
              <a:t>12 </a:t>
            </a:r>
            <a:r>
              <a:rPr lang="cs-CZ" sz="1800" dirty="0" smtClean="0"/>
              <a:t>dílů : 12 · </a:t>
            </a:r>
            <a:r>
              <a:rPr lang="cs-CZ" sz="1800" dirty="0" smtClean="0"/>
              <a:t>15 </a:t>
            </a:r>
            <a:r>
              <a:rPr lang="cs-CZ" sz="1800" dirty="0" smtClean="0"/>
              <a:t>=</a:t>
            </a:r>
            <a:endParaRPr lang="cs-CZ" sz="18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2959088" y="4870920"/>
            <a:ext cx="777552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180</a:t>
            </a:r>
            <a:endParaRPr lang="cs-CZ" sz="18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224324" y="5805264"/>
            <a:ext cx="492374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b="1" dirty="0" smtClean="0"/>
              <a:t>Mirek měří 180 cm, Petr měří 165 cm.</a:t>
            </a:r>
            <a:endParaRPr lang="cs-CZ" sz="18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14006" y="5256466"/>
            <a:ext cx="300437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Petr </a:t>
            </a:r>
            <a:r>
              <a:rPr lang="cs-CZ" sz="1800" dirty="0" smtClean="0"/>
              <a:t>– 11 dílů : </a:t>
            </a:r>
            <a:r>
              <a:rPr lang="cs-CZ" sz="1800" dirty="0" smtClean="0"/>
              <a:t>11 </a:t>
            </a:r>
            <a:r>
              <a:rPr lang="cs-CZ" sz="1800" dirty="0" smtClean="0"/>
              <a:t>· </a:t>
            </a:r>
            <a:r>
              <a:rPr lang="cs-CZ" sz="1800" dirty="0" smtClean="0"/>
              <a:t>15 </a:t>
            </a:r>
            <a:r>
              <a:rPr lang="cs-CZ" sz="1800" dirty="0" smtClean="0"/>
              <a:t>=</a:t>
            </a:r>
            <a:endParaRPr lang="cs-CZ" sz="18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838588" y="5266044"/>
            <a:ext cx="777552" cy="33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165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05224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8" grpId="0" build="p"/>
      <p:bldP spid="15" grpId="0" build="p"/>
      <p:bldP spid="1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</a:t>
            </a:r>
            <a:r>
              <a:rPr lang="cs-CZ" sz="3200" dirty="0" smtClean="0"/>
              <a:t>4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648072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1800" dirty="0" smtClean="0"/>
              <a:t>4. </a:t>
            </a:r>
            <a:r>
              <a:rPr lang="cs-CZ" sz="1800" dirty="0" smtClean="0"/>
              <a:t>Karel </a:t>
            </a:r>
            <a:r>
              <a:rPr lang="cs-CZ" sz="1800" dirty="0" smtClean="0"/>
              <a:t>rozřezal </a:t>
            </a:r>
            <a:r>
              <a:rPr lang="cs-CZ" sz="1800" dirty="0" smtClean="0"/>
              <a:t>kládu </a:t>
            </a:r>
            <a:r>
              <a:rPr lang="cs-CZ" sz="1800" dirty="0" smtClean="0"/>
              <a:t>na tři části tak, že jednotlivé části měly délky </a:t>
            </a:r>
            <a:r>
              <a:rPr lang="cs-CZ" sz="1800" dirty="0" smtClean="0"/>
              <a:t>v </a:t>
            </a:r>
            <a:r>
              <a:rPr lang="cs-CZ" sz="1800" dirty="0" smtClean="0"/>
              <a:t>poměru</a:t>
            </a:r>
            <a:br>
              <a:rPr lang="cs-CZ" sz="1800" dirty="0" smtClean="0"/>
            </a:br>
            <a:r>
              <a:rPr lang="cs-CZ" sz="1800" dirty="0" smtClean="0"/>
              <a:t>5 </a:t>
            </a:r>
            <a:r>
              <a:rPr lang="cs-CZ" sz="1800" dirty="0" smtClean="0"/>
              <a:t>: </a:t>
            </a:r>
            <a:r>
              <a:rPr lang="cs-CZ" sz="1800" dirty="0" smtClean="0"/>
              <a:t>8 : 11. </a:t>
            </a:r>
            <a:r>
              <a:rPr lang="cs-CZ" sz="1800" dirty="0" smtClean="0"/>
              <a:t>Jak dlouhá byla kláda, když její </a:t>
            </a:r>
            <a:r>
              <a:rPr lang="cs-CZ" sz="1800" dirty="0" smtClean="0"/>
              <a:t>nejdelší část </a:t>
            </a:r>
            <a:r>
              <a:rPr lang="cs-CZ" sz="1800" dirty="0" smtClean="0"/>
              <a:t>měřila </a:t>
            </a:r>
            <a:r>
              <a:rPr lang="cs-CZ" sz="1800" dirty="0" smtClean="0"/>
              <a:t>286 </a:t>
            </a:r>
            <a:r>
              <a:rPr lang="cs-CZ" sz="1800" dirty="0" smtClean="0"/>
              <a:t>cm?</a:t>
            </a:r>
            <a:endParaRPr lang="cs-CZ" sz="18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29544" y="2623589"/>
            <a:ext cx="8374904" cy="17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Poměr délek částí klády .…………….. 1. díl : 2. díl </a:t>
            </a:r>
            <a:r>
              <a:rPr lang="cs-CZ" sz="1800" dirty="0" smtClean="0"/>
              <a:t>: 3. díl = 5 </a:t>
            </a:r>
            <a:r>
              <a:rPr lang="cs-CZ" sz="1800" dirty="0" smtClean="0"/>
              <a:t>: </a:t>
            </a:r>
            <a:r>
              <a:rPr lang="cs-CZ" sz="1800" dirty="0" smtClean="0"/>
              <a:t>8 : 11</a:t>
            </a:r>
            <a:endParaRPr lang="cs-CZ" sz="1800" dirty="0" smtClean="0"/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Nejdelší (3. </a:t>
            </a:r>
            <a:r>
              <a:rPr lang="cs-CZ" sz="1800" dirty="0" smtClean="0"/>
              <a:t>část) </a:t>
            </a:r>
            <a:r>
              <a:rPr lang="cs-CZ" sz="1800" dirty="0" smtClean="0"/>
              <a:t>………………………. 11 </a:t>
            </a:r>
            <a:r>
              <a:rPr lang="cs-CZ" sz="1800" dirty="0" smtClean="0"/>
              <a:t>dílů = </a:t>
            </a:r>
            <a:r>
              <a:rPr lang="cs-CZ" sz="1800" dirty="0" smtClean="0"/>
              <a:t>286 </a:t>
            </a:r>
            <a:r>
              <a:rPr lang="cs-CZ" sz="1800" dirty="0" smtClean="0"/>
              <a:t>cm</a:t>
            </a:r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Nejkratší </a:t>
            </a:r>
            <a:r>
              <a:rPr lang="cs-CZ" sz="1800" dirty="0" smtClean="0"/>
              <a:t>(1. část) </a:t>
            </a:r>
            <a:r>
              <a:rPr lang="cs-CZ" sz="1800" dirty="0" smtClean="0"/>
              <a:t>…….……………….. 5 dílů</a:t>
            </a:r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Střední (2. část) ………………………… 8 dílů</a:t>
            </a:r>
            <a:endParaRPr lang="cs-CZ" sz="1800" dirty="0" smtClean="0"/>
          </a:p>
          <a:p>
            <a:pPr>
              <a:buFont typeface="Wingdings" pitchFamily="2" charset="2"/>
              <a:buNone/>
            </a:pPr>
            <a:r>
              <a:rPr lang="cs-CZ" sz="1800" u="heavy" dirty="0" smtClean="0"/>
              <a:t>Celková délka klády ……………………. </a:t>
            </a:r>
            <a:r>
              <a:rPr lang="cs-CZ" sz="1800" u="heavy" dirty="0" smtClean="0"/>
              <a:t>24 </a:t>
            </a:r>
            <a:r>
              <a:rPr lang="cs-CZ" sz="1800" u="heavy" dirty="0" smtClean="0"/>
              <a:t>dílů = x cm	</a:t>
            </a:r>
            <a:r>
              <a:rPr lang="cs-CZ" sz="2000" u="heavy" dirty="0" smtClean="0"/>
              <a:t>	</a:t>
            </a:r>
            <a:endParaRPr lang="cs-CZ" sz="20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215008" y="4372998"/>
            <a:ext cx="2106488" cy="33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Počet dílů: </a:t>
            </a:r>
            <a:r>
              <a:rPr lang="cs-CZ" sz="1800" dirty="0" smtClean="0"/>
              <a:t>11</a:t>
            </a:r>
            <a:endParaRPr lang="cs-CZ" sz="18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4430192" y="4407408"/>
            <a:ext cx="4918520" cy="316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Délka </a:t>
            </a:r>
            <a:r>
              <a:rPr lang="cs-CZ" sz="1600" b="1" dirty="0" smtClean="0"/>
              <a:t>nejdelší </a:t>
            </a:r>
            <a:r>
              <a:rPr lang="cs-CZ" sz="1600" b="1" dirty="0" smtClean="0"/>
              <a:t>klády činí </a:t>
            </a:r>
            <a:r>
              <a:rPr lang="cs-CZ" sz="1600" b="1" dirty="0" smtClean="0"/>
              <a:t>11 </a:t>
            </a:r>
            <a:r>
              <a:rPr lang="cs-CZ" sz="1600" b="1" dirty="0" smtClean="0"/>
              <a:t>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15008" y="4628756"/>
            <a:ext cx="2161400" cy="289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 díl: </a:t>
            </a:r>
            <a:r>
              <a:rPr lang="cs-CZ" sz="1800" dirty="0" smtClean="0"/>
              <a:t>286 </a:t>
            </a:r>
            <a:r>
              <a:rPr lang="cs-CZ" sz="1800" dirty="0" smtClean="0"/>
              <a:t>: </a:t>
            </a:r>
            <a:r>
              <a:rPr lang="cs-CZ" sz="1800" dirty="0" smtClean="0"/>
              <a:t>11 </a:t>
            </a:r>
            <a:r>
              <a:rPr lang="cs-CZ" sz="1800" dirty="0" smtClean="0"/>
              <a:t>=</a:t>
            </a:r>
            <a:endParaRPr lang="cs-CZ" sz="18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004052" y="4628756"/>
            <a:ext cx="744712" cy="31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26</a:t>
            </a:r>
            <a:endParaRPr lang="cs-CZ" sz="18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4430192" y="4652314"/>
            <a:ext cx="5395056" cy="31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04020" y="4840791"/>
            <a:ext cx="4212976" cy="31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(Nejkratší část </a:t>
            </a:r>
            <a:r>
              <a:rPr lang="cs-CZ" sz="1800" dirty="0" smtClean="0"/>
              <a:t>– </a:t>
            </a:r>
            <a:r>
              <a:rPr lang="cs-CZ" sz="1800" dirty="0" smtClean="0"/>
              <a:t>5 </a:t>
            </a:r>
            <a:r>
              <a:rPr lang="cs-CZ" sz="1800" dirty="0" smtClean="0"/>
              <a:t>dílů : </a:t>
            </a:r>
            <a:r>
              <a:rPr lang="cs-CZ" sz="1800" dirty="0" smtClean="0"/>
              <a:t>5 </a:t>
            </a:r>
            <a:r>
              <a:rPr lang="cs-CZ" sz="1800" dirty="0" smtClean="0"/>
              <a:t>· </a:t>
            </a:r>
            <a:r>
              <a:rPr lang="cs-CZ" sz="1800" dirty="0" smtClean="0"/>
              <a:t>26 </a:t>
            </a:r>
            <a:r>
              <a:rPr lang="cs-CZ" sz="1800" dirty="0" smtClean="0"/>
              <a:t>=</a:t>
            </a:r>
            <a:endParaRPr lang="cs-CZ" sz="18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3563120" y="4826153"/>
            <a:ext cx="1130920" cy="32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130)</a:t>
            </a:r>
            <a:endParaRPr lang="cs-CZ" sz="1800" dirty="0"/>
          </a:p>
        </p:txBody>
      </p: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180816" y="5450538"/>
            <a:ext cx="4391184" cy="31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u="heavy" dirty="0" smtClean="0"/>
              <a:t>Celá kláda – </a:t>
            </a:r>
            <a:r>
              <a:rPr lang="cs-CZ" sz="1800" u="heavy" dirty="0" smtClean="0"/>
              <a:t>24 </a:t>
            </a:r>
            <a:r>
              <a:rPr lang="cs-CZ" sz="1800" u="heavy" dirty="0" smtClean="0"/>
              <a:t>dílů : </a:t>
            </a:r>
            <a:r>
              <a:rPr lang="cs-CZ" sz="1800" u="heavy" dirty="0" smtClean="0"/>
              <a:t>24 </a:t>
            </a:r>
            <a:r>
              <a:rPr lang="cs-CZ" sz="1800" u="heavy" dirty="0" smtClean="0"/>
              <a:t>· </a:t>
            </a:r>
            <a:r>
              <a:rPr lang="cs-CZ" sz="1800" u="heavy" dirty="0" smtClean="0"/>
              <a:t>26 </a:t>
            </a:r>
            <a:r>
              <a:rPr lang="cs-CZ" sz="1800" u="heavy" dirty="0" smtClean="0"/>
              <a:t>=</a:t>
            </a:r>
            <a:endParaRPr lang="cs-CZ" sz="1800" u="heavy" dirty="0"/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3449736" y="5454031"/>
            <a:ext cx="802692" cy="30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u="heavy" dirty="0" smtClean="0"/>
              <a:t>624</a:t>
            </a:r>
            <a:endParaRPr lang="cs-CZ" sz="1800" u="heavy" dirty="0"/>
          </a:p>
        </p:txBody>
      </p: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205136" y="5767230"/>
            <a:ext cx="364594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/>
              <a:t>(</a:t>
            </a:r>
            <a:r>
              <a:rPr lang="cs-CZ" sz="1800" dirty="0" smtClean="0"/>
              <a:t>Celkem – 130 + </a:t>
            </a:r>
            <a:r>
              <a:rPr lang="cs-CZ" sz="1800" dirty="0" smtClean="0"/>
              <a:t>208 + 286  </a:t>
            </a:r>
            <a:r>
              <a:rPr lang="cs-CZ" sz="1800" dirty="0" smtClean="0"/>
              <a:t>=</a:t>
            </a:r>
            <a:endParaRPr lang="cs-CZ" sz="1800" dirty="0"/>
          </a:p>
        </p:txBody>
      </p:sp>
      <p:sp>
        <p:nvSpPr>
          <p:cNvPr id="57" name="Rectangle 3"/>
          <p:cNvSpPr txBox="1">
            <a:spLocks noChangeArrowheads="1"/>
          </p:cNvSpPr>
          <p:nvPr/>
        </p:nvSpPr>
        <p:spPr bwMode="auto">
          <a:xfrm>
            <a:off x="3484216" y="5763737"/>
            <a:ext cx="1008112" cy="34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624)</a:t>
            </a:r>
            <a:endParaRPr lang="cs-CZ" sz="18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229544" y="6235282"/>
            <a:ext cx="647233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b="1" dirty="0" smtClean="0"/>
              <a:t>Kláda byla původně dlouhá </a:t>
            </a:r>
            <a:r>
              <a:rPr lang="cs-CZ" sz="2000" b="1" dirty="0" smtClean="0"/>
              <a:t>624 </a:t>
            </a:r>
            <a:r>
              <a:rPr lang="cs-CZ" sz="2000" b="1" dirty="0" smtClean="0"/>
              <a:t>cm.</a:t>
            </a:r>
            <a:endParaRPr lang="cs-CZ" sz="2000" b="1" dirty="0"/>
          </a:p>
        </p:txBody>
      </p: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4416996" y="4934746"/>
            <a:ext cx="2529768" cy="31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Není nutné počítat</a:t>
            </a:r>
            <a:endParaRPr lang="cs-CZ" sz="1600" b="1" dirty="0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215008" y="5153457"/>
            <a:ext cx="3913572" cy="31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(Prostřední část </a:t>
            </a:r>
            <a:r>
              <a:rPr lang="cs-CZ" sz="1800" dirty="0" smtClean="0"/>
              <a:t>– </a:t>
            </a:r>
            <a:r>
              <a:rPr lang="cs-CZ" sz="1800" dirty="0"/>
              <a:t>8</a:t>
            </a:r>
            <a:r>
              <a:rPr lang="cs-CZ" sz="1800" dirty="0" smtClean="0"/>
              <a:t> </a:t>
            </a:r>
            <a:r>
              <a:rPr lang="cs-CZ" sz="1800" dirty="0" smtClean="0"/>
              <a:t>dílů : </a:t>
            </a:r>
            <a:r>
              <a:rPr lang="cs-CZ" sz="1800" dirty="0" smtClean="0"/>
              <a:t>8 </a:t>
            </a:r>
            <a:r>
              <a:rPr lang="cs-CZ" sz="1800" dirty="0" smtClean="0"/>
              <a:t>· </a:t>
            </a:r>
            <a:r>
              <a:rPr lang="cs-CZ" sz="1800" dirty="0" smtClean="0"/>
              <a:t>26 </a:t>
            </a:r>
            <a:r>
              <a:rPr lang="cs-CZ" sz="1800" dirty="0" smtClean="0"/>
              <a:t>=</a:t>
            </a:r>
            <a:endParaRPr lang="cs-CZ" sz="1800" dirty="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748962" y="5138819"/>
            <a:ext cx="1130920" cy="32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208)</a:t>
            </a:r>
            <a:endParaRPr lang="cs-CZ" sz="1800" dirty="0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4416996" y="5193158"/>
            <a:ext cx="2529768" cy="31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Není nutné počítat</a:t>
            </a:r>
            <a:endParaRPr lang="cs-CZ" sz="1600" b="1" dirty="0"/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4416996" y="5763737"/>
            <a:ext cx="4727004" cy="31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Kontrola součtem délek jednotlivých dílů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124856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4" grpId="0" build="p"/>
      <p:bldP spid="55" grpId="0" build="p"/>
      <p:bldP spid="56" grpId="0" build="p"/>
      <p:bldP spid="57" grpId="0" build="p"/>
      <p:bldP spid="58" grpId="0" build="p"/>
      <p:bldP spid="59" grpId="0" build="p"/>
      <p:bldP spid="20" grpId="0" build="p"/>
      <p:bldP spid="22" grpId="0" build="p"/>
      <p:bldP spid="23" grpId="0" build="p"/>
      <p:bldP spid="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7272808" cy="1008112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2000" dirty="0" smtClean="0"/>
              <a:t>5. </a:t>
            </a:r>
            <a:r>
              <a:rPr lang="cs-CZ" sz="1900" dirty="0" smtClean="0"/>
              <a:t>Petr, Hanka a Michal </a:t>
            </a:r>
            <a:r>
              <a:rPr lang="cs-CZ" sz="1900" dirty="0"/>
              <a:t>si na </a:t>
            </a:r>
            <a:r>
              <a:rPr lang="cs-CZ" sz="1900" dirty="0" smtClean="0"/>
              <a:t>brigádě </a:t>
            </a:r>
            <a:r>
              <a:rPr lang="cs-CZ" sz="1900" dirty="0"/>
              <a:t>vydělali celkem </a:t>
            </a:r>
            <a:r>
              <a:rPr lang="cs-CZ" sz="1900" dirty="0" smtClean="0"/>
              <a:t>6 500 </a:t>
            </a:r>
            <a:r>
              <a:rPr lang="cs-CZ" sz="1900" dirty="0"/>
              <a:t>Kč. </a:t>
            </a:r>
            <a:r>
              <a:rPr lang="cs-CZ" sz="1900" dirty="0" smtClean="0"/>
              <a:t>Odměnu </a:t>
            </a:r>
            <a:r>
              <a:rPr lang="cs-CZ" sz="1900" dirty="0" smtClean="0"/>
              <a:t>si </a:t>
            </a:r>
            <a:r>
              <a:rPr lang="cs-CZ" sz="1900" dirty="0" smtClean="0"/>
              <a:t>rozdělili </a:t>
            </a:r>
            <a:r>
              <a:rPr lang="cs-CZ" sz="1900" dirty="0" smtClean="0"/>
              <a:t>poměru </a:t>
            </a:r>
            <a:r>
              <a:rPr lang="cs-CZ" sz="1900" dirty="0" smtClean="0"/>
              <a:t>5 : 9 </a:t>
            </a:r>
            <a:r>
              <a:rPr lang="cs-CZ" sz="1900" dirty="0" smtClean="0"/>
              <a:t>: 11. O kolik </a:t>
            </a:r>
            <a:r>
              <a:rPr lang="cs-CZ" sz="1900" dirty="0"/>
              <a:t>korun </a:t>
            </a:r>
            <a:r>
              <a:rPr lang="cs-CZ" sz="1900" dirty="0" smtClean="0"/>
              <a:t>více </a:t>
            </a:r>
            <a:r>
              <a:rPr lang="cs-CZ" sz="1900" dirty="0" smtClean="0"/>
              <a:t>než Hanka dostal Michal?</a:t>
            </a:r>
            <a:endParaRPr lang="cs-CZ" sz="1900" dirty="0"/>
          </a:p>
          <a:p>
            <a:pPr>
              <a:buNone/>
            </a:pPr>
            <a:endParaRPr lang="cs-CZ" sz="2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7596336" y="26369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 </a:t>
            </a:r>
            <a:r>
              <a:rPr lang="cs-CZ" dirty="0" smtClean="0"/>
              <a:t>520 </a:t>
            </a:r>
            <a:r>
              <a:rPr lang="cs-CZ" dirty="0" smtClean="0"/>
              <a:t>Kč </a:t>
            </a:r>
            <a:endParaRPr lang="cs-CZ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107504" y="3127380"/>
            <a:ext cx="7272808" cy="737964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6. </a:t>
            </a:r>
            <a:r>
              <a:rPr lang="cs-CZ" sz="1900" dirty="0" smtClean="0"/>
              <a:t>Vypočtěte obvod </a:t>
            </a:r>
            <a:r>
              <a:rPr lang="cs-CZ" sz="1900" dirty="0" smtClean="0"/>
              <a:t>trojúhelníku, </a:t>
            </a:r>
            <a:r>
              <a:rPr lang="cs-CZ" sz="1900" dirty="0" smtClean="0"/>
              <a:t>víte-li, že délky </a:t>
            </a:r>
            <a:r>
              <a:rPr lang="cs-CZ" sz="1900" dirty="0" smtClean="0"/>
              <a:t>jeho </a:t>
            </a:r>
            <a:r>
              <a:rPr lang="cs-CZ" sz="1900" dirty="0" smtClean="0"/>
              <a:t>stran jsou v poměru </a:t>
            </a:r>
            <a:r>
              <a:rPr lang="cs-CZ" sz="1900" dirty="0" smtClean="0"/>
              <a:t>3 </a:t>
            </a:r>
            <a:r>
              <a:rPr lang="cs-CZ" sz="1900" dirty="0" smtClean="0"/>
              <a:t>: </a:t>
            </a:r>
            <a:r>
              <a:rPr lang="cs-CZ" sz="1900" dirty="0" smtClean="0"/>
              <a:t>5 : 6 </a:t>
            </a:r>
            <a:r>
              <a:rPr lang="cs-CZ" sz="1900" dirty="0" smtClean="0"/>
              <a:t>a </a:t>
            </a:r>
            <a:r>
              <a:rPr lang="cs-CZ" sz="1900" dirty="0" smtClean="0"/>
              <a:t>nejdelší </a:t>
            </a:r>
            <a:r>
              <a:rPr lang="cs-CZ" sz="1900" dirty="0" smtClean="0"/>
              <a:t>strana měří 96 cm?</a:t>
            </a:r>
          </a:p>
          <a:p>
            <a:pPr>
              <a:buFont typeface="Wingdings" pitchFamily="2" charset="2"/>
              <a:buNone/>
            </a:pPr>
            <a:endParaRPr lang="cs-CZ" sz="20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7748736" y="3496362"/>
            <a:ext cx="1071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224 </a:t>
            </a:r>
            <a:r>
              <a:rPr lang="cs-CZ" dirty="0" smtClean="0"/>
              <a:t>cm </a:t>
            </a:r>
            <a:endParaRPr lang="cs-CZ" dirty="0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07504" y="3919947"/>
            <a:ext cx="7272808" cy="1026114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7. </a:t>
            </a:r>
            <a:r>
              <a:rPr lang="cs-CZ" sz="1900" dirty="0" smtClean="0"/>
              <a:t>Pavel, Jan </a:t>
            </a:r>
            <a:r>
              <a:rPr lang="cs-CZ" sz="1900" dirty="0" smtClean="0"/>
              <a:t>a </a:t>
            </a:r>
            <a:r>
              <a:rPr lang="cs-CZ" sz="1900" dirty="0" smtClean="0"/>
              <a:t>Denis vyhráli čokoládu. Čokoláda měla celkem 36 dílků? Chlapci si ji měli rozdělit podle pořadí v poměru </a:t>
            </a:r>
            <a:br>
              <a:rPr lang="cs-CZ" sz="1900" dirty="0" smtClean="0"/>
            </a:br>
            <a:r>
              <a:rPr lang="cs-CZ" sz="1900" dirty="0" smtClean="0"/>
              <a:t>3 : 2 :1. Kolik dílků dostal každý z nich??</a:t>
            </a:r>
            <a:endParaRPr lang="cs-CZ" sz="1900" dirty="0" smtClean="0"/>
          </a:p>
          <a:p>
            <a:pPr>
              <a:buFont typeface="Wingdings" pitchFamily="2" charset="2"/>
              <a:buNone/>
            </a:pPr>
            <a:endParaRPr lang="cs-CZ" sz="2000" dirty="0"/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110084" y="5068879"/>
            <a:ext cx="7272808" cy="625294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cs-CZ" sz="2000" dirty="0" smtClean="0"/>
              <a:t>8. </a:t>
            </a:r>
            <a:r>
              <a:rPr lang="cs-CZ" sz="1900" dirty="0" smtClean="0"/>
              <a:t>Rozdělte částku 24 050 Kč mezi 6 pracovníků v poměru </a:t>
            </a:r>
            <a:br>
              <a:rPr lang="cs-CZ" sz="1900" dirty="0" smtClean="0"/>
            </a:br>
            <a:r>
              <a:rPr lang="cs-CZ" sz="1900" dirty="0" smtClean="0"/>
              <a:t>4 : 5 : 6 : 8 : 3 : 11?</a:t>
            </a:r>
            <a:endParaRPr lang="cs-CZ" sz="1900" dirty="0" smtClean="0"/>
          </a:p>
          <a:p>
            <a:pPr>
              <a:buFont typeface="Wingdings" pitchFamily="2" charset="2"/>
              <a:buNone/>
            </a:pP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596336" y="4074656"/>
            <a:ext cx="1395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Pavel 18, Jan 12 </a:t>
            </a:r>
            <a:br>
              <a:rPr lang="cs-CZ" sz="1600" dirty="0" smtClean="0"/>
            </a:br>
            <a:r>
              <a:rPr lang="cs-CZ" sz="1600" dirty="0" smtClean="0"/>
              <a:t>a Denis 6</a:t>
            </a:r>
            <a:endParaRPr lang="cs-CZ" sz="16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10084" y="5820288"/>
            <a:ext cx="7272808" cy="92108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cs-CZ" sz="2000" dirty="0" smtClean="0"/>
              <a:t>9. </a:t>
            </a:r>
            <a:r>
              <a:rPr lang="cs-CZ" sz="1900" dirty="0" smtClean="0"/>
              <a:t>Současná výška </a:t>
            </a:r>
            <a:r>
              <a:rPr lang="cs-CZ" sz="1900" dirty="0" err="1" smtClean="0"/>
              <a:t>Eiffelovy</a:t>
            </a:r>
            <a:r>
              <a:rPr lang="cs-CZ" sz="1900" dirty="0" smtClean="0"/>
              <a:t> věže je 324 m. Jak vysoká je nejvyšší stavba světa (</a:t>
            </a:r>
            <a:r>
              <a:rPr lang="cs-CZ" sz="1900" dirty="0" err="1" smtClean="0"/>
              <a:t>Burdž</a:t>
            </a:r>
            <a:r>
              <a:rPr lang="cs-CZ" sz="1900" dirty="0" smtClean="0"/>
              <a:t> Chalífa) je-li poměr jejich výšek 9 : 23? </a:t>
            </a:r>
            <a:endParaRPr lang="cs-CZ" sz="1900" dirty="0" smtClean="0"/>
          </a:p>
          <a:p>
            <a:pPr>
              <a:buFont typeface="Wingdings" pitchFamily="2" charset="2"/>
              <a:buNone/>
            </a:pPr>
            <a:endParaRPr lang="cs-CZ" sz="20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560332" y="5078126"/>
            <a:ext cx="1289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2 600; 3 250; 3 900; 5 100; </a:t>
            </a:r>
            <a:br>
              <a:rPr lang="cs-CZ" sz="1400" b="1" dirty="0" smtClean="0"/>
            </a:br>
            <a:r>
              <a:rPr lang="cs-CZ" sz="1400" b="1" dirty="0" smtClean="0"/>
              <a:t>1 950; 7 150</a:t>
            </a:r>
            <a:endParaRPr lang="cs-CZ" sz="1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669380" y="6096162"/>
            <a:ext cx="935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828 m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77535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2" grpId="0"/>
      <p:bldP spid="21" grpId="0" build="p" animBg="1"/>
      <p:bldP spid="22" grpId="0"/>
      <p:bldP spid="23" grpId="0" build="p" animBg="1"/>
      <p:bldP spid="24" grpId="0" build="p" animBg="1"/>
      <p:bldP spid="25" grpId="0"/>
      <p:bldP spid="14" grpId="0" build="p" animBg="1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1193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1355</TotalTime>
  <Words>713</Words>
  <Application>Microsoft Office PowerPoint</Application>
  <PresentationFormat>Předvádění na obrazovce (4:3)</PresentationFormat>
  <Paragraphs>89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Postupný poměr – příklady</vt:lpstr>
      <vt:lpstr>Postupný poměr Definice</vt:lpstr>
      <vt:lpstr>Postupný poměr Příklad č. 1</vt:lpstr>
      <vt:lpstr>Poměr Příklad č. 2</vt:lpstr>
      <vt:lpstr>Poměr Příklad č. 3</vt:lpstr>
      <vt:lpstr>Poměr Příklad č. 4</vt:lpstr>
      <vt:lpstr>Poměr Příklady</vt:lpstr>
      <vt:lpstr>Poměr Příklady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190</cp:revision>
  <dcterms:created xsi:type="dcterms:W3CDTF">2012-01-02T08:14:14Z</dcterms:created>
  <dcterms:modified xsi:type="dcterms:W3CDTF">2012-02-18T11:07:47Z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