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4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03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18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Postupný poměr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 - příklady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2460958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 40 : 24 : 0,4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3852" y="2060848"/>
            <a:ext cx="467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Upravte poměry do základního tvaru: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3059831" y="2460958"/>
                <a:ext cx="2484821" cy="631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8)    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𝟎</m:t>
                    </m:r>
                    <m:r>
                      <a:rPr lang="cs-CZ" sz="2400" b="1" i="1" smtClean="0">
                        <a:latin typeface="Cambria Math"/>
                      </a:rPr>
                      <m:t>,</m:t>
                    </m:r>
                    <m:r>
                      <a:rPr lang="cs-CZ" sz="2400" b="1" i="1" smtClean="0">
                        <a:latin typeface="Cambria Math"/>
                      </a:rPr>
                      <m:t>𝟒</m:t>
                    </m:r>
                    <m:r>
                      <a:rPr lang="cs-CZ" sz="2400" b="1" i="1" smtClean="0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cs-CZ" sz="2400" b="1" i="1" smtClean="0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1" y="2460958"/>
                <a:ext cx="2484821" cy="631263"/>
              </a:xfrm>
              <a:prstGeom prst="rect">
                <a:avLst/>
              </a:prstGeom>
              <a:blipFill rotWithShape="1">
                <a:blip r:embed="rId2"/>
                <a:stretch>
                  <a:fillRect l="-2696" b="-9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6156176" y="2458116"/>
                <a:ext cx="2484821" cy="554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9)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𝟐</m:t>
                    </m:r>
                    <m:r>
                      <a:rPr lang="cs-CZ" sz="2000" b="1" i="1" smtClean="0">
                        <a:latin typeface="Cambria Math"/>
                      </a:rPr>
                      <m:t> :</m:t>
                    </m:r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</a:rPr>
                      <m:t>𝟎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</a:rPr>
                      <m:t>𝟖</m:t>
                    </m:r>
                  </m:oMath>
                </a14:m>
                <a:endParaRPr lang="cs-CZ" sz="20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58116"/>
                <a:ext cx="2484821" cy="554832"/>
              </a:xfrm>
              <a:prstGeom prst="rect">
                <a:avLst/>
              </a:prstGeom>
              <a:blipFill rotWithShape="1">
                <a:blip r:embed="rId3"/>
                <a:stretch>
                  <a:fillRect l="-2703" b="-32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253852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100 : 60 : 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05983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4 : 6 : 5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01216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15 : 5 : 6 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7342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 - příklady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2460958"/>
            <a:ext cx="2952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10) 18 kg : 24 kg : 4 kg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3852" y="2060848"/>
            <a:ext cx="467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Upravte poměry do základního tvaru: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059831" y="2460958"/>
            <a:ext cx="2736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11) 4 m : 12 m : 32 m 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156176" y="245811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12) 2,5 h : 2 h : 4 h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53852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9 : 12 : 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05983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1 : 3 : 8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01216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5 : 4 : 8 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739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 - příklady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2460958"/>
            <a:ext cx="3132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13) 1,2 kg : 240 g :  48 dkg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3852" y="2060848"/>
            <a:ext cx="467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Upravte poměry do základního tvaru: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096381" y="2455274"/>
            <a:ext cx="2915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14) 45 cm : 3,6 m : 27 dm 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012160" y="2458116"/>
            <a:ext cx="302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15) 2,5 h : 10 min : 1 200 s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31539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5 : 1 : 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31186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1 : 8 : 6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281916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15 : 1 : 2 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1093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33" grpId="0"/>
      <p:bldP spid="34" grpId="0"/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919836" y="3429000"/>
            <a:ext cx="16561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334768" y="3302986"/>
            <a:ext cx="191721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1193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Poměr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50" y="2564904"/>
            <a:ext cx="856895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Podílu </a:t>
            </a:r>
            <a:r>
              <a:rPr lang="cs-CZ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 : b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kde </a:t>
            </a:r>
            <a:r>
              <a:rPr lang="cs-CZ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říkáme poměr a čteme </a:t>
            </a:r>
            <a:r>
              <a:rPr lang="cs-CZ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ku </a:t>
            </a:r>
            <a:r>
              <a:rPr lang="cs-CZ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br>
              <a:rPr lang="cs-CZ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3200" b="1" dirty="0">
                <a:latin typeface="Arial Black" pitchFamily="34" charset="0"/>
              </a:rPr>
              <a:t>Čísla </a:t>
            </a:r>
            <a:r>
              <a:rPr lang="cs-CZ" sz="3200" b="1" i="1" dirty="0">
                <a:latin typeface="Arial Black" pitchFamily="34" charset="0"/>
              </a:rPr>
              <a:t>a, b </a:t>
            </a:r>
            <a:r>
              <a:rPr lang="cs-CZ" sz="3200" b="1" dirty="0">
                <a:latin typeface="Arial Black" pitchFamily="34" charset="0"/>
              </a:rPr>
              <a:t>nazýváme členy poměru.</a:t>
            </a:r>
            <a:br>
              <a:rPr lang="cs-CZ" sz="3200" b="1" dirty="0">
                <a:latin typeface="Arial Black" pitchFamily="34" charset="0"/>
              </a:rPr>
            </a:br>
            <a:r>
              <a:rPr lang="cs-CZ" sz="3200" b="1" dirty="0">
                <a:solidFill>
                  <a:srgbClr val="FF0000"/>
                </a:solidFill>
                <a:latin typeface="Arial Black" pitchFamily="34" charset="0"/>
              </a:rPr>
              <a:t>Číslo </a:t>
            </a:r>
            <a:r>
              <a:rPr lang="cs-CZ" sz="3200" b="1" i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cs-CZ" sz="3200" b="1" dirty="0">
                <a:solidFill>
                  <a:srgbClr val="FF0000"/>
                </a:solidFill>
                <a:latin typeface="Arial Black" pitchFamily="34" charset="0"/>
              </a:rPr>
              <a:t> je první člen poměru, číslo </a:t>
            </a:r>
            <a:r>
              <a:rPr lang="cs-CZ" sz="3200" b="1" i="1" dirty="0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cs-CZ" sz="3200" b="1" dirty="0">
                <a:solidFill>
                  <a:srgbClr val="FF0000"/>
                </a:solidFill>
                <a:latin typeface="Arial Black" pitchFamily="34" charset="0"/>
              </a:rPr>
              <a:t> druhý člen poměru.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0824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49" y="2060848"/>
            <a:ext cx="8568951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Poměru, který má více než dva členy říkáme postupný poměr. </a:t>
            </a:r>
            <a:b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Zapisujeme a : b : c, (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0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, </a:t>
            </a: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&gt;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0) </a:t>
            </a:r>
            <a:b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čteme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a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ku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ku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cs-CZ" sz="2800" b="1" dirty="0">
                <a:latin typeface="Arial Black" pitchFamily="34" charset="0"/>
              </a:rPr>
              <a:t>Čísla </a:t>
            </a:r>
            <a:r>
              <a:rPr lang="cs-CZ" sz="2800" b="1" i="1" dirty="0">
                <a:latin typeface="Arial Black" pitchFamily="34" charset="0"/>
              </a:rPr>
              <a:t>a, </a:t>
            </a:r>
            <a:r>
              <a:rPr lang="cs-CZ" sz="2800" b="1" i="1" dirty="0" smtClean="0">
                <a:latin typeface="Arial Black" pitchFamily="34" charset="0"/>
              </a:rPr>
              <a:t>b, c </a:t>
            </a:r>
            <a:r>
              <a:rPr lang="cs-CZ" sz="2800" b="1" dirty="0">
                <a:latin typeface="Arial Black" pitchFamily="34" charset="0"/>
              </a:rPr>
              <a:t>nazýváme členy poměru.</a:t>
            </a:r>
            <a:br>
              <a:rPr lang="cs-CZ" sz="2800" b="1" dirty="0">
                <a:latin typeface="Arial Black" pitchFamily="34" charset="0"/>
              </a:rPr>
            </a:b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Číslo </a:t>
            </a:r>
            <a:r>
              <a:rPr lang="cs-CZ" sz="2800" b="1" i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 je první člen poměru, číslo </a:t>
            </a:r>
            <a:r>
              <a:rPr lang="cs-CZ" sz="2800" b="1" i="1" dirty="0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cs-CZ" sz="2800" b="1" dirty="0">
                <a:solidFill>
                  <a:srgbClr val="FF0000"/>
                </a:solidFill>
                <a:latin typeface="Arial Black" pitchFamily="34" charset="0"/>
              </a:rPr>
              <a:t> druhý člen </a:t>
            </a:r>
            <a:r>
              <a:rPr lang="cs-CZ" sz="2800" b="1" dirty="0" smtClean="0">
                <a:solidFill>
                  <a:srgbClr val="FF0000"/>
                </a:solidFill>
                <a:latin typeface="Arial Black" pitchFamily="34" charset="0"/>
              </a:rPr>
              <a:t>poměru, číslo </a:t>
            </a:r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cs-CZ" sz="2800" b="1" dirty="0" smtClean="0">
                <a:solidFill>
                  <a:srgbClr val="FF0000"/>
                </a:solidFill>
                <a:latin typeface="Arial Black" pitchFamily="34" charset="0"/>
              </a:rPr>
              <a:t> je třetí člen poměru.</a:t>
            </a:r>
            <a:endParaRPr lang="cs-CZ" sz="2800" b="1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395536" y="521555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Např.: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2262188" y="5215555"/>
            <a:ext cx="1431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: 2 : 3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4211960" y="522411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nebo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724128" y="521555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 : 7 : 12 : 8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3095836" y="5949279"/>
            <a:ext cx="4788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: 2 : 3 : 5 : 8 : 13 : 21 : 34 : 55</a:t>
            </a:r>
            <a:endParaRPr lang="cs-CZ" sz="24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2123728" y="594928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ale i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1656734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Krácení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5049" y="2060848"/>
            <a:ext cx="8568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Postupné poměry lze též krátit, pokud jsou </a:t>
            </a:r>
            <a:r>
              <a:rPr lang="cs-CZ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všechny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jejich členy soudělná čísla.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215984" y="4163320"/>
            <a:ext cx="838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dělili číslem šest, tj. krátili jsme postupný poměr šesti.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92405" y="3014955"/>
            <a:ext cx="4393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12  :  24  :  30</a:t>
            </a:r>
            <a:endParaRPr lang="cs-CZ" sz="48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5168" y="3675188"/>
            <a:ext cx="1584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 : 6 = 2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501275" y="3675186"/>
            <a:ext cx="1584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30 : 6 = 5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969902" y="3675187"/>
            <a:ext cx="1584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 : 6 = 4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827584" y="3276565"/>
            <a:ext cx="720080" cy="3986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 bwMode="auto">
          <a:xfrm flipV="1">
            <a:off x="2356880" y="3276567"/>
            <a:ext cx="720080" cy="3986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 bwMode="auto">
          <a:xfrm flipV="1">
            <a:off x="3851920" y="3231142"/>
            <a:ext cx="720080" cy="3986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1547664" y="301495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2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076960" y="301495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4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572000" y="301495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5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884906" y="3014955"/>
            <a:ext cx="371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 2  :  4  :  5</a:t>
            </a:r>
            <a:endParaRPr lang="cs-CZ" sz="48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15984" y="5301206"/>
            <a:ext cx="838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Postupný poměr v základním tvaru je ten, v němž existuje alespoň jedna dvojice nesoudělných členů.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848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11" grpId="0"/>
      <p:bldP spid="13" grpId="0"/>
      <p:bldP spid="14" grpId="0"/>
      <p:bldP spid="15" grpId="0"/>
      <p:bldP spid="19" grpId="0"/>
      <p:bldP spid="20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07504" y="2060848"/>
            <a:ext cx="8928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Postupné poměry lze též rozšiřovat, tj. vynásobit </a:t>
            </a:r>
            <a:r>
              <a:rPr 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každý</a:t>
            </a:r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člen poměru stejným číslem, různým od nuly.</a:t>
            </a:r>
            <a:endParaRPr lang="cs-CZ" sz="24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98714" y="4365104"/>
            <a:ext cx="838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násobili číslem deset, </a:t>
            </a:r>
            <a:br>
              <a:rPr lang="cs-CZ" sz="2400" b="1" dirty="0" smtClean="0"/>
            </a:br>
            <a:r>
              <a:rPr lang="cs-CZ" sz="2400" b="1" dirty="0" smtClean="0"/>
              <a:t>tj. rozšiřovali jsme postupný poměr deseti.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92405" y="3014955"/>
            <a:ext cx="4239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1,2  :  0,7  :  2,5</a:t>
            </a:r>
            <a:endParaRPr lang="cs-CZ" sz="44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5168" y="3755398"/>
            <a:ext cx="1666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1,2 · 10 = 12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950047" y="2999243"/>
            <a:ext cx="4086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12  :  7  :  25</a:t>
            </a:r>
            <a:endParaRPr lang="cs-CZ" sz="44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072171" y="3763210"/>
            <a:ext cx="1666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0,7 · 10 = 7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576940" y="3768684"/>
            <a:ext cx="1666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2,5 · 10 = 25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98714" y="5243234"/>
            <a:ext cx="838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Pokud jsou v postupném poměru desetinná čísla násobíme jednotlivé členy poměru 1, 100, 1 000, …, abychom se desetinných čísel zbavili.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637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11" grpId="0"/>
      <p:bldP spid="22" grpId="0"/>
      <p:bldP spid="18" grpId="0"/>
      <p:bldP spid="21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07504" y="2060848"/>
            <a:ext cx="8928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Postupné poměry lze též rozšiřovat, tj. vynásobit </a:t>
            </a:r>
            <a:r>
              <a:rPr lang="cs-CZ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každý</a:t>
            </a:r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člen poměru stejným číslem, různým od nuly.</a:t>
            </a:r>
            <a:endParaRPr lang="cs-CZ" sz="24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5362" y="5098970"/>
            <a:ext cx="838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násobili číslem dvanáct (nejmenším společným násobkem), tj. rozšiřovali jsme postupný poměr dvanácti.</a:t>
            </a:r>
            <a:endParaRPr 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853071" y="2874828"/>
                <a:ext cx="3862945" cy="1378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4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4400" b="1" i="1" smtClean="0">
                          <a:latin typeface="Cambria Math"/>
                        </a:rPr>
                        <m:t>   :   </m:t>
                      </m:r>
                      <m:f>
                        <m:fPr>
                          <m:ctrlPr>
                            <a:rPr lang="cs-CZ" sz="4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44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4400" b="1" i="1" smtClean="0">
                          <a:latin typeface="Cambria Math"/>
                        </a:rPr>
                        <m:t>   :   </m:t>
                      </m:r>
                      <m:f>
                        <m:fPr>
                          <m:ctrlPr>
                            <a:rPr lang="cs-CZ" sz="4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44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44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44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071" y="2874828"/>
                <a:ext cx="3862945" cy="13781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369975" y="4259633"/>
                <a:ext cx="166655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 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75" y="4259633"/>
                <a:ext cx="1666552" cy="6950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4607379" y="3179205"/>
            <a:ext cx="4086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3  :  8  :  10</a:t>
            </a:r>
            <a:endParaRPr lang="cs-CZ" sz="4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1835696" y="4259633"/>
                <a:ext cx="166655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 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259633"/>
                <a:ext cx="1666552" cy="6950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3347864" y="4275948"/>
                <a:ext cx="166655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 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𝟏𝟎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275948"/>
                <a:ext cx="1666552" cy="6950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1017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11" grpId="0"/>
      <p:bldP spid="22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07504" y="2060848"/>
            <a:ext cx="8928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Někdy rozšířit postupný poměr nestačí a tak abychom dostali poměr v základním tvaru, musíme ho ještě zkrátit.</a:t>
            </a:r>
            <a:endParaRPr lang="cs-CZ" sz="2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67562" y="4921144"/>
            <a:ext cx="838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Všechny členy poměru jsme násobili číslem deset, ale poněvadž nebyl poměr po rozšíření v základním tvaru, museli jsme jej ještě zkrátit (vydělit každý člen) pěti.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7504" y="3068958"/>
            <a:ext cx="3862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4400" b="1" dirty="0" smtClean="0"/>
              <a:t>1,5 : 2 : 2,5 : 5</a:t>
            </a:r>
            <a:endParaRPr lang="cs-CZ" sz="4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970449" y="3068959"/>
            <a:ext cx="4676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15 : 20 : 25 : 50</a:t>
            </a:r>
            <a:endParaRPr lang="cs-CZ" sz="4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478825" y="3068957"/>
            <a:ext cx="665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</a:t>
            </a:r>
            <a:endParaRPr lang="cs-CZ" sz="44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4151703"/>
            <a:ext cx="4676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= 3 : 4 : 5 : 10</a:t>
            </a:r>
            <a:endParaRPr lang="cs-CZ" sz="4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491458" y="3751593"/>
            <a:ext cx="4248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Poměr ale není v základním tvaru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55576" y="30150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547664" y="30150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771800" y="302611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646413" y="30150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 10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571999" y="3199756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5732857" y="3199756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6804248" y="3167490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7902760" y="3108503"/>
            <a:ext cx="576065" cy="551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5061526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6244470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324079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8464164" y="2982824"/>
            <a:ext cx="4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162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5" grpId="0"/>
      <p:bldP spid="22" grpId="0"/>
      <p:bldP spid="14" grpId="0"/>
      <p:bldP spid="18" grpId="0"/>
      <p:bldP spid="19" grpId="0"/>
      <p:bldP spid="3" grpId="0"/>
      <p:bldP spid="20" grpId="0"/>
      <p:bldP spid="21" grpId="0"/>
      <p:bldP spid="23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 - příklady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2460958"/>
            <a:ext cx="2631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 36 : 54 : 90 : 126 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3852" y="2060848"/>
            <a:ext cx="467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Upravte poměry do základního tvaru: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059831" y="2460958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2)  2,4 : 0, 6 : 6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156176" y="2458116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 48 : 72 : 120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53852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2 : 3 : 5 : 7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05983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4 : 1 : 10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01216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2 : 3 : 5 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3495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Postupný poměr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 a krácení - příklady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7504" y="2460958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 0,16 : 1,2 : 0,4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3852" y="2060848"/>
            <a:ext cx="467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Upravte poměry do základního tvaru: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3059831" y="2460958"/>
                <a:ext cx="2484821" cy="631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5)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cs-CZ" sz="2400" b="1" i="1" smtClean="0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cs-CZ" sz="2400" b="1" i="1" smtClean="0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cs-CZ" sz="2400" b="1" i="1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1" y="2460958"/>
                <a:ext cx="2484821" cy="631263"/>
              </a:xfrm>
              <a:prstGeom prst="rect">
                <a:avLst/>
              </a:prstGeom>
              <a:blipFill rotWithShape="1">
                <a:blip r:embed="rId2"/>
                <a:stretch>
                  <a:fillRect l="-2696" b="-19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6156176" y="2458116"/>
                <a:ext cx="2484821" cy="554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6)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𝟐</m:t>
                    </m:r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</a:rPr>
                      <m:t>𝟑</m:t>
                    </m:r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cs-CZ" sz="20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58116"/>
                <a:ext cx="2484821" cy="554832"/>
              </a:xfrm>
              <a:prstGeom prst="rect">
                <a:avLst/>
              </a:prstGeom>
              <a:blipFill rotWithShape="1">
                <a:blip r:embed="rId3"/>
                <a:stretch>
                  <a:fillRect l="-2703" b="-32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253852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2 : 15 : 5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05983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6 : 15 : 8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012160" y="6165304"/>
            <a:ext cx="2484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   30 : 40 : 51 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501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1365</TotalTime>
  <Words>736</Words>
  <Application>Microsoft Office PowerPoint</Application>
  <PresentationFormat>Předvádění na obrazovce (4:3)</PresentationFormat>
  <Paragraphs>102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Postupný poměr</vt:lpstr>
      <vt:lpstr>Poměr Definice</vt:lpstr>
      <vt:lpstr>Postupný poměr Definice</vt:lpstr>
      <vt:lpstr>Postupný poměr Krácení</vt:lpstr>
      <vt:lpstr>Postupný poměr Rozšiřování</vt:lpstr>
      <vt:lpstr>Postupný poměr Rozšiřování</vt:lpstr>
      <vt:lpstr>Postupný poměr Rozšiřování a krácení</vt:lpstr>
      <vt:lpstr>Postupný poměr Rozšiřování a krácení - příklady</vt:lpstr>
      <vt:lpstr>Postupný poměr Rozšiřování a krácení - příklady</vt:lpstr>
      <vt:lpstr>Postupný poměr Rozšiřování a krácení - příklady</vt:lpstr>
      <vt:lpstr>Postupný poměr Rozšiřování a krácení - příklady</vt:lpstr>
      <vt:lpstr>Postupný poměr Rozšiřování a krácení - příklady</vt:lpstr>
      <vt:lpstr>Postupný poměr Příklady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196</cp:revision>
  <dcterms:created xsi:type="dcterms:W3CDTF">2012-01-02T08:14:14Z</dcterms:created>
  <dcterms:modified xsi:type="dcterms:W3CDTF">2012-02-18T09:22:49Z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