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4" r:id="rId3"/>
    <p:sldId id="259" r:id="rId4"/>
    <p:sldId id="292" r:id="rId5"/>
    <p:sldId id="293" r:id="rId6"/>
    <p:sldId id="295" r:id="rId7"/>
    <p:sldId id="294" r:id="rId8"/>
    <p:sldId id="296" r:id="rId9"/>
    <p:sldId id="297" r:id="rId10"/>
    <p:sldId id="298" r:id="rId11"/>
    <p:sldId id="299" r:id="rId12"/>
    <p:sldId id="300" r:id="rId13"/>
    <p:sldId id="301" r:id="rId14"/>
    <p:sldId id="303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8.png"/><Relationship Id="rId21" Type="http://schemas.openxmlformats.org/officeDocument/2006/relationships/image" Target="../media/image44.png"/><Relationship Id="rId7" Type="http://schemas.openxmlformats.org/officeDocument/2006/relationships/image" Target="../media/image31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7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16.png"/><Relationship Id="rId5" Type="http://schemas.openxmlformats.org/officeDocument/2006/relationships/image" Target="../media/image29.png"/><Relationship Id="rId15" Type="http://schemas.openxmlformats.org/officeDocument/2006/relationships/image" Target="../media/image38.png"/><Relationship Id="rId10" Type="http://schemas.openxmlformats.org/officeDocument/2006/relationships/image" Target="../media/image34.png"/><Relationship Id="rId19" Type="http://schemas.openxmlformats.org/officeDocument/2006/relationships/image" Target="../media/image42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image" Target="../media/image45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19" Type="http://schemas.openxmlformats.org/officeDocument/2006/relationships/image" Target="../media/image62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Poměr – příklady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6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936104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2000" dirty="0" smtClean="0"/>
              <a:t>6. Petr a Hanka si na brigádě vydělali celkem 3 960 Kč. Petr pracoval čtyři dny a Hanka sedm. Rozhodli se, že si rozdělí odměnu ve stejném poměru, v jakém pracovali. Kolik korun dostal každý z nich?</a:t>
            </a:r>
            <a:endParaRPr lang="cs-CZ" sz="2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29544" y="2924944"/>
            <a:ext cx="89289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Celková částka ………………………….. 3 960 Kč</a:t>
            </a:r>
          </a:p>
          <a:p>
            <a:pPr>
              <a:buFont typeface="Wingdings" pitchFamily="2" charset="2"/>
              <a:buNone/>
            </a:pPr>
            <a:r>
              <a:rPr lang="cs-CZ" sz="2000" dirty="0" smtClean="0"/>
              <a:t>Poměr pracovních dnů ……………….. Petr : Hanka = 7 : 4</a:t>
            </a:r>
          </a:p>
          <a:p>
            <a:pPr>
              <a:buFont typeface="Wingdings" pitchFamily="2" charset="2"/>
              <a:buNone/>
            </a:pPr>
            <a:r>
              <a:rPr lang="cs-CZ" sz="2000" dirty="0" smtClean="0"/>
              <a:t>Odměna Petra ……………………………. 4 díly = x Kč</a:t>
            </a:r>
          </a:p>
          <a:p>
            <a:pPr>
              <a:buFont typeface="Wingdings" pitchFamily="2" charset="2"/>
              <a:buNone/>
            </a:pPr>
            <a:r>
              <a:rPr lang="cs-CZ" sz="2000" u="heavy" dirty="0" smtClean="0"/>
              <a:t>Odměna Hanky ………………………….. 7 dílů = y Kč		</a:t>
            </a:r>
            <a:endParaRPr lang="cs-CZ" sz="20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215008" y="4372998"/>
            <a:ext cx="298884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Počet dílů: 7 + 4 = 11</a:t>
            </a:r>
            <a:endParaRPr lang="cs-CZ" sz="20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425416" y="4390510"/>
            <a:ext cx="53950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Celou částku musíme rozdělit na 11 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29544" y="4707396"/>
            <a:ext cx="25422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 díl: 3 960 : 11 =</a:t>
            </a:r>
            <a:endParaRPr lang="cs-CZ" sz="20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375756" y="4684458"/>
            <a:ext cx="7920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360</a:t>
            </a:r>
            <a:endParaRPr lang="cs-CZ" sz="20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3450568" y="4684458"/>
            <a:ext cx="53950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15008" y="4982486"/>
            <a:ext cx="311944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Petr – 4 díly : 360 · 4 =</a:t>
            </a:r>
            <a:endParaRPr lang="cs-CZ" sz="20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2992500" y="4982486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1 440</a:t>
            </a:r>
            <a:endParaRPr lang="cs-CZ" sz="2000" dirty="0"/>
          </a:p>
        </p:txBody>
      </p: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180816" y="5299178"/>
            <a:ext cx="344447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u="heavy" dirty="0" smtClean="0"/>
              <a:t>Hanka – 7 dílů : 360 · 7 =</a:t>
            </a:r>
            <a:endParaRPr lang="cs-CZ" sz="2000" u="heavy" dirty="0"/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3203476" y="5306542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u="heavy" dirty="0" smtClean="0"/>
              <a:t>2 520</a:t>
            </a:r>
            <a:endParaRPr lang="cs-CZ" sz="2000" u="heavy" dirty="0"/>
          </a:p>
        </p:txBody>
      </p: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180816" y="5661248"/>
            <a:ext cx="486444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Celkem – 11 dílů : 1 440 + 2 520 =</a:t>
            </a:r>
            <a:endParaRPr lang="cs-CZ" sz="2000" dirty="0"/>
          </a:p>
        </p:txBody>
      </p:sp>
      <p:sp>
        <p:nvSpPr>
          <p:cNvPr id="57" name="Rectangle 3"/>
          <p:cNvSpPr txBox="1">
            <a:spLocks noChangeArrowheads="1"/>
          </p:cNvSpPr>
          <p:nvPr/>
        </p:nvSpPr>
        <p:spPr bwMode="auto">
          <a:xfrm>
            <a:off x="4334768" y="5661248"/>
            <a:ext cx="1008112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3 960</a:t>
            </a:r>
            <a:endParaRPr lang="cs-CZ" sz="20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229544" y="6235282"/>
            <a:ext cx="647233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Petr si vydělal na brigádě 1 440 Kč a Hanka 2 520 Kč.</a:t>
            </a:r>
            <a:endParaRPr lang="cs-CZ" sz="2000" dirty="0"/>
          </a:p>
        </p:txBody>
      </p: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426608" y="5651916"/>
            <a:ext cx="252976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Kontrola výpočtu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31005643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uiExpand="1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4" grpId="0" build="p"/>
      <p:bldP spid="55" grpId="0" build="p"/>
      <p:bldP spid="56" grpId="0" build="p"/>
      <p:bldP spid="57" grpId="0" build="p"/>
      <p:bldP spid="58" grpId="0" build="p"/>
      <p:bldP spid="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7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720080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2000" dirty="0" smtClean="0"/>
              <a:t>7. Výšky Jana a Jany jsou v poměru 13 : 11. Jak vysoká je Jana, když výška Jana činí 156 cm?</a:t>
            </a:r>
            <a:endParaRPr lang="cs-CZ" sz="2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29544" y="2924944"/>
            <a:ext cx="8928992" cy="113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cs-CZ" sz="2000" dirty="0"/>
              <a:t>Poměr </a:t>
            </a:r>
            <a:r>
              <a:rPr lang="cs-CZ" sz="2000" dirty="0" smtClean="0"/>
              <a:t>výšek ……………………………… Jan </a:t>
            </a:r>
            <a:r>
              <a:rPr lang="cs-CZ" sz="2000" dirty="0"/>
              <a:t>: </a:t>
            </a:r>
            <a:r>
              <a:rPr lang="cs-CZ" sz="2000" dirty="0" smtClean="0"/>
              <a:t>Jana </a:t>
            </a:r>
            <a:r>
              <a:rPr lang="cs-CZ" sz="2000" dirty="0"/>
              <a:t>= </a:t>
            </a:r>
            <a:r>
              <a:rPr lang="cs-CZ" sz="2000" dirty="0" smtClean="0"/>
              <a:t>13 </a:t>
            </a:r>
            <a:r>
              <a:rPr lang="cs-CZ" sz="2000" dirty="0"/>
              <a:t>: </a:t>
            </a:r>
            <a:r>
              <a:rPr lang="cs-CZ" sz="2000" dirty="0" smtClean="0"/>
              <a:t>11</a:t>
            </a:r>
            <a:endParaRPr lang="cs-CZ" sz="2000" dirty="0"/>
          </a:p>
          <a:p>
            <a:pPr>
              <a:buFont typeface="Wingdings" pitchFamily="2" charset="2"/>
              <a:buNone/>
            </a:pPr>
            <a:r>
              <a:rPr lang="cs-CZ" sz="2000" dirty="0" smtClean="0"/>
              <a:t>Výška Jana …..……………………………. 13 dílů = 156 cm</a:t>
            </a:r>
          </a:p>
          <a:p>
            <a:pPr>
              <a:buFont typeface="Wingdings" pitchFamily="2" charset="2"/>
              <a:buNone/>
            </a:pPr>
            <a:r>
              <a:rPr lang="cs-CZ" sz="2000" u="heavy" dirty="0" smtClean="0"/>
              <a:t>Výška Jany …….………………………….. 11 dílů = x cm	</a:t>
            </a:r>
            <a:endParaRPr lang="cs-CZ" sz="20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229544" y="4059070"/>
            <a:ext cx="298884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Počet dílů: 13</a:t>
            </a:r>
            <a:endParaRPr lang="cs-CZ" sz="20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425416" y="4055380"/>
            <a:ext cx="395489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Janova výška činí 13 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24324" y="4511228"/>
            <a:ext cx="237402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 díl: 156 : 13 =</a:t>
            </a:r>
            <a:endParaRPr lang="cs-CZ" sz="20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304864" y="4511228"/>
            <a:ext cx="7920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12</a:t>
            </a:r>
            <a:endParaRPr lang="cs-CZ" sz="20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3395416" y="4511228"/>
            <a:ext cx="53950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00908" y="4996208"/>
            <a:ext cx="3383952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Jana – 11 dílů : 12 · 11 =</a:t>
            </a:r>
            <a:endParaRPr lang="cs-CZ" sz="20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3218384" y="4979280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132</a:t>
            </a:r>
            <a:endParaRPr lang="cs-CZ" sz="20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224324" y="5805264"/>
            <a:ext cx="2614264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Jana měří 132 cm.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05224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8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720080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2000" dirty="0" smtClean="0"/>
              <a:t>8. Karel přeřízl kládu tak, že její dvě části měly délky v poměru 10 : 17. Jak dlouhá byla kláda, když její delší část po přeříznutí měřila 221 cm?</a:t>
            </a:r>
            <a:endParaRPr lang="cs-CZ" sz="2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29544" y="2924944"/>
            <a:ext cx="8928992" cy="144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Poměr délek částí klády .…………….. 1. díl : 2. díl = 10 : 17</a:t>
            </a:r>
          </a:p>
          <a:p>
            <a:pPr>
              <a:buFont typeface="Wingdings" pitchFamily="2" charset="2"/>
              <a:buNone/>
            </a:pPr>
            <a:r>
              <a:rPr lang="cs-CZ" sz="2000" dirty="0" smtClean="0"/>
              <a:t>Delší (2. část) ……………………………. 17 dílů = 221 cm</a:t>
            </a:r>
          </a:p>
          <a:p>
            <a:pPr>
              <a:buFont typeface="Wingdings" pitchFamily="2" charset="2"/>
              <a:buNone/>
            </a:pPr>
            <a:r>
              <a:rPr lang="cs-CZ" sz="2000" dirty="0" smtClean="0"/>
              <a:t>Kratší (1. část) …….…………………….. 10 dílů</a:t>
            </a:r>
          </a:p>
          <a:p>
            <a:pPr>
              <a:buFont typeface="Wingdings" pitchFamily="2" charset="2"/>
              <a:buNone/>
            </a:pPr>
            <a:r>
              <a:rPr lang="cs-CZ" sz="2000" u="heavy" dirty="0" smtClean="0"/>
              <a:t>Celková délka klády ……………………. 27 dílů = x cm		</a:t>
            </a:r>
            <a:endParaRPr lang="cs-CZ" sz="20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215008" y="4372998"/>
            <a:ext cx="298884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Počet dílů: 17</a:t>
            </a:r>
            <a:endParaRPr lang="cs-CZ" sz="20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425416" y="4390510"/>
            <a:ext cx="53950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Délka delší klády činí 17 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29544" y="4707396"/>
            <a:ext cx="25422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 díl: 221 : 17 =</a:t>
            </a:r>
            <a:endParaRPr lang="cs-CZ" sz="20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375756" y="4684458"/>
            <a:ext cx="7920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13</a:t>
            </a:r>
            <a:endParaRPr lang="cs-CZ" sz="20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3450568" y="4684458"/>
            <a:ext cx="53950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15008" y="4982486"/>
            <a:ext cx="421297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(Kratší kláda – 10 dílů : 13 · 10 =</a:t>
            </a:r>
            <a:endParaRPr lang="cs-CZ" sz="20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4128580" y="4982486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130)</a:t>
            </a:r>
            <a:endParaRPr lang="cs-CZ" sz="2000" dirty="0"/>
          </a:p>
        </p:txBody>
      </p: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180816" y="5299178"/>
            <a:ext cx="4391184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u="heavy" dirty="0" smtClean="0"/>
              <a:t>Celá kláda – 27 dílů : 27 · 13 =</a:t>
            </a:r>
            <a:endParaRPr lang="cs-CZ" sz="2000" u="heavy" dirty="0"/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3769308" y="5299178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u="heavy" dirty="0" smtClean="0"/>
              <a:t>351</a:t>
            </a:r>
            <a:endParaRPr lang="cs-CZ" sz="2000" u="heavy" dirty="0"/>
          </a:p>
        </p:txBody>
      </p: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180816" y="5661248"/>
            <a:ext cx="324460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/>
              <a:t>(</a:t>
            </a:r>
            <a:r>
              <a:rPr lang="cs-CZ" sz="2000" dirty="0" smtClean="0"/>
              <a:t>Celkem – 130 + 221 =</a:t>
            </a:r>
            <a:endParaRPr lang="cs-CZ" sz="2000" dirty="0"/>
          </a:p>
        </p:txBody>
      </p:sp>
      <p:sp>
        <p:nvSpPr>
          <p:cNvPr id="57" name="Rectangle 3"/>
          <p:cNvSpPr txBox="1">
            <a:spLocks noChangeArrowheads="1"/>
          </p:cNvSpPr>
          <p:nvPr/>
        </p:nvSpPr>
        <p:spPr bwMode="auto">
          <a:xfrm>
            <a:off x="3120468" y="5661248"/>
            <a:ext cx="1008112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351)</a:t>
            </a:r>
            <a:endParaRPr lang="cs-CZ" sz="20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229544" y="6235282"/>
            <a:ext cx="647233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Kláda byla původně dlouhá 351 cm.</a:t>
            </a:r>
            <a:endParaRPr lang="cs-CZ" sz="2000" dirty="0"/>
          </a:p>
        </p:txBody>
      </p: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050316" y="4997124"/>
            <a:ext cx="252976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Není nutné počítat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124856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4" grpId="0" build="p"/>
      <p:bldP spid="55" grpId="0" build="p"/>
      <p:bldP spid="56" grpId="0" build="p"/>
      <p:bldP spid="57" grpId="0" build="p"/>
      <p:bldP spid="58" grpId="0" build="p"/>
      <p:bldP spid="5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7272808" cy="1008112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2000" dirty="0"/>
              <a:t>9. </a:t>
            </a:r>
            <a:r>
              <a:rPr lang="cs-CZ" sz="1900" dirty="0"/>
              <a:t>Petr a Hanka si na </a:t>
            </a:r>
            <a:r>
              <a:rPr lang="cs-CZ" sz="1900" dirty="0" smtClean="0"/>
              <a:t>další brigádě </a:t>
            </a:r>
            <a:r>
              <a:rPr lang="cs-CZ" sz="1900" dirty="0"/>
              <a:t>vydělali celkem </a:t>
            </a:r>
            <a:r>
              <a:rPr lang="cs-CZ" sz="1900" dirty="0" smtClean="0"/>
              <a:t>6 500 </a:t>
            </a:r>
            <a:r>
              <a:rPr lang="cs-CZ" sz="1900" dirty="0"/>
              <a:t>Kč. </a:t>
            </a:r>
            <a:r>
              <a:rPr lang="cs-CZ" sz="1900" dirty="0" smtClean="0"/>
              <a:t>Tentokrát si rozdělili odměnu v poměru 14 : 11. O kolik </a:t>
            </a:r>
            <a:r>
              <a:rPr lang="cs-CZ" sz="1900" dirty="0"/>
              <a:t>korun </a:t>
            </a:r>
            <a:r>
              <a:rPr lang="cs-CZ" sz="1900" dirty="0" smtClean="0"/>
              <a:t>více dostal Petr?</a:t>
            </a:r>
            <a:endParaRPr lang="cs-CZ" sz="1900" dirty="0"/>
          </a:p>
          <a:p>
            <a:pPr>
              <a:buNone/>
            </a:pPr>
            <a:endParaRPr lang="cs-CZ" sz="2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7596336" y="26369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 780 Kč </a:t>
            </a:r>
            <a:endParaRPr lang="cs-CZ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107504" y="3177084"/>
            <a:ext cx="7272808" cy="737964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10. </a:t>
            </a:r>
            <a:r>
              <a:rPr lang="cs-CZ" sz="1900" dirty="0" smtClean="0"/>
              <a:t>Vypočtěte obvod televizní obrazovky, víte-li, že délky jejích stran jsou v poměru 16 : 9 a delší strana měří 96 cm?</a:t>
            </a:r>
          </a:p>
          <a:p>
            <a:pPr>
              <a:buFont typeface="Wingdings" pitchFamily="2" charset="2"/>
              <a:buNone/>
            </a:pPr>
            <a:endParaRPr lang="cs-CZ" sz="20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7748736" y="3496362"/>
            <a:ext cx="1071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300 cm </a:t>
            </a:r>
            <a:endParaRPr lang="cs-CZ" dirty="0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10084" y="4059070"/>
            <a:ext cx="7272808" cy="124213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11. </a:t>
            </a:r>
            <a:r>
              <a:rPr lang="cs-CZ" sz="1900" dirty="0" smtClean="0"/>
              <a:t>Babička dala Petrovi a Denise košík jablek. Měli si je rozdělit v poměru 4 : 5? Děti si poměr špatně zapamatovali a rozdělili si jablka v poměru 1 : 2. Kdo si o kolik jablek polepšil, když </a:t>
            </a:r>
            <a:br>
              <a:rPr lang="cs-CZ" sz="1900" dirty="0" smtClean="0"/>
            </a:br>
            <a:r>
              <a:rPr lang="cs-CZ" sz="1900" dirty="0" smtClean="0"/>
              <a:t>v košíku bylo celkem 27  jablek?</a:t>
            </a:r>
          </a:p>
          <a:p>
            <a:pPr>
              <a:buFont typeface="Wingdings" pitchFamily="2" charset="2"/>
              <a:buNone/>
            </a:pPr>
            <a:endParaRPr lang="cs-CZ" sz="2000" dirty="0"/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110084" y="5453608"/>
            <a:ext cx="7272808" cy="1215752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cs-CZ" sz="2000" dirty="0" smtClean="0"/>
              <a:t>12. </a:t>
            </a:r>
            <a:r>
              <a:rPr lang="cs-CZ" sz="1900" dirty="0" smtClean="0"/>
              <a:t>První čtverec má délku strany a = 6 cm. Druhý čtverec má obvod 6 dm. Vypočtěte v jakém poměru (poměr </a:t>
            </a:r>
            <a:r>
              <a:rPr lang="cs-CZ" sz="1900" dirty="0"/>
              <a:t>zapište </a:t>
            </a:r>
            <a:r>
              <a:rPr lang="cs-CZ" sz="1900" dirty="0" smtClean="0"/>
              <a:t/>
            </a:r>
            <a:br>
              <a:rPr lang="cs-CZ" sz="1900" dirty="0" smtClean="0"/>
            </a:br>
            <a:r>
              <a:rPr lang="cs-CZ" sz="1900" dirty="0" smtClean="0"/>
              <a:t>v základním tvaru) jsou obvody a v jakém poměru obsahy těchto čtverců?</a:t>
            </a:r>
          </a:p>
          <a:p>
            <a:pPr>
              <a:buFont typeface="Wingdings" pitchFamily="2" charset="2"/>
              <a:buNone/>
            </a:pP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596336" y="4638386"/>
            <a:ext cx="1395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Denisa, </a:t>
            </a:r>
            <a:br>
              <a:rPr lang="cs-CZ" dirty="0" smtClean="0"/>
            </a:br>
            <a:r>
              <a:rPr lang="cs-CZ" dirty="0" smtClean="0"/>
              <a:t>o 3 jablka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382892" y="5793072"/>
            <a:ext cx="1467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o</a:t>
            </a:r>
            <a:r>
              <a:rPr lang="cs-CZ" sz="1600" dirty="0" smtClean="0"/>
              <a:t>bvody – 2 : 5 </a:t>
            </a:r>
            <a:endParaRPr lang="cs-CZ" sz="16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7382892" y="6052368"/>
            <a:ext cx="16087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obsahy – 4 : 25 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4377535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2" grpId="0"/>
      <p:bldP spid="21" grpId="0" build="p" animBg="1"/>
      <p:bldP spid="22" grpId="0"/>
      <p:bldP spid="23" grpId="0" build="p" animBg="1"/>
      <p:bldP spid="24" grpId="0" build="p" animBg="1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1193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5050" y="2564904"/>
            <a:ext cx="856895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Podílu </a:t>
            </a:r>
            <a:r>
              <a:rPr lang="cs-CZ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 : b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kde </a:t>
            </a:r>
            <a:r>
              <a:rPr lang="cs-CZ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</a:t>
            </a:r>
            <a:r>
              <a:rPr lang="cs-CZ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říkáme poměr a čteme </a:t>
            </a:r>
            <a:r>
              <a:rPr lang="cs-CZ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ku </a:t>
            </a:r>
            <a:r>
              <a:rPr lang="cs-CZ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.</a:t>
            </a:r>
            <a:b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3200" b="1" dirty="0">
                <a:latin typeface="Arial Black" pitchFamily="34" charset="0"/>
              </a:rPr>
              <a:t>Čísla </a:t>
            </a:r>
            <a:r>
              <a:rPr lang="cs-CZ" sz="3200" b="1" i="1" dirty="0">
                <a:latin typeface="Arial Black" pitchFamily="34" charset="0"/>
              </a:rPr>
              <a:t>a, b </a:t>
            </a:r>
            <a:r>
              <a:rPr lang="cs-CZ" sz="3200" b="1" dirty="0">
                <a:latin typeface="Arial Black" pitchFamily="34" charset="0"/>
              </a:rPr>
              <a:t>nazýváme členy poměru.</a:t>
            </a:r>
            <a:br>
              <a:rPr lang="cs-CZ" sz="3200" b="1" dirty="0">
                <a:latin typeface="Arial Black" pitchFamily="34" charset="0"/>
              </a:rPr>
            </a:br>
            <a:r>
              <a:rPr lang="cs-CZ" sz="3200" b="1" dirty="0">
                <a:solidFill>
                  <a:srgbClr val="FF0000"/>
                </a:solidFill>
                <a:latin typeface="Arial Black" pitchFamily="34" charset="0"/>
              </a:rPr>
              <a:t>Číslo </a:t>
            </a:r>
            <a:r>
              <a:rPr lang="cs-CZ" sz="3200" b="1" i="1" dirty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cs-CZ" sz="3200" b="1" dirty="0">
                <a:solidFill>
                  <a:srgbClr val="FF0000"/>
                </a:solidFill>
                <a:latin typeface="Arial Black" pitchFamily="34" charset="0"/>
              </a:rPr>
              <a:t> je první člen poměru, číslo </a:t>
            </a:r>
            <a:r>
              <a:rPr lang="cs-CZ" sz="3200" b="1" i="1" dirty="0">
                <a:solidFill>
                  <a:srgbClr val="FF0000"/>
                </a:solidFill>
                <a:latin typeface="Arial Black" pitchFamily="34" charset="0"/>
              </a:rPr>
              <a:t>b</a:t>
            </a:r>
            <a:r>
              <a:rPr lang="cs-CZ" sz="3200" b="1" dirty="0">
                <a:solidFill>
                  <a:srgbClr val="FF0000"/>
                </a:solidFill>
                <a:latin typeface="Arial Black" pitchFamily="34" charset="0"/>
              </a:rPr>
              <a:t> druhý člen poměru.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90824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Zápis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u="sng" dirty="0" smtClean="0"/>
              <a:t>Poměr zapisujeme:</a:t>
            </a:r>
            <a:endParaRPr lang="cs-CZ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 txBox="1">
                <a:spLocks noChangeArrowheads="1"/>
              </p:cNvSpPr>
              <p:nvPr/>
            </p:nvSpPr>
            <p:spPr bwMode="auto">
              <a:xfrm>
                <a:off x="827584" y="2873772"/>
                <a:ext cx="2125984" cy="864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i="1" dirty="0" smtClean="0">
                          <a:latin typeface="Cambria Math"/>
                          <a:ea typeface="Cambria Math" pitchFamily="18" charset="0"/>
                        </a:rPr>
                        <m:t>𝑎</m:t>
                      </m:r>
                      <m:r>
                        <a:rPr lang="cs-CZ" sz="4800" i="1" dirty="0" smtClean="0">
                          <a:latin typeface="Cambria Math"/>
                          <a:ea typeface="Cambria Math" pitchFamily="18" charset="0"/>
                        </a:rPr>
                        <m:t> : </m:t>
                      </m:r>
                      <m:r>
                        <a:rPr lang="cs-CZ" sz="4800" i="1" dirty="0" smtClean="0">
                          <a:latin typeface="Cambria Math"/>
                          <a:ea typeface="Cambria Math" pitchFamily="18" charset="0"/>
                        </a:rPr>
                        <m:t>𝑏</m:t>
                      </m:r>
                    </m:oMath>
                  </m:oMathPara>
                </a14:m>
                <a:endParaRPr lang="cs-CZ" sz="4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2873772"/>
                <a:ext cx="2125984" cy="8640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6012160" y="2547640"/>
                <a:ext cx="1296144" cy="1431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cs-CZ" sz="48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cs-CZ" sz="4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12160" y="2547640"/>
                <a:ext cx="1296144" cy="14315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3923928" y="3074987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nebo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367644" y="4509120"/>
                <a:ext cx="6048672" cy="1248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0" i="1" smtClean="0">
                          <a:latin typeface="Cambria Math"/>
                        </a:rPr>
                        <m:t>18 :6= </m:t>
                      </m:r>
                      <m:f>
                        <m:fPr>
                          <m:ctrlPr>
                            <a:rPr lang="cs-CZ" sz="4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0" i="1" smtClean="0">
                              <a:latin typeface="Cambria Math"/>
                            </a:rPr>
                            <m:t>18</m:t>
                          </m:r>
                        </m:num>
                        <m:den>
                          <m:r>
                            <a:rPr lang="cs-CZ" sz="40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cs-CZ" sz="40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644" y="4509120"/>
                <a:ext cx="6048672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4" grpId="0"/>
      <p:bldP spid="5" grpId="0"/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dirty="0" smtClean="0"/>
              <a:t>1. Do třídy chodí 12 chlapců a 17 dívek. Urči:</a:t>
            </a:r>
            <a:endParaRPr lang="cs-CZ" sz="28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7504" y="2672916"/>
            <a:ext cx="48245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a) poměr dívek a chlapců</a:t>
            </a:r>
            <a:endParaRPr lang="cs-CZ" sz="2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07504" y="3329372"/>
            <a:ext cx="48245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b) poměr chlapců a dívek</a:t>
            </a:r>
            <a:endParaRPr lang="cs-CZ" sz="2800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932040" y="2691532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17 : 12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32040" y="3329372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12 : 17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02320" y="4329100"/>
            <a:ext cx="892899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cs-CZ" sz="2700" b="1" dirty="0" smtClean="0"/>
              <a:t>V poměru záleží na pořadí jednotlivých členů.</a:t>
            </a:r>
            <a:endParaRPr lang="cs-CZ" sz="2700" b="1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07504" y="5265204"/>
            <a:ext cx="892899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700" b="1" dirty="0" smtClean="0"/>
              <a:t>Říkáme, že poměry </a:t>
            </a:r>
            <a:r>
              <a:rPr lang="cs-CZ" sz="2700" b="1" i="1" dirty="0" smtClean="0"/>
              <a:t>a : b</a:t>
            </a:r>
            <a:r>
              <a:rPr lang="cs-CZ" sz="2700" b="1" dirty="0" smtClean="0"/>
              <a:t> a </a:t>
            </a:r>
            <a:r>
              <a:rPr lang="cs-CZ" sz="2700" b="1" i="1" dirty="0" smtClean="0"/>
              <a:t>b : a</a:t>
            </a:r>
            <a:r>
              <a:rPr lang="cs-CZ" sz="2700" b="1" dirty="0" smtClean="0"/>
              <a:t> jsou převrácené.</a:t>
            </a:r>
            <a:endParaRPr lang="cs-CZ" sz="2700" b="1" dirty="0"/>
          </a:p>
        </p:txBody>
      </p:sp>
    </p:spTree>
    <p:extLst>
      <p:ext uri="{BB962C8B-B14F-4D97-AF65-F5344CB8AC3E}">
        <p14:creationId xmlns:p14="http://schemas.microsoft.com/office/powerpoint/2010/main" val="12109118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2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dirty="0" smtClean="0"/>
              <a:t>2. K poměrům zapiš poměry převrácené:</a:t>
            </a:r>
            <a:endParaRPr lang="cs-CZ" sz="28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7504" y="2672916"/>
            <a:ext cx="48245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a) 3 : 8</a:t>
            </a:r>
            <a:endParaRPr lang="cs-CZ" sz="2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07504" y="3429000"/>
            <a:ext cx="48245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b) 1 : 7</a:t>
            </a:r>
            <a:endParaRPr lang="cs-CZ" sz="2800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932040" y="2672916"/>
            <a:ext cx="129614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8 : 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7 : 1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07504" y="4221088"/>
            <a:ext cx="48245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c) 5 : 3</a:t>
            </a:r>
            <a:endParaRPr lang="cs-CZ" sz="28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07504" y="5013176"/>
            <a:ext cx="48245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d) 12 : 29</a:t>
            </a:r>
            <a:endParaRPr lang="cs-CZ" sz="2800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919836" y="4221088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3 : 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932040" y="5013176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29 : 12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6404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8" grpId="0" build="p"/>
      <p:bldP spid="9" grpId="0" build="p"/>
      <p:bldP spid="10" grpId="0" build="p"/>
      <p:bldP spid="11" grpId="0" build="p"/>
      <p:bldP spid="15" grpId="0" build="p"/>
      <p:bldP spid="16" grpId="0" build="p"/>
      <p:bldP spid="17" grpId="0" build="p"/>
      <p:bldP spid="1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Změna čísla v daném poměru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936104"/>
          </a:xfrm>
          <a:noFill/>
          <a:ln/>
        </p:spPr>
        <p:txBody>
          <a:bodyPr lIns="182562" tIns="46037" rIns="182562" bIns="46037"/>
          <a:lstStyle/>
          <a:p>
            <a:pPr algn="ctr">
              <a:buNone/>
            </a:pPr>
            <a:r>
              <a:rPr lang="cs-CZ" sz="2800" b="1" dirty="0" smtClean="0"/>
              <a:t>Číslo změníme (zmenšíme, zvětšíme) v daném poměru tak, ho tímto poměrem vynásobíme.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467544" y="2979843"/>
                <a:ext cx="6408712" cy="737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 smtClean="0"/>
                  <a:t>Číslo c změníme v poměru </a:t>
                </a: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</a:rPr>
                      <m:t>𝑎</m:t>
                    </m:r>
                    <m:r>
                      <a:rPr lang="cs-CZ" sz="2800" b="0" i="1" smtClean="0">
                        <a:latin typeface="Cambria Math"/>
                      </a:rPr>
                      <m:t> :</m:t>
                    </m:r>
                    <m:r>
                      <a:rPr lang="cs-CZ" sz="2800" b="0" i="1" smtClean="0">
                        <a:latin typeface="Cambria Math"/>
                      </a:rPr>
                      <m:t>𝑏</m:t>
                    </m:r>
                    <m:r>
                      <a:rPr lang="cs-CZ" sz="2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cs-CZ" sz="28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cs-CZ" sz="28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800" b="0" i="1" smtClean="0"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cs-CZ" sz="2800" b="0" i="1" smtClean="0">
                                <a:latin typeface="Cambria Math"/>
                              </a:rPr>
                              <m:t>𝑏</m:t>
                            </m:r>
                          </m:den>
                        </m:f>
                      </m:e>
                    </m:d>
                  </m:oMath>
                </a14:m>
                <a:endParaRPr lang="cs-CZ" sz="2800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979843"/>
                <a:ext cx="6408712" cy="737189"/>
              </a:xfrm>
              <a:prstGeom prst="rect">
                <a:avLst/>
              </a:prstGeom>
              <a:blipFill rotWithShape="1">
                <a:blip r:embed="rId2"/>
                <a:stretch>
                  <a:fillRect l="-1998" b="-66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2606812" y="3717032"/>
                <a:ext cx="1071736" cy="827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𝑐</m:t>
                      </m:r>
                      <m:r>
                        <a:rPr lang="cs-CZ" sz="2800" b="0" i="1" smtClean="0"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6812" y="3717032"/>
                <a:ext cx="1071736" cy="82747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3701492" y="3717032"/>
                <a:ext cx="1071736" cy="830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492" y="3717032"/>
                <a:ext cx="1071736" cy="830292"/>
              </a:xfrm>
              <a:prstGeom prst="rect">
                <a:avLst/>
              </a:prstGeom>
              <a:blipFill rotWithShape="1">
                <a:blip r:embed="rId4"/>
                <a:stretch>
                  <a:fillRect r="-852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ovéPole 18"/>
          <p:cNvSpPr txBox="1"/>
          <p:nvPr/>
        </p:nvSpPr>
        <p:spPr>
          <a:xfrm>
            <a:off x="467544" y="4653136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Číslo c vynásobíme prvním členem poměru </a:t>
            </a:r>
            <a:br>
              <a:rPr lang="cs-CZ" sz="2800" b="1" dirty="0" smtClean="0"/>
            </a:br>
            <a:r>
              <a:rPr lang="cs-CZ" sz="2800" b="1" dirty="0" smtClean="0"/>
              <a:t>a poté výsledek vydělíme členem druhým </a:t>
            </a:r>
            <a:br>
              <a:rPr lang="cs-CZ" sz="2800" b="1" dirty="0" smtClean="0"/>
            </a:br>
            <a:r>
              <a:rPr lang="cs-CZ" sz="2800" b="1" dirty="0" smtClean="0"/>
              <a:t>(lze předem číslo c krátit proti druhému členu poměru a až poté násobit prvním ).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05780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2" grpId="0"/>
      <p:bldP spid="13" grpId="0"/>
      <p:bldP spid="14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dirty="0" smtClean="0"/>
              <a:t>3. Zmenši  číslo 24 v poměru:</a:t>
            </a:r>
            <a:endParaRPr lang="cs-CZ" sz="28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7504" y="2439504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a) 3 : 8</a:t>
            </a:r>
            <a:endParaRPr lang="cs-CZ" sz="2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07504" y="3629118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b) 1 : 4</a:t>
            </a:r>
            <a:endParaRPr lang="cs-CZ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2903488" y="2323279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3488" y="2323279"/>
                <a:ext cx="1719312" cy="756084"/>
              </a:xfrm>
              <a:prstGeom prst="rect">
                <a:avLst/>
              </a:prstGeom>
              <a:blipFill rotWithShape="1">
                <a:blip r:embed="rId2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07504" y="4758810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c) 2 : 3</a:t>
            </a:r>
            <a:endParaRPr lang="cs-CZ" sz="28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07504" y="5877272"/>
            <a:ext cx="23042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d) 5 : 12</a:t>
            </a:r>
            <a:endParaRPr lang="cs-CZ" sz="2800" dirty="0"/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3203848" y="2547203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 bwMode="auto">
          <a:xfrm flipV="1">
            <a:off x="3861892" y="2802778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4088904" y="588953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904" y="5889536"/>
                <a:ext cx="57606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3419252" y="241097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252" y="2410976"/>
                <a:ext cx="57606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3965972" y="2638111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5972" y="2638111"/>
                <a:ext cx="57606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4322440" y="2323279"/>
                <a:ext cx="1566788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2440" y="2323279"/>
                <a:ext cx="1566788" cy="756084"/>
              </a:xfrm>
              <a:prstGeom prst="rect">
                <a:avLst/>
              </a:prstGeom>
              <a:blipFill rotWithShape="1">
                <a:blip r:embed="rId6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5747928" y="2530816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47928" y="2530816"/>
                <a:ext cx="1008112" cy="58392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903488" y="3302986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3488" y="3302986"/>
                <a:ext cx="1719312" cy="756084"/>
              </a:xfrm>
              <a:prstGeom prst="rect">
                <a:avLst/>
              </a:prstGeom>
              <a:blipFill rotWithShape="1">
                <a:blip r:embed="rId8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2902372" y="4506168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2372" y="4506168"/>
                <a:ext cx="1719312" cy="756084"/>
              </a:xfrm>
              <a:prstGeom prst="rect">
                <a:avLst/>
              </a:prstGeom>
              <a:blipFill rotWithShape="1">
                <a:blip r:embed="rId9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2822724" y="5640382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22724" y="5640382"/>
                <a:ext cx="1719312" cy="756084"/>
              </a:xfrm>
              <a:prstGeom prst="rect">
                <a:avLst/>
              </a:prstGeom>
              <a:blipFill rotWithShape="1">
                <a:blip r:embed="rId10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Přímá spojnice 27"/>
          <p:cNvCxnSpPr/>
          <p:nvPr/>
        </p:nvCxnSpPr>
        <p:spPr bwMode="auto">
          <a:xfrm flipV="1">
            <a:off x="3203848" y="3524318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Přímá spojnice 28"/>
          <p:cNvCxnSpPr/>
          <p:nvPr/>
        </p:nvCxnSpPr>
        <p:spPr bwMode="auto">
          <a:xfrm flipV="1">
            <a:off x="3902720" y="3776653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4046736" y="361995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736" y="3619956"/>
                <a:ext cx="576064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3368824" y="3407321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824" y="3407321"/>
                <a:ext cx="576064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4334768" y="3302986"/>
                <a:ext cx="1566788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4768" y="3302986"/>
                <a:ext cx="1566788" cy="756084"/>
              </a:xfrm>
              <a:prstGeom prst="rect">
                <a:avLst/>
              </a:prstGeom>
              <a:blipFill rotWithShape="1">
                <a:blip r:embed="rId13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5770748" y="3512661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0748" y="3512661"/>
                <a:ext cx="1008112" cy="58392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 flipV="1">
            <a:off x="3185840" y="4757582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 bwMode="auto">
          <a:xfrm flipV="1">
            <a:off x="3898156" y="4942248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3326656" y="457291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b="1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6656" y="4572916"/>
                <a:ext cx="576064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4034408" y="475758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408" y="4757582"/>
                <a:ext cx="576064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"/>
              <p:cNvSpPr txBox="1">
                <a:spLocks noChangeArrowheads="1"/>
              </p:cNvSpPr>
              <p:nvPr/>
            </p:nvSpPr>
            <p:spPr bwMode="auto">
              <a:xfrm>
                <a:off x="4376936" y="4506782"/>
                <a:ext cx="1566788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76936" y="4506782"/>
                <a:ext cx="1566788" cy="756084"/>
              </a:xfrm>
              <a:prstGeom prst="rect">
                <a:avLst/>
              </a:prstGeom>
              <a:blipFill rotWithShape="1">
                <a:blip r:embed="rId17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"/>
              <p:cNvSpPr txBox="1">
                <a:spLocks noChangeArrowheads="1"/>
              </p:cNvSpPr>
              <p:nvPr/>
            </p:nvSpPr>
            <p:spPr bwMode="auto">
              <a:xfrm>
                <a:off x="5770748" y="4718877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0748" y="4718877"/>
                <a:ext cx="1008112" cy="58392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 flipV="1">
            <a:off x="3138488" y="5866964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 bwMode="auto">
          <a:xfrm flipV="1">
            <a:off x="3944888" y="6119299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3303340" y="564909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340" y="5649092"/>
                <a:ext cx="576064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3"/>
              <p:cNvSpPr txBox="1">
                <a:spLocks noChangeArrowheads="1"/>
              </p:cNvSpPr>
              <p:nvPr/>
            </p:nvSpPr>
            <p:spPr bwMode="auto">
              <a:xfrm>
                <a:off x="4376936" y="5602544"/>
                <a:ext cx="1566788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76936" y="5602544"/>
                <a:ext cx="1566788" cy="756084"/>
              </a:xfrm>
              <a:prstGeom prst="rect">
                <a:avLst/>
              </a:prstGeom>
              <a:blipFill rotWithShape="1">
                <a:blip r:embed="rId20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5770748" y="5837339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0748" y="5837339"/>
                <a:ext cx="1008112" cy="58392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3931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8" grpId="0" build="p"/>
      <p:bldP spid="9" grpId="0" build="p"/>
      <p:bldP spid="10" grpId="0" build="p"/>
      <p:bldP spid="15" grpId="0" build="p"/>
      <p:bldP spid="16" grpId="0" build="p"/>
      <p:bldP spid="5" grpId="0"/>
      <p:bldP spid="19" grpId="0"/>
      <p:bldP spid="20" grpId="0"/>
      <p:bldP spid="21" grpId="0" build="p"/>
      <p:bldP spid="22" grpId="0" build="p"/>
      <p:bldP spid="25" grpId="0" build="p"/>
      <p:bldP spid="26" grpId="0" build="p"/>
      <p:bldP spid="27" grpId="0" build="p"/>
      <p:bldP spid="30" grpId="0"/>
      <p:bldP spid="31" grpId="0"/>
      <p:bldP spid="32" grpId="0" build="p"/>
      <p:bldP spid="33" grpId="0" build="p"/>
      <p:bldP spid="36" grpId="0"/>
      <p:bldP spid="37" grpId="0"/>
      <p:bldP spid="38" grpId="0" build="p"/>
      <p:bldP spid="39" grpId="0" build="p"/>
      <p:bldP spid="43" grpId="0"/>
      <p:bldP spid="44" grpId="0" build="p"/>
      <p:bldP spid="4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4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dirty="0" smtClean="0"/>
              <a:t>4. Zvětši  číslo 56 v poměru:</a:t>
            </a:r>
            <a:endParaRPr lang="cs-CZ" sz="28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7504" y="2439504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a) 8 : 7</a:t>
            </a:r>
            <a:endParaRPr lang="cs-CZ" sz="2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07504" y="3629118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b) 7 : 4</a:t>
            </a:r>
            <a:endParaRPr lang="cs-CZ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2903488" y="2323279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3488" y="2323279"/>
                <a:ext cx="1719312" cy="756084"/>
              </a:xfrm>
              <a:prstGeom prst="rect">
                <a:avLst/>
              </a:prstGeom>
              <a:blipFill rotWithShape="1">
                <a:blip r:embed="rId2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07504" y="4758810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c) 11 : 2</a:t>
            </a:r>
            <a:endParaRPr lang="cs-CZ" sz="28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07504" y="5877272"/>
            <a:ext cx="23042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d) 13 : 8</a:t>
            </a:r>
            <a:endParaRPr lang="cs-CZ" sz="2800" dirty="0"/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3203848" y="2547203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 bwMode="auto">
          <a:xfrm flipV="1">
            <a:off x="3851300" y="2808529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4088904" y="588953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904" y="5889536"/>
                <a:ext cx="57606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3419252" y="241097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252" y="2410976"/>
                <a:ext cx="57606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3981252" y="269153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1252" y="2691532"/>
                <a:ext cx="57606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4322440" y="2323279"/>
                <a:ext cx="1566788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2440" y="2323279"/>
                <a:ext cx="1566788" cy="756084"/>
              </a:xfrm>
              <a:prstGeom prst="rect">
                <a:avLst/>
              </a:prstGeom>
              <a:blipFill rotWithShape="1">
                <a:blip r:embed="rId6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5747928" y="2530816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𝟔𝟒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47928" y="2530816"/>
                <a:ext cx="1008112" cy="58392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903488" y="3302986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3488" y="3302986"/>
                <a:ext cx="1719312" cy="756084"/>
              </a:xfrm>
              <a:prstGeom prst="rect">
                <a:avLst/>
              </a:prstGeom>
              <a:blipFill rotWithShape="1">
                <a:blip r:embed="rId8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2902372" y="4506168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2372" y="4506168"/>
                <a:ext cx="1719312" cy="756084"/>
              </a:xfrm>
              <a:prstGeom prst="rect">
                <a:avLst/>
              </a:prstGeom>
              <a:blipFill rotWithShape="1">
                <a:blip r:embed="rId9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2894608" y="5655176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94608" y="5655176"/>
                <a:ext cx="1719312" cy="756084"/>
              </a:xfrm>
              <a:prstGeom prst="rect">
                <a:avLst/>
              </a:prstGeom>
              <a:blipFill rotWithShape="1">
                <a:blip r:embed="rId10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Přímá spojnice 27"/>
          <p:cNvCxnSpPr/>
          <p:nvPr/>
        </p:nvCxnSpPr>
        <p:spPr bwMode="auto">
          <a:xfrm flipV="1">
            <a:off x="3203848" y="3524318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Přímá spojnice 28"/>
          <p:cNvCxnSpPr/>
          <p:nvPr/>
        </p:nvCxnSpPr>
        <p:spPr bwMode="auto">
          <a:xfrm flipV="1">
            <a:off x="3902720" y="3776653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4046736" y="361995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736" y="3619956"/>
                <a:ext cx="576064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3368824" y="3407321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𝟏𝟒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824" y="3407321"/>
                <a:ext cx="576064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4334768" y="3302986"/>
                <a:ext cx="1917216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4768" y="3302986"/>
                <a:ext cx="1917216" cy="756084"/>
              </a:xfrm>
              <a:prstGeom prst="rect">
                <a:avLst/>
              </a:prstGeom>
              <a:blipFill rotWithShape="1">
                <a:blip r:embed="rId13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5831668" y="3506379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𝟗𝟖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31668" y="3506379"/>
                <a:ext cx="1008112" cy="58392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 flipV="1">
            <a:off x="3185840" y="4757582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 bwMode="auto">
          <a:xfrm flipV="1">
            <a:off x="3952776" y="5004366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3326656" y="457291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𝟐𝟖</m:t>
                      </m:r>
                    </m:oMath>
                  </m:oMathPara>
                </a14:m>
                <a:endParaRPr lang="cs-CZ" b="1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6656" y="4572916"/>
                <a:ext cx="576064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4117876" y="4819700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876" y="4819700"/>
                <a:ext cx="576064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"/>
              <p:cNvSpPr txBox="1">
                <a:spLocks noChangeArrowheads="1"/>
              </p:cNvSpPr>
              <p:nvPr/>
            </p:nvSpPr>
            <p:spPr bwMode="auto">
              <a:xfrm>
                <a:off x="4376936" y="4506782"/>
                <a:ext cx="2199084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𝟐𝟖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76936" y="4506782"/>
                <a:ext cx="2199084" cy="756084"/>
              </a:xfrm>
              <a:prstGeom prst="rect">
                <a:avLst/>
              </a:prstGeom>
              <a:blipFill rotWithShape="1">
                <a:blip r:embed="rId17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"/>
              <p:cNvSpPr txBox="1">
                <a:spLocks noChangeArrowheads="1"/>
              </p:cNvSpPr>
              <p:nvPr/>
            </p:nvSpPr>
            <p:spPr bwMode="auto">
              <a:xfrm>
                <a:off x="6071964" y="4712405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𝟑𝟎𝟖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71964" y="4712405"/>
                <a:ext cx="1008112" cy="583922"/>
              </a:xfrm>
              <a:prstGeom prst="rect">
                <a:avLst/>
              </a:prstGeom>
              <a:blipFill rotWithShape="1">
                <a:blip r:embed="rId18"/>
                <a:stretch>
                  <a:fillRect r="-16364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 flipV="1">
            <a:off x="3138488" y="5866964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 bwMode="auto">
          <a:xfrm flipV="1">
            <a:off x="3944888" y="6119299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3303340" y="564909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340" y="5649092"/>
                <a:ext cx="576064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3"/>
              <p:cNvSpPr txBox="1">
                <a:spLocks noChangeArrowheads="1"/>
              </p:cNvSpPr>
              <p:nvPr/>
            </p:nvSpPr>
            <p:spPr bwMode="auto">
              <a:xfrm>
                <a:off x="4376936" y="5602544"/>
                <a:ext cx="1875048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76936" y="5602544"/>
                <a:ext cx="1875048" cy="756084"/>
              </a:xfrm>
              <a:prstGeom prst="rect">
                <a:avLst/>
              </a:prstGeom>
              <a:blipFill rotWithShape="1">
                <a:blip r:embed="rId20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5889228" y="5827338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𝟗𝟏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89228" y="5827338"/>
                <a:ext cx="1008112" cy="58392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61475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8" grpId="0" build="p"/>
      <p:bldP spid="9" grpId="0" build="p"/>
      <p:bldP spid="10" grpId="0" build="p"/>
      <p:bldP spid="15" grpId="0" build="p"/>
      <p:bldP spid="16" grpId="0" build="p"/>
      <p:bldP spid="5" grpId="0"/>
      <p:bldP spid="19" grpId="0"/>
      <p:bldP spid="20" grpId="0"/>
      <p:bldP spid="21" grpId="0" build="p"/>
      <p:bldP spid="22" grpId="0" build="p"/>
      <p:bldP spid="25" grpId="0" build="p"/>
      <p:bldP spid="26" grpId="0" build="p"/>
      <p:bldP spid="27" grpId="0" build="p"/>
      <p:bldP spid="30" grpId="0"/>
      <p:bldP spid="31" grpId="0"/>
      <p:bldP spid="32" grpId="0" build="p"/>
      <p:bldP spid="33" grpId="0" build="p"/>
      <p:bldP spid="36" grpId="0"/>
      <p:bldP spid="37" grpId="0"/>
      <p:bldP spid="38" grpId="0" build="p"/>
      <p:bldP spid="39" grpId="0" build="p"/>
      <p:bldP spid="43" grpId="0"/>
      <p:bldP spid="44" grpId="0" build="p"/>
      <p:bldP spid="4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5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dirty="0" smtClean="0"/>
              <a:t>5. Změň  číslo 30 v poměru:</a:t>
            </a:r>
            <a:endParaRPr lang="cs-CZ" sz="28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7504" y="2439504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a) 3 : 7</a:t>
            </a:r>
            <a:endParaRPr lang="cs-CZ" sz="2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07504" y="3629118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b) 5 : 4</a:t>
            </a:r>
            <a:endParaRPr lang="cs-CZ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2903488" y="2323279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3488" y="2323279"/>
                <a:ext cx="1719312" cy="756084"/>
              </a:xfrm>
              <a:prstGeom prst="rect">
                <a:avLst/>
              </a:prstGeom>
              <a:blipFill rotWithShape="1">
                <a:blip r:embed="rId2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07504" y="4758810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c) 7 : 5</a:t>
            </a:r>
            <a:endParaRPr lang="cs-CZ" sz="28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07504" y="5877272"/>
            <a:ext cx="23042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d) 3 : 8</a:t>
            </a:r>
            <a:endParaRPr lang="cs-CZ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3932536" y="5934633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2536" y="5934633"/>
                <a:ext cx="57606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4232920" y="2323279"/>
                <a:ext cx="1566788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𝟗𝟎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32920" y="2323279"/>
                <a:ext cx="1566788" cy="756084"/>
              </a:xfrm>
              <a:prstGeom prst="rect">
                <a:avLst/>
              </a:prstGeom>
              <a:blipFill rotWithShape="1">
                <a:blip r:embed="rId4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5476478" y="2323279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76478" y="2323279"/>
                <a:ext cx="1008112" cy="583922"/>
              </a:xfrm>
              <a:prstGeom prst="rect">
                <a:avLst/>
              </a:prstGeom>
              <a:blipFill rotWithShape="1">
                <a:blip r:embed="rId5"/>
                <a:stretch>
                  <a:fillRect r="-23494" b="-44792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903488" y="3302986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3488" y="3302986"/>
                <a:ext cx="1719312" cy="756084"/>
              </a:xfrm>
              <a:prstGeom prst="rect">
                <a:avLst/>
              </a:prstGeom>
              <a:blipFill rotWithShape="1">
                <a:blip r:embed="rId6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2902372" y="4506168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2372" y="4506168"/>
                <a:ext cx="1719312" cy="756084"/>
              </a:xfrm>
              <a:prstGeom prst="rect">
                <a:avLst/>
              </a:prstGeom>
              <a:blipFill rotWithShape="1">
                <a:blip r:embed="rId7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2853532" y="5615550"/>
                <a:ext cx="1487140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53532" y="5615550"/>
                <a:ext cx="1487140" cy="756084"/>
              </a:xfrm>
              <a:prstGeom prst="rect">
                <a:avLst/>
              </a:prstGeom>
              <a:blipFill rotWithShape="1">
                <a:blip r:embed="rId8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Přímá spojnice 27"/>
          <p:cNvCxnSpPr/>
          <p:nvPr/>
        </p:nvCxnSpPr>
        <p:spPr bwMode="auto">
          <a:xfrm flipV="1">
            <a:off x="3203848" y="3524318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Přímá spojnice 28"/>
          <p:cNvCxnSpPr/>
          <p:nvPr/>
        </p:nvCxnSpPr>
        <p:spPr bwMode="auto">
          <a:xfrm flipV="1">
            <a:off x="3902720" y="3776653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4024412" y="359743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4412" y="3597436"/>
                <a:ext cx="576064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3368824" y="3407321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824" y="3407321"/>
                <a:ext cx="576064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4334768" y="3302986"/>
                <a:ext cx="1917216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4768" y="3302986"/>
                <a:ext cx="1917216" cy="756084"/>
              </a:xfrm>
              <a:prstGeom prst="rect">
                <a:avLst/>
              </a:prstGeom>
              <a:blipFill rotWithShape="1">
                <a:blip r:embed="rId11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5476478" y="3300026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76478" y="3300026"/>
                <a:ext cx="1008112" cy="583922"/>
              </a:xfrm>
              <a:prstGeom prst="rect">
                <a:avLst/>
              </a:prstGeom>
              <a:blipFill rotWithShape="1">
                <a:blip r:embed="rId12"/>
                <a:stretch>
                  <a:fillRect r="-23494" b="-44792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 flipV="1">
            <a:off x="3185840" y="4757582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 bwMode="auto">
          <a:xfrm flipV="1">
            <a:off x="3874096" y="4996732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3326656" y="457291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b="1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6656" y="4572916"/>
                <a:ext cx="576064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4018112" y="481206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8112" y="4812066"/>
                <a:ext cx="576064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"/>
              <p:cNvSpPr txBox="1">
                <a:spLocks noChangeArrowheads="1"/>
              </p:cNvSpPr>
              <p:nvPr/>
            </p:nvSpPr>
            <p:spPr bwMode="auto">
              <a:xfrm>
                <a:off x="4376936" y="4506782"/>
                <a:ext cx="2199084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76936" y="4506782"/>
                <a:ext cx="2199084" cy="756084"/>
              </a:xfrm>
              <a:prstGeom prst="rect">
                <a:avLst/>
              </a:prstGeom>
              <a:blipFill rotWithShape="1">
                <a:blip r:embed="rId15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"/>
              <p:cNvSpPr txBox="1">
                <a:spLocks noChangeArrowheads="1"/>
              </p:cNvSpPr>
              <p:nvPr/>
            </p:nvSpPr>
            <p:spPr bwMode="auto">
              <a:xfrm>
                <a:off x="5799968" y="4712405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9968" y="4712405"/>
                <a:ext cx="1008112" cy="58392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 flipV="1">
            <a:off x="3138488" y="5866964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 bwMode="auto">
          <a:xfrm flipV="1">
            <a:off x="3805784" y="6119299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3303340" y="564909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340" y="5649092"/>
                <a:ext cx="576064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3"/>
              <p:cNvSpPr txBox="1">
                <a:spLocks noChangeArrowheads="1"/>
              </p:cNvSpPr>
              <p:nvPr/>
            </p:nvSpPr>
            <p:spPr bwMode="auto">
              <a:xfrm>
                <a:off x="4279156" y="5615550"/>
                <a:ext cx="119732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79156" y="5615550"/>
                <a:ext cx="1197322" cy="756084"/>
              </a:xfrm>
              <a:prstGeom prst="rect">
                <a:avLst/>
              </a:prstGeom>
              <a:blipFill rotWithShape="1">
                <a:blip r:embed="rId18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5335060" y="5642672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5060" y="5642672"/>
                <a:ext cx="1008112" cy="583922"/>
              </a:xfrm>
              <a:prstGeom prst="rect">
                <a:avLst/>
              </a:prstGeom>
              <a:blipFill rotWithShape="1">
                <a:blip r:embed="rId19"/>
                <a:stretch>
                  <a:fillRect r="-23494" b="-4631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35810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8" grpId="0" build="p"/>
      <p:bldP spid="9" grpId="0" build="p"/>
      <p:bldP spid="10" grpId="0" build="p"/>
      <p:bldP spid="15" grpId="0" build="p"/>
      <p:bldP spid="16" grpId="0" build="p"/>
      <p:bldP spid="5" grpId="0"/>
      <p:bldP spid="21" grpId="0" build="p"/>
      <p:bldP spid="22" grpId="0" build="p"/>
      <p:bldP spid="25" grpId="0" build="p"/>
      <p:bldP spid="26" grpId="0" build="p"/>
      <p:bldP spid="27" grpId="0" build="p"/>
      <p:bldP spid="30" grpId="0"/>
      <p:bldP spid="31" grpId="0"/>
      <p:bldP spid="32" grpId="0" build="p"/>
      <p:bldP spid="33" grpId="0" build="p"/>
      <p:bldP spid="36" grpId="0"/>
      <p:bldP spid="37" grpId="0"/>
      <p:bldP spid="38" grpId="0" build="p"/>
      <p:bldP spid="39" grpId="0" build="p"/>
      <p:bldP spid="43" grpId="0"/>
      <p:bldP spid="44" grpId="0" build="p"/>
      <p:bldP spid="45" grpId="0" build="p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1264</TotalTime>
  <Words>1087</Words>
  <Application>Microsoft Office PowerPoint</Application>
  <PresentationFormat>Předvádění na obrazovce (4:3)</PresentationFormat>
  <Paragraphs>176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Poměr – příklady</vt:lpstr>
      <vt:lpstr>Poměr Definice</vt:lpstr>
      <vt:lpstr>Poměr Zápis</vt:lpstr>
      <vt:lpstr>Poměr Příklad č. 1</vt:lpstr>
      <vt:lpstr>Poměr Příklad č. 2</vt:lpstr>
      <vt:lpstr>Poměr Změna čísla v daném poměru</vt:lpstr>
      <vt:lpstr>Poměr Příklad č. 3</vt:lpstr>
      <vt:lpstr>Poměr Příklad č. 4</vt:lpstr>
      <vt:lpstr>Poměr Příklad č. 5</vt:lpstr>
      <vt:lpstr>Poměr Příklad č. 6</vt:lpstr>
      <vt:lpstr>Poměr Příklad č. 7</vt:lpstr>
      <vt:lpstr>Poměr Příklad č. 8</vt:lpstr>
      <vt:lpstr>Poměr Příklady</vt:lpstr>
      <vt:lpstr>Poměr Příklady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177</cp:revision>
  <dcterms:created xsi:type="dcterms:W3CDTF">2012-01-02T08:14:14Z</dcterms:created>
  <dcterms:modified xsi:type="dcterms:W3CDTF">2012-02-17T18:51:25Z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