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80" r:id="rId4"/>
    <p:sldId id="274" r:id="rId5"/>
    <p:sldId id="281" r:id="rId6"/>
    <p:sldId id="283" r:id="rId7"/>
    <p:sldId id="284" r:id="rId8"/>
    <p:sldId id="259" r:id="rId9"/>
    <p:sldId id="285" r:id="rId10"/>
    <p:sldId id="275" r:id="rId11"/>
    <p:sldId id="286" r:id="rId12"/>
    <p:sldId id="287" r:id="rId13"/>
    <p:sldId id="288" r:id="rId14"/>
    <p:sldId id="289" r:id="rId15"/>
    <p:sldId id="290" r:id="rId16"/>
    <p:sldId id="291" r:id="rId1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ort.cz/clanek/198012-nba-vesely-zaskoroval-smeci-pak-se-vyfauloval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Poměr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1863552" y="2956128"/>
                <a:ext cx="2420416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552" y="2956128"/>
                <a:ext cx="2420416" cy="11387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9672" y="2287007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691680" y="3594085"/>
                <a:ext cx="277230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,</m:t>
                      </m:r>
                      <m:r>
                        <a:rPr lang="cs-CZ" sz="3200" i="1" smtClean="0">
                          <a:latin typeface="Cambria Math"/>
                        </a:rPr>
                        <m:t>8 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18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0,7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594085"/>
                <a:ext cx="277230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76" name="Přímá spojnice se šipkou 7175"/>
          <p:cNvCxnSpPr/>
          <p:nvPr/>
        </p:nvCxnSpPr>
        <p:spPr bwMode="auto">
          <a:xfrm flipV="1">
            <a:off x="4283968" y="3395003"/>
            <a:ext cx="1512168" cy="55864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78" name="Přímá spojnice se šipkou 7177"/>
          <p:cNvCxnSpPr/>
          <p:nvPr/>
        </p:nvCxnSpPr>
        <p:spPr bwMode="auto">
          <a:xfrm flipV="1">
            <a:off x="4283968" y="3525515"/>
            <a:ext cx="2520280" cy="8562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79" name="TextovéPole 7178"/>
          <p:cNvSpPr txBox="1"/>
          <p:nvPr/>
        </p:nvSpPr>
        <p:spPr>
          <a:xfrm>
            <a:off x="657418" y="515719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Desetinná čísla násobíme tak, abychom se zbavili čísel za desetinnou čárkou, tj. 10, 100, 1 000, …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581854" y="2953156"/>
                <a:ext cx="2965403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854" y="2953156"/>
                <a:ext cx="2965403" cy="11387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7179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2287007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2519768" y="3100171"/>
                <a:ext cx="1458162" cy="1129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 </m:t>
                      </m:r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68" y="3100171"/>
                <a:ext cx="1458162" cy="11294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421531" y="4222586"/>
                <a:ext cx="2772308" cy="2213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531" y="4222586"/>
                <a:ext cx="2772308" cy="22132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se šipkou 6"/>
          <p:cNvCxnSpPr/>
          <p:nvPr/>
        </p:nvCxnSpPr>
        <p:spPr bwMode="auto">
          <a:xfrm flipV="1">
            <a:off x="4146116" y="3980904"/>
            <a:ext cx="392962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 bwMode="auto">
          <a:xfrm flipV="1">
            <a:off x="4320066" y="3980904"/>
            <a:ext cx="916561" cy="172819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ovéPole 20"/>
          <p:cNvSpPr txBox="1"/>
          <p:nvPr/>
        </p:nvSpPr>
        <p:spPr>
          <a:xfrm>
            <a:off x="5004048" y="4508767"/>
            <a:ext cx="3924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Zlomky násobíme (nejmenším) společným jmenovatelem.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982866" y="3341744"/>
                <a:ext cx="24219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866" y="3341744"/>
                <a:ext cx="2421946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980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101800" y="3713776"/>
                <a:ext cx="2187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800" y="3713776"/>
                <a:ext cx="218787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899592" y="4331183"/>
                <a:ext cx="259228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,8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18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2,7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27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331183"/>
                <a:ext cx="259228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352624" y="5726815"/>
            <a:ext cx="8604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Někdy musíme poměr nejdříve rozšířit a poté ještě zkrátit, abychom dostali poměr v základním tvaru.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51880" y="2738680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79912" y="4669737"/>
                <a:ext cx="259228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</a:rPr>
                        <m:t>:9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27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9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669737"/>
                <a:ext cx="2592288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 bwMode="auto">
          <a:xfrm flipV="1">
            <a:off x="3415060" y="4289321"/>
            <a:ext cx="648072" cy="36004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 bwMode="auto">
          <a:xfrm flipV="1">
            <a:off x="3397920" y="4332344"/>
            <a:ext cx="1440160" cy="67710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 bwMode="auto">
          <a:xfrm flipV="1">
            <a:off x="5652120" y="4331183"/>
            <a:ext cx="432048" cy="4659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 bwMode="auto">
          <a:xfrm flipV="1">
            <a:off x="5724128" y="4289321"/>
            <a:ext cx="1008112" cy="10156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113838" y="3713776"/>
                <a:ext cx="21962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𝟐𝟕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838" y="3713776"/>
                <a:ext cx="219624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436096" y="3684852"/>
                <a:ext cx="19894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684852"/>
                <a:ext cx="1989466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12645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21" grpId="0"/>
      <p:bldP spid="12" grpId="0"/>
      <p:bldP spid="14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413779" y="3622195"/>
                <a:ext cx="1777900" cy="1133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: </m:t>
                      </m:r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779" y="3622195"/>
                <a:ext cx="1777900" cy="11330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228428" y="4766780"/>
                <a:ext cx="2772308" cy="2213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15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15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428" y="4766780"/>
                <a:ext cx="2772308" cy="22132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151880" y="2738680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3977196" y="5230781"/>
                <a:ext cx="277230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</a:rPr>
                        <m:t>:4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196" y="5230781"/>
                <a:ext cx="2772308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se šipkou 3"/>
          <p:cNvCxnSpPr/>
          <p:nvPr/>
        </p:nvCxnSpPr>
        <p:spPr bwMode="auto">
          <a:xfrm flipV="1">
            <a:off x="3419872" y="4510701"/>
            <a:ext cx="612068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Přímá spojnice se šipkou 5"/>
          <p:cNvCxnSpPr/>
          <p:nvPr/>
        </p:nvCxnSpPr>
        <p:spPr bwMode="auto">
          <a:xfrm flipV="1">
            <a:off x="3419872" y="4406174"/>
            <a:ext cx="1656184" cy="157764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 bwMode="auto">
          <a:xfrm flipV="1">
            <a:off x="5724128" y="4495744"/>
            <a:ext cx="360040" cy="74999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 bwMode="auto">
          <a:xfrm flipV="1">
            <a:off x="5724128" y="4556720"/>
            <a:ext cx="993192" cy="142710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205619" y="3865564"/>
                <a:ext cx="23174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: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619" y="3865564"/>
                <a:ext cx="231745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372354" y="3849412"/>
                <a:ext cx="20545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354" y="3849412"/>
                <a:ext cx="2054572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64913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12" grpId="0"/>
      <p:bldP spid="8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Jednotky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8778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V jakém poměru jsou hmotnosti průměrného slona (7 tun) a průměrného sedmáka (56 kg)?</a:t>
            </a:r>
            <a:endParaRPr lang="cs-CZ" sz="32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1976234" y="3039510"/>
            <a:ext cx="2379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lon : sedmák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49672" y="5657605"/>
                <a:ext cx="333635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7</m:t>
                      </m:r>
                      <m:r>
                        <a:rPr lang="cs-CZ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𝑡𝑢𝑛</m:t>
                      </m:r>
                      <m:r>
                        <a:rPr lang="cs-CZ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7 000 </m:t>
                      </m:r>
                      <m:r>
                        <a:rPr lang="cs-CZ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𝑘𝑔</m:t>
                      </m:r>
                    </m:oMath>
                  </m:oMathPara>
                </a14:m>
                <a:endParaRPr lang="cs-CZ" sz="320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endParaRPr lang="cs-CZ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72" y="5657605"/>
                <a:ext cx="333635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380348" y="5657606"/>
                <a:ext cx="31358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⇒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𝟎𝟎𝟎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𝟓𝟔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348" y="5657606"/>
                <a:ext cx="3135867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411682" y="5657605"/>
                <a:ext cx="23367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𝟏𝟐𝟓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1682" y="5657605"/>
                <a:ext cx="233678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539552" y="306233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/>
              <a:t>Řešení:</a:t>
            </a:r>
            <a:endParaRPr lang="cs-CZ" sz="2400" b="1" u="sng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031940" y="3022460"/>
            <a:ext cx="2379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dirty="0" smtClean="0">
                <a:latin typeface="Arial" pitchFamily="34" charset="0"/>
                <a:cs typeface="Arial" pitchFamily="34" charset="0"/>
              </a:rPr>
              <a:t>=   7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: 56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520476" y="3022459"/>
            <a:ext cx="1353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dirty="0" smtClean="0">
                <a:latin typeface="Arial" pitchFamily="34" charset="0"/>
                <a:cs typeface="Arial" pitchFamily="34" charset="0"/>
              </a:rPr>
              <a:t>=   1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: 8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80" y="3247855"/>
            <a:ext cx="1386642" cy="163609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925395" y="3709887"/>
            <a:ext cx="548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tj. sedmák je 8 × těžší než slon (???)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2931559" y="4264911"/>
            <a:ext cx="243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Kde je chyba?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5041" y="4829658"/>
            <a:ext cx="8713443" cy="830997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Dvě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veličiny (čísla) lze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porovnat poměrem jen tehdy, jsou-li uvedeny ve stejných jednotkách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!!!</a:t>
            </a:r>
            <a:r>
              <a:rPr lang="cs-CZ" sz="2400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cs-CZ" sz="24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15905" y="6144517"/>
            <a:ext cx="6731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tj. Slon je 125 × těžší než sedmák.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5982789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22" grpId="0"/>
      <p:bldP spid="23" grpId="0"/>
      <p:bldP spid="2" grpId="0"/>
      <p:bldP spid="16" grpId="0"/>
      <p:bldP spid="17" grpId="0"/>
      <p:bldP spid="7" grpId="0"/>
      <p:bldP spid="9" grpId="0"/>
      <p:bldP spid="20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5520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Upravte poměr do základního tvaru: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252585" y="2450989"/>
            <a:ext cx="1295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54 : 27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814077" y="245098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105 m : 600 dm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940152" y="244677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2,5 t : 750 kg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49672" y="2851099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54 : 27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8896" y="3246094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6 : 3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9672" y="3642402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2 : 1</a:t>
            </a:r>
            <a:endParaRPr lang="cs-CZ" sz="2000" b="1" u="dbl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801578" y="2845984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105 m : 60 m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814077" y="3242292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105 : 60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814077" y="3594747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7 : 4</a:t>
            </a:r>
            <a:endParaRPr lang="cs-CZ" sz="2000" b="1" u="dbl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669896" y="285109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2 500 kg : 750 kg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57397" y="3194637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2 500  : 750 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671957" y="354132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/>
              <a:t>1</a:t>
            </a:r>
            <a:r>
              <a:rPr lang="cs-CZ" sz="2000" b="1" u="dbl" dirty="0" smtClean="0"/>
              <a:t>0 : 3 </a:t>
            </a:r>
            <a:endParaRPr lang="cs-CZ" sz="2000" b="1" u="dbl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46530" y="4643044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35 min : 1,5 hod</a:t>
            </a:r>
            <a:endParaRPr lang="cs-CZ" sz="20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55499" y="5044064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35 min : 90 min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46532" y="5426560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35 : 90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81604" y="5808182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7 : 18</a:t>
            </a:r>
            <a:endParaRPr lang="cs-CZ" sz="2000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963173" y="4643954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150 g : 1 kg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940153" y="4595389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72 m : 180 m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115572" y="5026450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150 g : 1 000 g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107188" y="5444174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150 : 1 000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107187" y="5808182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3 : 20</a:t>
            </a:r>
            <a:endParaRPr lang="cs-CZ" sz="2000" b="1" u="dbl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053689" y="4995499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72 : 180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055750" y="534795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: 20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055750" y="573764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2 : 5</a:t>
            </a:r>
            <a:endParaRPr lang="cs-CZ" sz="2000" b="1" u="dbl" dirty="0"/>
          </a:p>
        </p:txBody>
      </p:sp>
    </p:spTree>
    <p:extLst>
      <p:ext uri="{BB962C8B-B14F-4D97-AF65-F5344CB8AC3E}">
        <p14:creationId xmlns:p14="http://schemas.microsoft.com/office/powerpoint/2010/main" val="38459155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18" grpId="0"/>
      <p:bldP spid="19" grpId="0"/>
      <p:bldP spid="21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4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Shrnutí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060848"/>
            <a:ext cx="8640960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 Black" pitchFamily="34" charset="0"/>
              </a:rPr>
              <a:t>Podílu </a:t>
            </a:r>
            <a:r>
              <a:rPr lang="cs-CZ" sz="2000" b="1" i="1" dirty="0">
                <a:latin typeface="Arial Black" pitchFamily="34" charset="0"/>
              </a:rPr>
              <a:t>a : b</a:t>
            </a:r>
            <a:r>
              <a:rPr lang="cs-CZ" sz="2000" b="1" dirty="0">
                <a:latin typeface="Arial Black" pitchFamily="34" charset="0"/>
              </a:rPr>
              <a:t>, kde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</a:t>
            </a:r>
            <a:r>
              <a:rPr lang="en-US" sz="2000" b="1" dirty="0">
                <a:latin typeface="Arial Black" pitchFamily="34" charset="0"/>
              </a:rPr>
              <a:t>&gt;</a:t>
            </a:r>
            <a:r>
              <a:rPr lang="cs-CZ" sz="2000" b="1" dirty="0">
                <a:latin typeface="Arial Black" pitchFamily="34" charset="0"/>
              </a:rPr>
              <a:t> 0,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 </a:t>
            </a:r>
            <a:r>
              <a:rPr lang="en-US" sz="2000" b="1" dirty="0">
                <a:latin typeface="Arial Black" pitchFamily="34" charset="0"/>
              </a:rPr>
              <a:t>&gt;</a:t>
            </a:r>
            <a:r>
              <a:rPr lang="cs-CZ" sz="2000" b="1" dirty="0">
                <a:latin typeface="Arial Black" pitchFamily="34" charset="0"/>
              </a:rPr>
              <a:t> 0, říkáme poměr a čteme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ku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Čísla </a:t>
            </a:r>
            <a:r>
              <a:rPr lang="cs-CZ" sz="2000" b="1" i="1" dirty="0">
                <a:latin typeface="Arial Black" pitchFamily="34" charset="0"/>
              </a:rPr>
              <a:t>a, b </a:t>
            </a:r>
            <a:r>
              <a:rPr lang="cs-CZ" sz="2000" b="1" dirty="0">
                <a:latin typeface="Arial Black" pitchFamily="34" charset="0"/>
              </a:rPr>
              <a:t>nazýváme členy poměru.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Číslo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je první člen poměru, číslo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 druhý člen poměru.</a:t>
            </a:r>
            <a:endParaRPr lang="cs-CZ" sz="2000" b="1" dirty="0">
              <a:latin typeface="Arial Black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51520" y="3356992"/>
            <a:ext cx="8640960" cy="70788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Arial Black" pitchFamily="34" charset="0"/>
                <a:cs typeface="Arial" pitchFamily="34" charset="0"/>
              </a:rPr>
              <a:t>Krácení poměru</a:t>
            </a:r>
            <a:r>
              <a:rPr lang="cs-CZ" sz="2000" b="1" dirty="0">
                <a:latin typeface="Arial Black" pitchFamily="34" charset="0"/>
                <a:cs typeface="Arial" pitchFamily="34" charset="0"/>
              </a:rPr>
              <a:t> znamená dělení prvního i druhého členu poměru stejným číslem různým od </a:t>
            </a:r>
            <a:r>
              <a:rPr lang="cs-CZ" sz="2000" b="1" dirty="0" smtClean="0">
                <a:latin typeface="Arial Black" pitchFamily="34" charset="0"/>
                <a:cs typeface="Arial" pitchFamily="34" charset="0"/>
              </a:rPr>
              <a:t>nuly.</a:t>
            </a:r>
            <a:endParaRPr lang="cs-CZ" sz="2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251520" y="4365104"/>
            <a:ext cx="877881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u="sng" dirty="0" smtClean="0">
                <a:latin typeface="Arial Black" pitchFamily="34" charset="0"/>
              </a:rPr>
              <a:t>Rozšiřování </a:t>
            </a:r>
            <a:r>
              <a:rPr lang="cs-CZ" sz="2000" b="1" u="sng" dirty="0">
                <a:latin typeface="Arial Black" pitchFamily="34" charset="0"/>
              </a:rPr>
              <a:t>poměru</a:t>
            </a:r>
            <a:r>
              <a:rPr lang="cs-CZ" sz="2000" b="1" dirty="0">
                <a:latin typeface="Arial Black" pitchFamily="34" charset="0"/>
              </a:rPr>
              <a:t> znamená </a:t>
            </a:r>
            <a:r>
              <a:rPr lang="cs-CZ" sz="2000" b="1" dirty="0" smtClean="0">
                <a:latin typeface="Arial Black" pitchFamily="34" charset="0"/>
              </a:rPr>
              <a:t>násobení </a:t>
            </a:r>
            <a:r>
              <a:rPr lang="cs-CZ" sz="2000" b="1" dirty="0">
                <a:latin typeface="Arial Black" pitchFamily="34" charset="0"/>
              </a:rPr>
              <a:t>prvního </a:t>
            </a:r>
            <a:r>
              <a:rPr lang="cs-CZ" sz="2000" b="1" dirty="0" smtClean="0">
                <a:latin typeface="Arial Black" pitchFamily="34" charset="0"/>
              </a:rPr>
              <a:t/>
            </a:r>
            <a:br>
              <a:rPr lang="cs-CZ" sz="2000" b="1" dirty="0" smtClean="0">
                <a:latin typeface="Arial Black" pitchFamily="34" charset="0"/>
              </a:rPr>
            </a:br>
            <a:r>
              <a:rPr lang="cs-CZ" sz="2000" b="1" dirty="0" smtClean="0">
                <a:latin typeface="Arial Black" pitchFamily="34" charset="0"/>
              </a:rPr>
              <a:t>i </a:t>
            </a:r>
            <a:r>
              <a:rPr lang="cs-CZ" sz="2000" b="1" dirty="0">
                <a:latin typeface="Arial Black" pitchFamily="34" charset="0"/>
              </a:rPr>
              <a:t>druhého členu poměru stejným číslem různým od </a:t>
            </a:r>
            <a:r>
              <a:rPr lang="cs-CZ" sz="2000" b="1" dirty="0" smtClean="0">
                <a:latin typeface="Arial Black" pitchFamily="34" charset="0"/>
              </a:rPr>
              <a:t>nuly.</a:t>
            </a:r>
            <a:endParaRPr lang="cs-CZ" sz="2000" b="1" dirty="0">
              <a:latin typeface="Arial Black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251520" y="5373216"/>
            <a:ext cx="8713443" cy="707886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 Black" pitchFamily="34" charset="0"/>
              </a:rPr>
              <a:t>Dvě </a:t>
            </a:r>
            <a:r>
              <a:rPr lang="cs-CZ" sz="2000" b="1" dirty="0" smtClean="0">
                <a:latin typeface="Arial Black" pitchFamily="34" charset="0"/>
              </a:rPr>
              <a:t>veličiny (čísla) lze </a:t>
            </a:r>
            <a:r>
              <a:rPr lang="cs-CZ" sz="2000" b="1" dirty="0">
                <a:latin typeface="Arial Black" pitchFamily="34" charset="0"/>
              </a:rPr>
              <a:t>porovnat poměrem jen tehdy, jsou-li uvedeny ve </a:t>
            </a:r>
            <a:r>
              <a:rPr lang="cs-CZ" sz="2000" b="1" u="sng" dirty="0">
                <a:latin typeface="Arial Black" pitchFamily="34" charset="0"/>
              </a:rPr>
              <a:t>stejných jednotkách</a:t>
            </a:r>
            <a:r>
              <a:rPr lang="cs-CZ" sz="2000" b="1" dirty="0" smtClean="0">
                <a:latin typeface="Arial Black" pitchFamily="34" charset="0"/>
              </a:rPr>
              <a:t>!!!</a:t>
            </a:r>
            <a:r>
              <a:rPr lang="cs-CZ" sz="2000" dirty="0" smtClean="0">
                <a:latin typeface="Arial Black" pitchFamily="34" charset="0"/>
              </a:rPr>
              <a:t> </a:t>
            </a:r>
            <a:endParaRPr lang="cs-CZ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5479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43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Kde jste se setkali s poměrem?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755576" y="242088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1) Sport – Výsledky utkání: </a:t>
            </a:r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87624" y="282099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hlinkClick r:id="rId2"/>
              </a:rPr>
              <a:t>Výsledky </a:t>
            </a:r>
            <a:r>
              <a:rPr lang="cs-CZ" sz="2000" dirty="0" smtClean="0">
                <a:hlinkClick r:id="rId2"/>
              </a:rPr>
              <a:t>NBA: </a:t>
            </a:r>
            <a:r>
              <a:rPr lang="cs-CZ" sz="2000" dirty="0" err="1">
                <a:hlinkClick r:id="rId2"/>
              </a:rPr>
              <a:t>Milwaukee</a:t>
            </a:r>
            <a:r>
              <a:rPr lang="cs-CZ" sz="2000" dirty="0">
                <a:hlinkClick r:id="rId2"/>
              </a:rPr>
              <a:t> - New Orleans 89:92, Minnesota - Charlotte 102:90, New Jersey - Memphis 100:105, New York - </a:t>
            </a:r>
            <a:r>
              <a:rPr lang="cs-CZ" sz="2000" dirty="0" err="1">
                <a:hlinkClick r:id="rId2"/>
              </a:rPr>
              <a:t>Sacramento</a:t>
            </a:r>
            <a:r>
              <a:rPr lang="cs-CZ" sz="2000" dirty="0">
                <a:hlinkClick r:id="rId2"/>
              </a:rPr>
              <a:t> 100:85, Orlando - Philadelphia 103:87, Phoenix - Atlanta 99:101, Toronto - San Antonio 106:113.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4144437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2) Ředění tekutých látek</a:t>
            </a:r>
            <a:endParaRPr lang="cs-CZ" sz="2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87624" y="4725144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Naneseme penetrační nátěr hydroizolační hmotou zředěnou podle savosti podkladu v poměru 1:1 nebo 1:2. </a:t>
            </a:r>
            <a:endParaRPr lang="cs-CZ" dirty="0" smtClean="0"/>
          </a:p>
          <a:p>
            <a:r>
              <a:rPr lang="cs-CZ" dirty="0"/>
              <a:t>Aplikuje se </a:t>
            </a:r>
            <a:r>
              <a:rPr lang="cs-CZ" b="1" i="1" dirty="0"/>
              <a:t>ředěný</a:t>
            </a:r>
            <a:r>
              <a:rPr lang="cs-CZ" dirty="0"/>
              <a:t> vodou 1:4 (nátěrem, postřikem, poléváním nebo ponořováním) na očištěné dřevo</a:t>
            </a:r>
            <a:r>
              <a:rPr lang="cs-CZ" dirty="0" smtClean="0"/>
              <a:t>, …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5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Kde jste se setkali s poměrem?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755576" y="242088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3) Měřítko plánu nebo mapy: 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4174074"/>
            <a:ext cx="4002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4) Sázkové kurzy (na koně):</a:t>
            </a:r>
            <a:endParaRPr lang="cs-CZ" sz="2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69192"/>
            <a:ext cx="1762587" cy="87515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91853"/>
            <a:ext cx="3252019" cy="95249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43608" y="4725144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… vypsala </a:t>
            </a:r>
            <a:r>
              <a:rPr lang="cs-CZ" sz="2000" dirty="0"/>
              <a:t>dlouhodobé sázky pro České derby, podle kterých je favoritem derby </a:t>
            </a:r>
            <a:r>
              <a:rPr lang="cs-CZ" sz="2000" dirty="0" err="1"/>
              <a:t>Dick</a:t>
            </a:r>
            <a:r>
              <a:rPr lang="cs-CZ" sz="2000" dirty="0"/>
              <a:t> Morris (4:1) před </a:t>
            </a:r>
            <a:r>
              <a:rPr lang="cs-CZ" sz="2000" dirty="0" err="1"/>
              <a:t>Budapestem</a:t>
            </a:r>
            <a:r>
              <a:rPr lang="cs-CZ" sz="2000" dirty="0"/>
              <a:t> (4,5:1)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a </a:t>
            </a:r>
            <a:r>
              <a:rPr lang="cs-CZ" sz="2000" dirty="0"/>
              <a:t>německými </a:t>
            </a:r>
            <a:r>
              <a:rPr lang="cs-CZ" sz="2000" dirty="0" err="1"/>
              <a:t>Ostlandem</a:t>
            </a:r>
            <a:r>
              <a:rPr lang="cs-CZ" sz="2000" dirty="0"/>
              <a:t> (5:1) a </a:t>
            </a:r>
            <a:r>
              <a:rPr lang="cs-CZ" sz="2000" dirty="0" err="1"/>
              <a:t>Sushitanem</a:t>
            </a:r>
            <a:r>
              <a:rPr lang="cs-CZ" sz="2000" dirty="0"/>
              <a:t> (6:1). </a:t>
            </a:r>
          </a:p>
        </p:txBody>
      </p: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Způsoby porovnávání údajů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420888"/>
            <a:ext cx="8055496" cy="504056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Veličiny mohou být porovnávány: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447304" y="3187353"/>
            <a:ext cx="164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Rozdílem: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432868" y="4755136"/>
            <a:ext cx="1575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Podílem: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131864" y="318735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O kolik je jedna veličina větší než druhá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131864" y="4755135"/>
            <a:ext cx="5752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Kolikrát je jedna veličina větší než druhá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267744" y="393305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Příklad:</a:t>
            </a:r>
            <a:endParaRPr lang="cs-CZ" sz="2400" b="1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 bwMode="auto">
          <a:xfrm>
            <a:off x="4067944" y="3886944"/>
            <a:ext cx="940172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Šipka doprava 9">
            <a:hlinkClick r:id="rId3" action="ppaction://hlinksldjump"/>
          </p:cNvPr>
          <p:cNvSpPr/>
          <p:nvPr/>
        </p:nvSpPr>
        <p:spPr bwMode="auto">
          <a:xfrm>
            <a:off x="4084650" y="5597624"/>
            <a:ext cx="940172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267744" y="566474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Příklad: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5" grpId="0"/>
      <p:bldP spid="3" grpId="0"/>
      <p:bldP spid="4" grpId="0"/>
      <p:bldP spid="6" grpId="0"/>
      <p:bldP spid="7" grpId="0" animBg="1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Způsoby porovnávání údajů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060848"/>
            <a:ext cx="8055496" cy="504056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Veličiny mohou být porovnávány: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80902" y="2748506"/>
            <a:ext cx="164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Rozdílem: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079483" y="272568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O kolik je jedna veličina větší než druhá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99270" y="332737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Příklad: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2079482" y="3187351"/>
            <a:ext cx="659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18 chlapců a 6 dívek. O kolik chlapců je v oddílu více?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251520" y="414908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Úlohu „o kolik více (méně)“ řešíme rozdílem (odčítáním).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68667" y="463726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18 – 6 = 12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68667" y="5191561"/>
            <a:ext cx="744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o 12 chlapců více než děvčat. </a:t>
            </a:r>
            <a:endParaRPr lang="cs-CZ" sz="2400" dirty="0"/>
          </a:p>
        </p:txBody>
      </p:sp>
      <p:sp>
        <p:nvSpPr>
          <p:cNvPr id="14" name="Šipka doleva 13">
            <a:hlinkClick r:id="rId2" action="ppaction://hlinksldjump"/>
          </p:cNvPr>
          <p:cNvSpPr/>
          <p:nvPr/>
        </p:nvSpPr>
        <p:spPr bwMode="auto">
          <a:xfrm>
            <a:off x="4211960" y="5733256"/>
            <a:ext cx="819851" cy="504056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6" grpId="0"/>
      <p:bldP spid="8" grpId="0"/>
      <p:bldP spid="9" grpId="0"/>
      <p:bldP spid="12" grpId="0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Způsoby porovnávání údajů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060848"/>
            <a:ext cx="8055496" cy="504056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Veličiny mohou být porovnávány: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80902" y="2748506"/>
            <a:ext cx="164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Podílem: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079483" y="272568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Kolikrát je jedna veličina větší než druhá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99270" y="332737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Příklad: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2079482" y="3187351"/>
            <a:ext cx="659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18 chlapců a 6 dívek. Kolikrát je </a:t>
            </a:r>
            <a:r>
              <a:rPr lang="cs-CZ" sz="2400" dirty="0"/>
              <a:t>v oddílu </a:t>
            </a:r>
            <a:r>
              <a:rPr lang="cs-CZ" sz="2400" dirty="0" smtClean="0"/>
              <a:t>více chlapců?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251520" y="414908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Úlohu „kolikrát více (méně)“ řešíme podílem (dělením).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68667" y="463726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18 : 6 =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68667" y="5191561"/>
            <a:ext cx="744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3 × více chlapců než děvčat.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181826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6" grpId="0"/>
      <p:bldP spid="8" grpId="0"/>
      <p:bldP spid="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99270" y="20608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Úlohu „kolikrát více (méně)“ řešíme podílem (dělením).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68667" y="242088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18 : 6 =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68667" y="2852936"/>
            <a:ext cx="744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3 × více chlapců než děvčat. 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762430" y="3624202"/>
            <a:ext cx="766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Říkáme, že poměr chlapců a děvčat je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902495" y="4205980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FF0000"/>
                </a:solidFill>
              </a:rPr>
              <a:t>18 : 6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88647" y="484118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Čteme 18 </a:t>
            </a:r>
            <a:r>
              <a:rPr lang="cs-CZ" sz="2400" b="1" dirty="0" smtClean="0">
                <a:solidFill>
                  <a:srgbClr val="FF0000"/>
                </a:solidFill>
              </a:rPr>
              <a:t>ku</a:t>
            </a:r>
            <a:r>
              <a:rPr lang="cs-CZ" sz="2400" b="1" dirty="0" smtClean="0"/>
              <a:t> 6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51" y="5271690"/>
            <a:ext cx="85689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Podílu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: 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kde </a:t>
            </a:r>
            <a:r>
              <a:rPr lang="cs-CZ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říkáme poměr a čteme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b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Čísla </a:t>
            </a:r>
            <a:r>
              <a:rPr lang="cs-CZ" sz="2000" b="1" i="1" dirty="0">
                <a:latin typeface="Arial Black" pitchFamily="34" charset="0"/>
              </a:rPr>
              <a:t>a, b </a:t>
            </a:r>
            <a:r>
              <a:rPr lang="cs-CZ" sz="2000" b="1" dirty="0">
                <a:latin typeface="Arial Black" pitchFamily="34" charset="0"/>
              </a:rPr>
              <a:t>nazýváme členy poměru.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Číslo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je první člen poměru, číslo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druhý člen poměru.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0824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5" grpId="0"/>
      <p:bldP spid="7" grpId="0"/>
      <p:bldP spid="14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Zápis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u="sng" dirty="0" smtClean="0"/>
              <a:t>Poměr zapisujeme:</a:t>
            </a:r>
            <a:endParaRPr lang="cs-CZ" sz="2800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𝑎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 : 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𝑏</m:t>
                      </m:r>
                    </m:oMath>
                  </m:oMathPara>
                </a14:m>
                <a:endParaRPr lang="cs-CZ" sz="4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4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4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923928" y="307498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nebo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0" i="1" smtClean="0">
                          <a:latin typeface="Cambria Math"/>
                        </a:rPr>
                        <m:t>18 :6= </m:t>
                      </m:r>
                      <m:f>
                        <m:fPr>
                          <m:ctrlPr>
                            <a:rPr lang="cs-CZ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0" i="1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cs-CZ" sz="4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4000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4" grpId="0"/>
      <p:bldP spid="5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Krácení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657418" y="3227492"/>
                <a:ext cx="17691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18" y="3227492"/>
                <a:ext cx="1769126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79512" y="2420888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64606" y="3871897"/>
                <a:ext cx="2161938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18 :2=9 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</m:t>
                      </m:r>
                      <m:r>
                        <a:rPr lang="cs-CZ" sz="3200" i="1">
                          <a:latin typeface="Cambria Math"/>
                        </a:rPr>
                        <m:t>6 :2=3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06" y="3871897"/>
                <a:ext cx="216193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622661" y="4208587"/>
                <a:ext cx="1958357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9</m:t>
                      </m:r>
                      <m:r>
                        <a:rPr lang="cs-CZ" sz="3200" i="1" smtClean="0">
                          <a:latin typeface="Cambria Math"/>
                        </a:rPr>
                        <m:t> :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3 </m:t>
                      </m:r>
                      <m:r>
                        <a:rPr lang="cs-CZ" sz="3200" i="1">
                          <a:latin typeface="Cambria Math"/>
                        </a:rPr>
                        <m:t>: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661" y="4208587"/>
                <a:ext cx="1958357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149672" y="512757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Poměr krátíme (stejně jako zlomek) do 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základního tvaru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025606" y="5589240"/>
            <a:ext cx="6876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/>
              <a:t>Poměr je v základním tvaru, když jeho členy jsou nesoudělná přirozená čísla.</a:t>
            </a:r>
            <a:endParaRPr lang="cs-CZ" sz="2400" b="1" i="1" dirty="0"/>
          </a:p>
        </p:txBody>
      </p:sp>
      <p:cxnSp>
        <p:nvCxnSpPr>
          <p:cNvPr id="26" name="Přímá spojnice se šipkou 25"/>
          <p:cNvCxnSpPr/>
          <p:nvPr/>
        </p:nvCxnSpPr>
        <p:spPr bwMode="auto">
          <a:xfrm flipV="1">
            <a:off x="2195736" y="3656057"/>
            <a:ext cx="1512168" cy="55864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 bwMode="auto">
          <a:xfrm flipV="1">
            <a:off x="2214193" y="3858930"/>
            <a:ext cx="2232248" cy="67710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68" name="Přímá spojnice se šipkou 7167"/>
          <p:cNvCxnSpPr/>
          <p:nvPr/>
        </p:nvCxnSpPr>
        <p:spPr bwMode="auto">
          <a:xfrm flipV="1">
            <a:off x="5364088" y="3766080"/>
            <a:ext cx="1296144" cy="75067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74" name="Přímá spojnice se šipkou 7173"/>
          <p:cNvCxnSpPr/>
          <p:nvPr/>
        </p:nvCxnSpPr>
        <p:spPr bwMode="auto">
          <a:xfrm flipV="1">
            <a:off x="5364088" y="3785363"/>
            <a:ext cx="2106234" cy="108223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2649701" y="3227492"/>
                <a:ext cx="2517101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701" y="3227492"/>
                <a:ext cx="2517101" cy="11387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508104" y="3215977"/>
                <a:ext cx="2736304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 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215977"/>
                <a:ext cx="2736304" cy="11387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926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22" grpId="0"/>
      <p:bldP spid="16" grpId="0"/>
      <p:bldP spid="24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926</TotalTime>
  <Words>1002</Words>
  <Application>Microsoft Office PowerPoint</Application>
  <PresentationFormat>Předvádění na obrazovce (4:3)</PresentationFormat>
  <Paragraphs>155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 školení zaměstnanců</vt:lpstr>
      <vt:lpstr>Poměr</vt:lpstr>
      <vt:lpstr>Poměr Co to vlastně je?</vt:lpstr>
      <vt:lpstr>Poměr Co to vlastně je?</vt:lpstr>
      <vt:lpstr>Poměr Způsoby porovnávání údajů</vt:lpstr>
      <vt:lpstr>Poměr Způsoby porovnávání údajů</vt:lpstr>
      <vt:lpstr>Poměr Způsoby porovnávání údajů</vt:lpstr>
      <vt:lpstr>Poměr Definice</vt:lpstr>
      <vt:lpstr>Poměr Zápis</vt:lpstr>
      <vt:lpstr>Poměr Krácení</vt:lpstr>
      <vt:lpstr>Poměr Rozšiřování</vt:lpstr>
      <vt:lpstr>Poměr Rozšiřování</vt:lpstr>
      <vt:lpstr>Poměr Rozšiřování a krácení </vt:lpstr>
      <vt:lpstr>Poměr Rozšiřování a krácení </vt:lpstr>
      <vt:lpstr>Poměr Jednotky</vt:lpstr>
      <vt:lpstr>Poměr Cvičení</vt:lpstr>
      <vt:lpstr>Poměr Shrnutí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148</cp:revision>
  <dcterms:created xsi:type="dcterms:W3CDTF">2012-01-02T08:14:14Z</dcterms:created>
  <dcterms:modified xsi:type="dcterms:W3CDTF">2012-02-16T19:24:07Z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