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3"/>
  </p:notesMasterIdLst>
  <p:handoutMasterIdLst>
    <p:handoutMasterId r:id="rId14"/>
  </p:handoutMasterIdLst>
  <p:sldIdLst>
    <p:sldId id="256" r:id="rId2"/>
    <p:sldId id="342" r:id="rId3"/>
    <p:sldId id="351" r:id="rId4"/>
    <p:sldId id="352" r:id="rId5"/>
    <p:sldId id="353" r:id="rId6"/>
    <p:sldId id="343" r:id="rId7"/>
    <p:sldId id="355" r:id="rId8"/>
    <p:sldId id="357" r:id="rId9"/>
    <p:sldId id="358" r:id="rId10"/>
    <p:sldId id="354" r:id="rId11"/>
    <p:sldId id="356" r:id="rId12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12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34044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34044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34044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34044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836712"/>
            <a:ext cx="9144000" cy="1462088"/>
          </a:xfrm>
        </p:spPr>
        <p:txBody>
          <a:bodyPr/>
          <a:lstStyle/>
          <a:p>
            <a:pPr algn="ctr"/>
            <a:r>
              <a:rPr lang="cs-CZ" sz="5400" dirty="0" smtClean="0"/>
              <a:t>Obvod a obsah rovnoběžníků</a:t>
            </a:r>
            <a:endParaRPr lang="cs-CZ" sz="54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rovnoběžníku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3960000" y="2412076"/>
            <a:ext cx="211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75 m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24843" y="1952637"/>
            <a:ext cx="90710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Vypočtěte obvod a obsah stavební parcely na obrázku, </a:t>
            </a:r>
            <a:r>
              <a:rPr lang="cs-CZ" sz="1600" b="1" dirty="0"/>
              <a:t>je-li: a = 75 </a:t>
            </a:r>
            <a:r>
              <a:rPr lang="cs-CZ" sz="1600" b="1" dirty="0" smtClean="0"/>
              <a:t>m; </a:t>
            </a:r>
            <a:r>
              <a:rPr lang="cs-CZ" sz="1600" b="1" dirty="0"/>
              <a:t>b = 35 </a:t>
            </a:r>
            <a:r>
              <a:rPr lang="cs-CZ" sz="1600" b="1" dirty="0" smtClean="0"/>
              <a:t>m; </a:t>
            </a:r>
            <a:r>
              <a:rPr lang="cs-CZ" sz="1600" b="1" dirty="0"/>
              <a:t>c = 26,5 </a:t>
            </a:r>
            <a:r>
              <a:rPr lang="cs-CZ" sz="1600" b="1" dirty="0" smtClean="0"/>
              <a:t>m.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960001" y="2772000"/>
            <a:ext cx="1350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 = 35 m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3060000" y="541205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683568" y="461575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998079" y="438605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3960001" y="3132000"/>
            <a:ext cx="1350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 = 26,5 m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3960001" y="3492000"/>
            <a:ext cx="1169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 = 22 m</a:t>
            </a:r>
            <a:endParaRPr lang="cs-CZ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3960000" y="3852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 … m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3960000" y="4212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S = … m</a:t>
            </a:r>
            <a:r>
              <a:rPr lang="cs-CZ" b="1" u="sng" baseline="30000" dirty="0" smtClean="0"/>
              <a:t>2</a:t>
            </a:r>
            <a:endParaRPr lang="cs-CZ" b="1" u="sng" baseline="30000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3960000" y="4572000"/>
            <a:ext cx="2700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 a + 2b + 2c + 3d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3960000" y="4932000"/>
            <a:ext cx="3852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 75 + 2 · 35 + 2 · 27,5 + 3 · 22 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3960000" y="5292000"/>
            <a:ext cx="2772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 75 + 70 + 55 + 66</a:t>
            </a:r>
            <a:endParaRPr lang="cs-CZ" b="1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360000" y="6226717"/>
            <a:ext cx="270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 flipV="1">
            <a:off x="360000" y="4966717"/>
            <a:ext cx="0" cy="12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V="1">
            <a:off x="3060000" y="4966717"/>
            <a:ext cx="0" cy="12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1314000" y="4174717"/>
            <a:ext cx="0" cy="792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2106000" y="4174717"/>
            <a:ext cx="0" cy="792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>
            <a:off x="1314000" y="4174717"/>
            <a:ext cx="79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>
            <a:off x="360000" y="4966717"/>
            <a:ext cx="95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2106000" y="4966717"/>
            <a:ext cx="95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TextovéPole 47"/>
          <p:cNvSpPr txBox="1"/>
          <p:nvPr/>
        </p:nvSpPr>
        <p:spPr>
          <a:xfrm>
            <a:off x="107504" y="546186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2555776" y="46303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1515040" y="384138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2061546" y="439538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2" name="Přímá spojnice 51"/>
          <p:cNvCxnSpPr/>
          <p:nvPr/>
        </p:nvCxnSpPr>
        <p:spPr bwMode="auto">
          <a:xfrm>
            <a:off x="1314000" y="4966717"/>
            <a:ext cx="79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ovéPole 60"/>
          <p:cNvSpPr txBox="1"/>
          <p:nvPr/>
        </p:nvSpPr>
        <p:spPr>
          <a:xfrm>
            <a:off x="1440000" y="2484076"/>
            <a:ext cx="1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 = a – 2 · c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1440000" y="2772076"/>
            <a:ext cx="205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 = 75 – 2 · 26,5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1440000" y="3060076"/>
            <a:ext cx="205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 = 75 – 53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1440000" y="3348076"/>
            <a:ext cx="205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d = 22</a:t>
            </a:r>
            <a:endParaRPr lang="cs-CZ" b="1" u="sng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3960000" y="5652000"/>
            <a:ext cx="2772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o = 266</a:t>
            </a:r>
            <a:endParaRPr lang="cs-CZ" b="1" u="sng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3960000" y="6012000"/>
            <a:ext cx="169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o = 266 m</a:t>
            </a:r>
            <a:endParaRPr lang="cs-CZ" b="1" u="dbl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1530116" y="623221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ovéPole 74"/>
          <p:cNvSpPr txBox="1"/>
          <p:nvPr/>
        </p:nvSpPr>
        <p:spPr>
          <a:xfrm>
            <a:off x="5760000" y="2520000"/>
            <a:ext cx="1989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a · b + d · 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ovéPole 75"/>
          <p:cNvSpPr txBox="1"/>
          <p:nvPr/>
        </p:nvSpPr>
        <p:spPr>
          <a:xfrm>
            <a:off x="5760000" y="2880000"/>
            <a:ext cx="2700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75 · 35 + 22 · 22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ovéPole 76"/>
          <p:cNvSpPr txBox="1"/>
          <p:nvPr/>
        </p:nvSpPr>
        <p:spPr>
          <a:xfrm>
            <a:off x="7158233" y="2880000"/>
            <a:ext cx="19857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o</a:t>
            </a:r>
            <a:r>
              <a:rPr lang="cs-CZ" sz="1600" b="1" dirty="0" smtClean="0"/>
              <a:t>bdélník a čtverec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ovéPole 77"/>
          <p:cNvSpPr txBox="1"/>
          <p:nvPr/>
        </p:nvSpPr>
        <p:spPr>
          <a:xfrm>
            <a:off x="5760000" y="3240000"/>
            <a:ext cx="2700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2 625+ 484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ovéPole 89"/>
          <p:cNvSpPr txBox="1"/>
          <p:nvPr/>
        </p:nvSpPr>
        <p:spPr>
          <a:xfrm>
            <a:off x="5760000" y="3600000"/>
            <a:ext cx="2700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S = 3 109</a:t>
            </a:r>
            <a:endParaRPr lang="cs-CZ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ovéPole 90"/>
          <p:cNvSpPr txBox="1"/>
          <p:nvPr/>
        </p:nvSpPr>
        <p:spPr>
          <a:xfrm>
            <a:off x="5760000" y="3960000"/>
            <a:ext cx="2700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S = 3 109 m</a:t>
            </a:r>
            <a:r>
              <a:rPr lang="cs-CZ" b="1" u="dbl" baseline="30000" dirty="0" smtClean="0"/>
              <a:t>2</a:t>
            </a:r>
            <a:endParaRPr lang="cs-CZ" b="1" u="dbl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ovéPole 91"/>
          <p:cNvSpPr txBox="1"/>
          <p:nvPr/>
        </p:nvSpPr>
        <p:spPr>
          <a:xfrm>
            <a:off x="3600000" y="6372000"/>
            <a:ext cx="5174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Obvod parcely je 266 m a její obsah je 3 109 m</a:t>
            </a:r>
            <a:r>
              <a:rPr lang="cs-CZ" sz="16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.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4795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4" grpId="0"/>
      <p:bldP spid="24" grpId="0"/>
      <p:bldP spid="62" grpId="0"/>
      <p:bldP spid="63" grpId="0"/>
      <p:bldP spid="67" grpId="0"/>
      <p:bldP spid="68" grpId="0"/>
      <p:bldP spid="70" grpId="0"/>
      <p:bldP spid="81" grpId="0"/>
      <p:bldP spid="85" grpId="0"/>
      <p:bldP spid="87" grpId="0"/>
      <p:bldP spid="88" grpId="0"/>
      <p:bldP spid="89" grpId="0"/>
      <p:bldP spid="48" grpId="0"/>
      <p:bldP spid="49" grpId="0"/>
      <p:bldP spid="50" grpId="0"/>
      <p:bldP spid="51" grpId="0"/>
      <p:bldP spid="61" grpId="0"/>
      <p:bldP spid="64" grpId="0"/>
      <p:bldP spid="65" grpId="0"/>
      <p:bldP spid="66" grpId="0"/>
      <p:bldP spid="71" grpId="0"/>
      <p:bldP spid="72" grpId="0"/>
      <p:bldP spid="73" grpId="0"/>
      <p:bldP spid="75" grpId="0"/>
      <p:bldP spid="76" grpId="0"/>
      <p:bldP spid="77" grpId="0"/>
      <p:bldP spid="77" grpId="1"/>
      <p:bldP spid="78" grpId="0"/>
      <p:bldP spid="90" grpId="0"/>
      <p:bldP spid="91" grpId="0"/>
      <p:bldP spid="9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rovnoběžníku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3600000" y="2340000"/>
            <a:ext cx="211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 = 10 cm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1340278" y="1927717"/>
            <a:ext cx="60471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Vypočtěte obsah čtverce, jehož úhlopříčka má délku 10 cm.</a:t>
            </a:r>
            <a:endParaRPr lang="cs-CZ" sz="1600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2267744" y="494158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2267744" y="350100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2301830" y="423093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85" name="TextovéPole 84"/>
          <p:cNvSpPr txBox="1"/>
          <p:nvPr/>
        </p:nvSpPr>
        <p:spPr>
          <a:xfrm>
            <a:off x="3600000" y="2700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S = … cm</a:t>
            </a:r>
            <a:r>
              <a:rPr lang="cs-CZ" b="1" u="sng" baseline="30000" dirty="0" smtClean="0"/>
              <a:t>2</a:t>
            </a:r>
            <a:endParaRPr lang="cs-CZ" b="1" u="sng" baseline="30000" dirty="0"/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2339752" y="3780000"/>
            <a:ext cx="0" cy="12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>
            <a:off x="1080000" y="3780000"/>
            <a:ext cx="12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TextovéPole 47"/>
          <p:cNvSpPr txBox="1"/>
          <p:nvPr/>
        </p:nvSpPr>
        <p:spPr>
          <a:xfrm>
            <a:off x="827584" y="493187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1547664" y="3429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827584" y="350100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755576" y="423093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ovéPole 74"/>
          <p:cNvSpPr txBox="1"/>
          <p:nvPr/>
        </p:nvSpPr>
        <p:spPr>
          <a:xfrm>
            <a:off x="3600000" y="3420000"/>
            <a:ext cx="2703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r>
              <a:rPr lang="cs-CZ" b="1" baseline="-25000" dirty="0" smtClean="0"/>
              <a:t>MNOP</a:t>
            </a:r>
            <a:r>
              <a:rPr lang="cs-CZ" b="1" dirty="0" smtClean="0"/>
              <a:t> = e · e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ovéPole 91"/>
          <p:cNvSpPr txBox="1"/>
          <p:nvPr/>
        </p:nvSpPr>
        <p:spPr>
          <a:xfrm>
            <a:off x="3353508" y="6360776"/>
            <a:ext cx="28916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Obsah čtverce je 50 cm</a:t>
            </a:r>
            <a:r>
              <a:rPr lang="cs-CZ" sz="16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.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3" name="Přímá spojnice 42"/>
          <p:cNvCxnSpPr/>
          <p:nvPr/>
        </p:nvCxnSpPr>
        <p:spPr bwMode="auto">
          <a:xfrm>
            <a:off x="1080000" y="5040000"/>
            <a:ext cx="12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1080000" y="3780000"/>
            <a:ext cx="0" cy="12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Přímá spojnice 3"/>
          <p:cNvCxnSpPr/>
          <p:nvPr/>
        </p:nvCxnSpPr>
        <p:spPr bwMode="auto">
          <a:xfrm flipV="1">
            <a:off x="1080000" y="3780000"/>
            <a:ext cx="1259752" cy="12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 flipV="1">
            <a:off x="450124" y="3141332"/>
            <a:ext cx="1259752" cy="12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 flipV="1">
            <a:off x="1710124" y="4413847"/>
            <a:ext cx="1259752" cy="12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>
            <a:off x="1080000" y="3780000"/>
            <a:ext cx="1259752" cy="12638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1710124" y="3146153"/>
            <a:ext cx="1259752" cy="12638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450372" y="4410000"/>
            <a:ext cx="1259752" cy="12638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1619672" y="49411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1835696" y="40677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e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1331640" y="378904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f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1547664" y="284364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O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2915816" y="42210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N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ovéPole 78"/>
          <p:cNvSpPr txBox="1"/>
          <p:nvPr/>
        </p:nvSpPr>
        <p:spPr>
          <a:xfrm>
            <a:off x="1547664" y="565195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TextovéPole 79"/>
          <p:cNvSpPr txBox="1"/>
          <p:nvPr/>
        </p:nvSpPr>
        <p:spPr>
          <a:xfrm>
            <a:off x="146122" y="423093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P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TextovéPole 81"/>
          <p:cNvSpPr txBox="1"/>
          <p:nvPr/>
        </p:nvSpPr>
        <p:spPr>
          <a:xfrm>
            <a:off x="1547664" y="445172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S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ovéPole 82"/>
          <p:cNvSpPr txBox="1"/>
          <p:nvPr/>
        </p:nvSpPr>
        <p:spPr>
          <a:xfrm>
            <a:off x="3600000" y="3060000"/>
            <a:ext cx="4431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|AC| = |BD| = |MN| </a:t>
            </a:r>
            <a:r>
              <a:rPr lang="cs-CZ" b="1" dirty="0"/>
              <a:t>= </a:t>
            </a:r>
            <a:r>
              <a:rPr lang="cs-CZ" b="1" dirty="0" smtClean="0"/>
              <a:t>|NO| = |OP| = |PM|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6300000" y="3420000"/>
            <a:ext cx="1597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r>
              <a:rPr lang="cs-CZ" b="1" baseline="-25000" dirty="0" smtClean="0"/>
              <a:t>OCD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smtClean="0"/>
              <a:t>S</a:t>
            </a:r>
            <a:r>
              <a:rPr lang="cs-CZ" b="1" baseline="-25000" dirty="0" smtClean="0"/>
              <a:t>SCD</a:t>
            </a:r>
            <a:r>
              <a:rPr lang="cs-CZ" b="1" dirty="0" smtClean="0"/>
              <a:t> 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ovéPole 85"/>
          <p:cNvSpPr txBox="1"/>
          <p:nvPr/>
        </p:nvSpPr>
        <p:spPr>
          <a:xfrm>
            <a:off x="6300000" y="3780000"/>
            <a:ext cx="1597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r>
              <a:rPr lang="cs-CZ" b="1" baseline="-25000" dirty="0" smtClean="0"/>
              <a:t>PAD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smtClean="0"/>
              <a:t>S</a:t>
            </a:r>
            <a:r>
              <a:rPr lang="cs-CZ" b="1" baseline="-25000" dirty="0" smtClean="0"/>
              <a:t>SAD</a:t>
            </a:r>
            <a:r>
              <a:rPr lang="cs-CZ" b="1" dirty="0" smtClean="0"/>
              <a:t> 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6300000" y="4140000"/>
            <a:ext cx="1597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r>
              <a:rPr lang="cs-CZ" b="1" baseline="-25000" dirty="0" smtClean="0"/>
              <a:t>MAB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smtClean="0"/>
              <a:t>S</a:t>
            </a:r>
            <a:r>
              <a:rPr lang="cs-CZ" b="1" baseline="-25000" dirty="0" smtClean="0"/>
              <a:t>SAB</a:t>
            </a:r>
            <a:r>
              <a:rPr lang="cs-CZ" b="1" dirty="0" smtClean="0"/>
              <a:t> 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TextovéPole 93"/>
          <p:cNvSpPr txBox="1"/>
          <p:nvPr/>
        </p:nvSpPr>
        <p:spPr>
          <a:xfrm>
            <a:off x="6300000" y="4500000"/>
            <a:ext cx="1597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r>
              <a:rPr lang="cs-CZ" b="1" baseline="-25000" dirty="0" smtClean="0"/>
              <a:t>NBC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smtClean="0"/>
              <a:t>S</a:t>
            </a:r>
            <a:r>
              <a:rPr lang="cs-CZ" b="1" baseline="-25000" dirty="0" smtClean="0"/>
              <a:t>SBC</a:t>
            </a:r>
            <a:r>
              <a:rPr lang="cs-CZ" b="1" dirty="0" smtClean="0"/>
              <a:t> 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6300000" y="4860000"/>
            <a:ext cx="2121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r>
              <a:rPr lang="cs-CZ" b="1" baseline="-25000" dirty="0" smtClean="0"/>
              <a:t>ABCD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smtClean="0"/>
              <a:t>S</a:t>
            </a:r>
            <a:r>
              <a:rPr lang="cs-CZ" b="1" baseline="-25000" dirty="0" smtClean="0"/>
              <a:t>MNOP</a:t>
            </a:r>
            <a:r>
              <a:rPr lang="cs-CZ" b="1" dirty="0" smtClean="0"/>
              <a:t> : 2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TextovéPole 95"/>
          <p:cNvSpPr txBox="1"/>
          <p:nvPr/>
        </p:nvSpPr>
        <p:spPr>
          <a:xfrm>
            <a:off x="6300000" y="5580000"/>
            <a:ext cx="1968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r>
              <a:rPr lang="cs-CZ" b="1" baseline="-25000" dirty="0" smtClean="0"/>
              <a:t>ABCD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smtClean="0"/>
              <a:t>50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TextovéPole 96"/>
          <p:cNvSpPr txBox="1"/>
          <p:nvPr/>
        </p:nvSpPr>
        <p:spPr>
          <a:xfrm>
            <a:off x="3600000" y="3780000"/>
            <a:ext cx="2703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r>
              <a:rPr lang="cs-CZ" b="1" baseline="-25000" dirty="0" smtClean="0"/>
              <a:t>MNOP</a:t>
            </a:r>
            <a:r>
              <a:rPr lang="cs-CZ" b="1" dirty="0" smtClean="0"/>
              <a:t> = 10 · 10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TextovéPole 97"/>
          <p:cNvSpPr txBox="1"/>
          <p:nvPr/>
        </p:nvSpPr>
        <p:spPr>
          <a:xfrm>
            <a:off x="3600000" y="4140000"/>
            <a:ext cx="2703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S</a:t>
            </a:r>
            <a:r>
              <a:rPr lang="cs-CZ" b="1" baseline="-25000" dirty="0"/>
              <a:t>MNOP</a:t>
            </a:r>
            <a:r>
              <a:rPr lang="cs-CZ" b="1" dirty="0"/>
              <a:t> = </a:t>
            </a:r>
            <a:r>
              <a:rPr lang="cs-CZ" b="1" dirty="0" smtClean="0"/>
              <a:t>100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TextovéPole 98"/>
          <p:cNvSpPr txBox="1"/>
          <p:nvPr/>
        </p:nvSpPr>
        <p:spPr>
          <a:xfrm>
            <a:off x="3600000" y="4500000"/>
            <a:ext cx="2703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S</a:t>
            </a:r>
            <a:r>
              <a:rPr lang="cs-CZ" b="1" baseline="-25000" dirty="0"/>
              <a:t>MNOP</a:t>
            </a:r>
            <a:r>
              <a:rPr lang="cs-CZ" b="1" dirty="0"/>
              <a:t> = </a:t>
            </a:r>
            <a:r>
              <a:rPr lang="cs-CZ" b="1" dirty="0" smtClean="0"/>
              <a:t>100 cm</a:t>
            </a:r>
            <a:r>
              <a:rPr lang="cs-CZ" b="1" baseline="30000" dirty="0" smtClean="0"/>
              <a:t>2</a:t>
            </a:r>
            <a:endParaRPr lang="cs-CZ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TextovéPole 99"/>
          <p:cNvSpPr txBox="1"/>
          <p:nvPr/>
        </p:nvSpPr>
        <p:spPr>
          <a:xfrm>
            <a:off x="6300000" y="5940000"/>
            <a:ext cx="210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r>
              <a:rPr lang="cs-CZ" b="1" baseline="-25000" dirty="0" smtClean="0"/>
              <a:t>ABCD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smtClean="0"/>
              <a:t>50 cm</a:t>
            </a:r>
            <a:r>
              <a:rPr lang="cs-CZ" b="1" baseline="30000" dirty="0" smtClean="0"/>
              <a:t>2</a:t>
            </a:r>
            <a:r>
              <a:rPr lang="cs-CZ" b="1" dirty="0" smtClean="0"/>
              <a:t> 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Přímá spojnice 9"/>
          <p:cNvCxnSpPr/>
          <p:nvPr/>
        </p:nvCxnSpPr>
        <p:spPr bwMode="auto">
          <a:xfrm flipV="1">
            <a:off x="3672000" y="4519842"/>
            <a:ext cx="133166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 flipV="1">
            <a:off x="3672000" y="4860000"/>
            <a:ext cx="180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 flipV="1">
            <a:off x="3672000" y="4896000"/>
            <a:ext cx="180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TextovéPole 102"/>
          <p:cNvSpPr txBox="1"/>
          <p:nvPr/>
        </p:nvSpPr>
        <p:spPr>
          <a:xfrm>
            <a:off x="6300000" y="5220000"/>
            <a:ext cx="1968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r>
              <a:rPr lang="cs-CZ" b="1" baseline="-25000" dirty="0" smtClean="0"/>
              <a:t>ABCD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smtClean="0"/>
              <a:t>100 : 2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4" name="Přímá spojnice 103"/>
          <p:cNvCxnSpPr/>
          <p:nvPr/>
        </p:nvCxnSpPr>
        <p:spPr bwMode="auto">
          <a:xfrm flipV="1">
            <a:off x="6300000" y="5940000"/>
            <a:ext cx="122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 flipV="1">
            <a:off x="6300000" y="6300000"/>
            <a:ext cx="169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 flipV="1">
            <a:off x="6300000" y="6354000"/>
            <a:ext cx="169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3634996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4" grpId="0"/>
      <p:bldP spid="62" grpId="0"/>
      <p:bldP spid="63" grpId="0"/>
      <p:bldP spid="67" grpId="0"/>
      <p:bldP spid="85" grpId="0"/>
      <p:bldP spid="48" grpId="0"/>
      <p:bldP spid="49" grpId="0"/>
      <p:bldP spid="50" grpId="0"/>
      <p:bldP spid="51" grpId="0"/>
      <p:bldP spid="75" grpId="0"/>
      <p:bldP spid="92" grpId="0"/>
      <p:bldP spid="57" grpId="0"/>
      <p:bldP spid="58" grpId="0"/>
      <p:bldP spid="59" grpId="0"/>
      <p:bldP spid="60" grpId="0"/>
      <p:bldP spid="69" grpId="0"/>
      <p:bldP spid="79" grpId="0"/>
      <p:bldP spid="80" grpId="0"/>
      <p:bldP spid="82" grpId="0"/>
      <p:bldP spid="83" grpId="0"/>
      <p:bldP spid="84" grpId="0"/>
      <p:bldP spid="86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čtverce</a:t>
            </a:r>
          </a:p>
        </p:txBody>
      </p:sp>
      <p:sp>
        <p:nvSpPr>
          <p:cNvPr id="74" name="TextovéPole 73"/>
          <p:cNvSpPr txBox="1"/>
          <p:nvPr/>
        </p:nvSpPr>
        <p:spPr>
          <a:xfrm>
            <a:off x="1115616" y="1862937"/>
            <a:ext cx="6336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Vypočtěte obvod a obsah čtverce  ABCD s délkou strany 6 cm.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960001" y="2160000"/>
            <a:ext cx="126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6 cm</a:t>
            </a:r>
            <a:endParaRPr lang="cs-CZ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752898" y="5179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912898" y="518532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3141357" y="25649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683568" y="24928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1835976" y="505566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3149656" y="3816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1835976" y="24928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549069" y="37742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3960000" y="2448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o</a:t>
            </a:r>
            <a:r>
              <a:rPr lang="cs-CZ" b="1" dirty="0" smtClean="0"/>
              <a:t> = … cm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3960000" y="2736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S = … cm</a:t>
            </a:r>
            <a:r>
              <a:rPr lang="cs-CZ" b="1" u="sng" baseline="30000" dirty="0" smtClean="0"/>
              <a:t>2</a:t>
            </a:r>
            <a:endParaRPr lang="cs-CZ" b="1" u="sng" baseline="30000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3960000" y="3024000"/>
            <a:ext cx="75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3960000" y="3312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 4 · 6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3960000" y="3600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o = 24</a:t>
            </a:r>
            <a:endParaRPr lang="cs-CZ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3960000" y="3926322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 24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3960000" y="4320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a · a</a:t>
            </a:r>
            <a:endParaRPr lang="cs-CZ" b="1" dirty="0"/>
          </a:p>
        </p:txBody>
      </p:sp>
      <p:cxnSp>
        <p:nvCxnSpPr>
          <p:cNvPr id="16" name="Přímá spojnice 15"/>
          <p:cNvCxnSpPr/>
          <p:nvPr/>
        </p:nvCxnSpPr>
        <p:spPr bwMode="auto">
          <a:xfrm>
            <a:off x="972000" y="5040000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972000" y="2880000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V="1">
            <a:off x="3131840" y="2880000"/>
            <a:ext cx="0" cy="21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V="1">
            <a:off x="971600" y="2878934"/>
            <a:ext cx="0" cy="21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968922" y="5033142"/>
            <a:ext cx="216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972000" y="2880000"/>
            <a:ext cx="216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968922" y="2873142"/>
            <a:ext cx="0" cy="216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3132000" y="2880000"/>
            <a:ext cx="0" cy="216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ovéPole 45"/>
          <p:cNvSpPr txBox="1"/>
          <p:nvPr/>
        </p:nvSpPr>
        <p:spPr>
          <a:xfrm>
            <a:off x="4455004" y="3024000"/>
            <a:ext cx="378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4644008" y="3024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a</a:t>
            </a:r>
            <a:endParaRPr lang="cs-CZ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5004048" y="3024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a</a:t>
            </a:r>
            <a:endParaRPr lang="cs-CZ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5364088" y="3024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a</a:t>
            </a:r>
            <a:endParaRPr lang="cs-CZ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5724128" y="3024000"/>
            <a:ext cx="97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4 · a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3995936" y="4248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3996000" y="4284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3960000" y="4608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6 · 6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3960000" y="4896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S = 36</a:t>
            </a:r>
            <a:endParaRPr lang="cs-CZ" b="1" u="sng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3960000" y="5184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36 cm</a:t>
            </a:r>
            <a:r>
              <a:rPr lang="cs-CZ" b="1" baseline="30000" dirty="0" smtClean="0"/>
              <a:t>2</a:t>
            </a:r>
            <a:endParaRPr lang="cs-CZ" b="1" baseline="30000" dirty="0"/>
          </a:p>
        </p:txBody>
      </p:sp>
      <p:cxnSp>
        <p:nvCxnSpPr>
          <p:cNvPr id="65" name="Přímá spojnice 64"/>
          <p:cNvCxnSpPr/>
          <p:nvPr/>
        </p:nvCxnSpPr>
        <p:spPr bwMode="auto">
          <a:xfrm>
            <a:off x="3996000" y="5508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3996000" y="5562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Obdélník 5"/>
          <p:cNvSpPr>
            <a:spLocks noChangeAspect="1"/>
          </p:cNvSpPr>
          <p:nvPr/>
        </p:nvSpPr>
        <p:spPr bwMode="auto">
          <a:xfrm>
            <a:off x="6353244" y="4500974"/>
            <a:ext cx="360000" cy="36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208712" y="4837078"/>
            <a:ext cx="613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itchFamily="34" charset="0"/>
                <a:cs typeface="Arial" pitchFamily="34" charset="0"/>
              </a:rPr>
              <a:t>1 cm</a:t>
            </a:r>
            <a:endParaRPr lang="cs-CZ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6713244" y="4527085"/>
            <a:ext cx="613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itchFamily="34" charset="0"/>
                <a:cs typeface="Arial" pitchFamily="34" charset="0"/>
              </a:rPr>
              <a:t>1 cm</a:t>
            </a:r>
            <a:endParaRPr lang="cs-CZ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Přímá spojnice se šipkou 9"/>
          <p:cNvCxnSpPr>
            <a:stCxn id="7" idx="3"/>
          </p:cNvCxnSpPr>
          <p:nvPr/>
        </p:nvCxnSpPr>
        <p:spPr bwMode="auto">
          <a:xfrm>
            <a:off x="6821760" y="4990967"/>
            <a:ext cx="630560" cy="37303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2" name="TextovéPole 71"/>
          <p:cNvSpPr txBox="1"/>
          <p:nvPr/>
        </p:nvSpPr>
        <p:spPr>
          <a:xfrm>
            <a:off x="7276256" y="5392723"/>
            <a:ext cx="8105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cm</a:t>
            </a:r>
            <a:r>
              <a:rPr lang="cs-CZ" sz="1600" b="1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cs-CZ" sz="1600" b="1" baseline="30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Přímá spojnice 12"/>
          <p:cNvCxnSpPr/>
          <p:nvPr/>
        </p:nvCxnSpPr>
        <p:spPr bwMode="auto">
          <a:xfrm>
            <a:off x="1332000" y="2880000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1692000" y="2880000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>
            <a:off x="2052000" y="2880000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>
            <a:off x="2412000" y="2880000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>
            <a:off x="2772000" y="2880000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>
            <a:off x="972000" y="4680000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972000" y="4320000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972000" y="3600000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>
            <a:off x="972000" y="3240000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>
            <a:off x="972000" y="3960000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765093" y="6093296"/>
            <a:ext cx="7695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Obvod čtverce je 24 cm a jeho obsah je 36 cm</a:t>
            </a:r>
            <a:r>
              <a:rPr lang="cs-CZ" sz="16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.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ovéPole 89"/>
          <p:cNvSpPr txBox="1"/>
          <p:nvPr/>
        </p:nvSpPr>
        <p:spPr>
          <a:xfrm>
            <a:off x="6821760" y="2376736"/>
            <a:ext cx="1697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b = c = d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1278087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24" grpId="0"/>
      <p:bldP spid="53" grpId="0"/>
      <p:bldP spid="54" grpId="0"/>
      <p:bldP spid="55" grpId="0"/>
      <p:bldP spid="56" grpId="0"/>
      <p:bldP spid="57" grpId="0"/>
      <p:bldP spid="62" grpId="0"/>
      <p:bldP spid="63" grpId="0"/>
      <p:bldP spid="67" grpId="0"/>
      <p:bldP spid="68" grpId="0"/>
      <p:bldP spid="70" grpId="0"/>
      <p:bldP spid="81" grpId="0"/>
      <p:bldP spid="85" grpId="0"/>
      <p:bldP spid="87" grpId="0"/>
      <p:bldP spid="88" grpId="0"/>
      <p:bldP spid="89" grpId="0"/>
      <p:bldP spid="46" grpId="0"/>
      <p:bldP spid="48" grpId="0"/>
      <p:bldP spid="49" grpId="0"/>
      <p:bldP spid="51" grpId="0"/>
      <p:bldP spid="52" grpId="0"/>
      <p:bldP spid="60" grpId="0"/>
      <p:bldP spid="61" grpId="0"/>
      <p:bldP spid="64" grpId="0"/>
      <p:bldP spid="6" grpId="0" animBg="1"/>
      <p:bldP spid="7" grpId="0"/>
      <p:bldP spid="71" grpId="0"/>
      <p:bldP spid="72" grpId="0"/>
      <p:bldP spid="20" grpId="0"/>
      <p:bldP spid="9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obdélníku</a:t>
            </a:r>
          </a:p>
        </p:txBody>
      </p:sp>
      <p:sp>
        <p:nvSpPr>
          <p:cNvPr id="74" name="TextovéPole 73"/>
          <p:cNvSpPr txBox="1"/>
          <p:nvPr/>
        </p:nvSpPr>
        <p:spPr>
          <a:xfrm>
            <a:off x="1115616" y="1862937"/>
            <a:ext cx="8028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Vypočtěte obvod a obsah obdélníku  ABCD s délkami stran a = 7 cm, b = 4 cm .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600000" y="2592000"/>
            <a:ext cx="1332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7 cm</a:t>
            </a:r>
            <a:endParaRPr lang="cs-CZ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323976" y="434241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925333" y="436856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2974376" y="2551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333045" y="2448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1629309" y="42930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3059442" y="3446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1691680" y="24928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244540" y="342399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3600000" y="3168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o</a:t>
            </a:r>
            <a:r>
              <a:rPr lang="cs-CZ" b="1" dirty="0" smtClean="0"/>
              <a:t> = … cm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3600000" y="3456000"/>
            <a:ext cx="1621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S = … cm</a:t>
            </a:r>
            <a:r>
              <a:rPr lang="cs-CZ" b="1" u="sng" baseline="30000" dirty="0" smtClean="0"/>
              <a:t>2</a:t>
            </a:r>
            <a:endParaRPr lang="cs-CZ" b="1" u="sng" baseline="30000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3600000" y="3744000"/>
            <a:ext cx="75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3600000" y="4032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 2·(7 + 4)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3600000" y="4608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o = 22</a:t>
            </a:r>
            <a:endParaRPr lang="cs-CZ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3600000" y="4896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 22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3600000" y="5256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a · b</a:t>
            </a:r>
            <a:endParaRPr lang="cs-CZ" b="1" dirty="0"/>
          </a:p>
        </p:txBody>
      </p:sp>
      <p:cxnSp>
        <p:nvCxnSpPr>
          <p:cNvPr id="16" name="Přímá spojnice 15"/>
          <p:cNvCxnSpPr/>
          <p:nvPr/>
        </p:nvCxnSpPr>
        <p:spPr bwMode="auto">
          <a:xfrm>
            <a:off x="540000" y="4320000"/>
            <a:ext cx="25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540000" y="2880000"/>
            <a:ext cx="25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V="1">
            <a:off x="3060000" y="2880000"/>
            <a:ext cx="0" cy="14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V="1">
            <a:off x="540000" y="2878934"/>
            <a:ext cx="0" cy="14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540000" y="4307495"/>
            <a:ext cx="252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562861" y="2880000"/>
            <a:ext cx="252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540000" y="2880000"/>
            <a:ext cx="0" cy="144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3059442" y="2867495"/>
            <a:ext cx="0" cy="144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ovéPole 45"/>
          <p:cNvSpPr txBox="1"/>
          <p:nvPr/>
        </p:nvSpPr>
        <p:spPr>
          <a:xfrm>
            <a:off x="4096800" y="3744000"/>
            <a:ext cx="378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4284000" y="3744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b</a:t>
            </a:r>
            <a:endParaRPr lang="cs-CZ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4644000" y="3744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c</a:t>
            </a:r>
            <a:endParaRPr lang="cs-CZ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5004000" y="3744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d</a:t>
            </a:r>
            <a:endParaRPr lang="cs-CZ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5364000" y="3744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a + b + a + b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3636000" y="52848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3636000" y="5238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3600000" y="5544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7 · 4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3600000" y="5832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S = 28</a:t>
            </a:r>
            <a:endParaRPr lang="cs-CZ" b="1" u="sng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3600000" y="6120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28 cm</a:t>
            </a:r>
            <a:r>
              <a:rPr lang="cs-CZ" b="1" baseline="30000" dirty="0" smtClean="0"/>
              <a:t>2</a:t>
            </a:r>
            <a:endParaRPr lang="cs-CZ" b="1" baseline="30000" dirty="0"/>
          </a:p>
        </p:txBody>
      </p:sp>
      <p:cxnSp>
        <p:nvCxnSpPr>
          <p:cNvPr id="65" name="Přímá spojnice 64"/>
          <p:cNvCxnSpPr/>
          <p:nvPr/>
        </p:nvCxnSpPr>
        <p:spPr bwMode="auto">
          <a:xfrm>
            <a:off x="3636000" y="6444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3636000" y="6480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Obdélník 5"/>
          <p:cNvSpPr>
            <a:spLocks noChangeAspect="1"/>
          </p:cNvSpPr>
          <p:nvPr/>
        </p:nvSpPr>
        <p:spPr bwMode="auto">
          <a:xfrm>
            <a:off x="6353244" y="4500974"/>
            <a:ext cx="360000" cy="36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208712" y="4837078"/>
            <a:ext cx="613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itchFamily="34" charset="0"/>
                <a:cs typeface="Arial" pitchFamily="34" charset="0"/>
              </a:rPr>
              <a:t>1 cm</a:t>
            </a:r>
            <a:endParaRPr lang="cs-CZ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6713244" y="4527085"/>
            <a:ext cx="613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itchFamily="34" charset="0"/>
                <a:cs typeface="Arial" pitchFamily="34" charset="0"/>
              </a:rPr>
              <a:t>1 cm</a:t>
            </a:r>
            <a:endParaRPr lang="cs-CZ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Přímá spojnice se šipkou 9"/>
          <p:cNvCxnSpPr>
            <a:stCxn id="7" idx="3"/>
          </p:cNvCxnSpPr>
          <p:nvPr/>
        </p:nvCxnSpPr>
        <p:spPr bwMode="auto">
          <a:xfrm>
            <a:off x="6821760" y="4990967"/>
            <a:ext cx="630560" cy="37303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2" name="TextovéPole 71"/>
          <p:cNvSpPr txBox="1"/>
          <p:nvPr/>
        </p:nvSpPr>
        <p:spPr>
          <a:xfrm>
            <a:off x="7276256" y="5392723"/>
            <a:ext cx="8105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cm</a:t>
            </a:r>
            <a:r>
              <a:rPr lang="cs-CZ" sz="1600" b="1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cs-CZ" sz="1600" b="1" baseline="30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Přímá spojnice 12"/>
          <p:cNvCxnSpPr/>
          <p:nvPr/>
        </p:nvCxnSpPr>
        <p:spPr bwMode="auto">
          <a:xfrm>
            <a:off x="900000" y="2880000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1260000" y="2880000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>
            <a:off x="1620000" y="2880000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>
            <a:off x="1980000" y="2880000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>
            <a:off x="2340000" y="2880000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>
            <a:off x="540000" y="3600000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540000" y="3960000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>
            <a:off x="540000" y="3240000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720000" y="6480000"/>
            <a:ext cx="7695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Obvod obdélníku je 22 cm a jeho obsah je 28 cm</a:t>
            </a:r>
            <a:r>
              <a:rPr lang="cs-CZ" sz="16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.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3600000" y="2880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 = 4 cm</a:t>
            </a:r>
            <a:endParaRPr lang="cs-CZ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5947174" y="2934748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a</a:t>
            </a:r>
            <a:r>
              <a:rPr lang="cs-CZ" b="1" dirty="0" smtClean="0"/>
              <a:t> = c; b = d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6948000" y="3744000"/>
            <a:ext cx="1403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2a + 2b</a:t>
            </a:r>
            <a:endParaRPr lang="cs-CZ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7992000" y="3744000"/>
            <a:ext cx="1403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2(a + b)</a:t>
            </a:r>
            <a:endParaRPr lang="cs-CZ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3600000" y="4320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 2 · 11</a:t>
            </a:r>
            <a:endParaRPr lang="cs-CZ" b="1" dirty="0"/>
          </a:p>
        </p:txBody>
      </p:sp>
      <p:cxnSp>
        <p:nvCxnSpPr>
          <p:cNvPr id="91" name="Přímá spojnice 90"/>
          <p:cNvCxnSpPr/>
          <p:nvPr/>
        </p:nvCxnSpPr>
        <p:spPr bwMode="auto">
          <a:xfrm>
            <a:off x="2700000" y="2880000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420197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24" grpId="0"/>
      <p:bldP spid="53" grpId="0"/>
      <p:bldP spid="54" grpId="0"/>
      <p:bldP spid="55" grpId="0"/>
      <p:bldP spid="56" grpId="0"/>
      <p:bldP spid="57" grpId="0"/>
      <p:bldP spid="62" grpId="0"/>
      <p:bldP spid="63" grpId="0"/>
      <p:bldP spid="67" grpId="0"/>
      <p:bldP spid="68" grpId="0"/>
      <p:bldP spid="70" grpId="0"/>
      <p:bldP spid="81" grpId="0"/>
      <p:bldP spid="85" grpId="0"/>
      <p:bldP spid="87" grpId="0"/>
      <p:bldP spid="88" grpId="0"/>
      <p:bldP spid="89" grpId="0"/>
      <p:bldP spid="46" grpId="0"/>
      <p:bldP spid="48" grpId="0"/>
      <p:bldP spid="49" grpId="0"/>
      <p:bldP spid="51" grpId="0"/>
      <p:bldP spid="52" grpId="0"/>
      <p:bldP spid="60" grpId="0"/>
      <p:bldP spid="61" grpId="0"/>
      <p:bldP spid="64" grpId="0"/>
      <p:bldP spid="6" grpId="0" animBg="1"/>
      <p:bldP spid="7" grpId="0"/>
      <p:bldP spid="71" grpId="0"/>
      <p:bldP spid="72" grpId="0"/>
      <p:bldP spid="20" grpId="0"/>
      <p:bldP spid="69" grpId="0"/>
      <p:bldP spid="80" grpId="0"/>
      <p:bldP spid="84" grpId="0"/>
      <p:bldP spid="86" grpId="0"/>
      <p:bldP spid="9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kosočtverce</a:t>
            </a:r>
          </a:p>
        </p:txBody>
      </p:sp>
      <p:sp>
        <p:nvSpPr>
          <p:cNvPr id="74" name="TextovéPole 73"/>
          <p:cNvSpPr txBox="1"/>
          <p:nvPr/>
        </p:nvSpPr>
        <p:spPr>
          <a:xfrm>
            <a:off x="1040930" y="1862937"/>
            <a:ext cx="83556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Vypočtěte obvod a obsah kosočtverce  ABCD s délkou strany 6 cm a výškou 4 cm.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500000" y="2448000"/>
            <a:ext cx="1196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6 cm</a:t>
            </a:r>
            <a:endParaRPr lang="cs-CZ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0" y="508103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142758" y="506016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3717839" y="321850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1583976" y="320866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1115616" y="506540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3039049" y="43116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2447952" y="320866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824906" y="384532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4500000" y="3024000"/>
            <a:ext cx="140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o</a:t>
            </a:r>
            <a:r>
              <a:rPr lang="cs-CZ" b="1" dirty="0" smtClean="0"/>
              <a:t> = … cm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4500000" y="3312000"/>
            <a:ext cx="1404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S = … cm</a:t>
            </a:r>
            <a:r>
              <a:rPr lang="cs-CZ" b="1" u="sng" baseline="30000" dirty="0" smtClean="0"/>
              <a:t>2</a:t>
            </a:r>
            <a:endParaRPr lang="cs-CZ" b="1" u="sng" baseline="30000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4500000" y="3600000"/>
            <a:ext cx="75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4500000" y="3888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 4 · 6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4500000" y="4176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o = 24</a:t>
            </a:r>
            <a:endParaRPr lang="cs-CZ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4500000" y="4464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 24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4500000" y="4824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a · v</a:t>
            </a:r>
            <a:r>
              <a:rPr lang="cs-CZ" b="1" baseline="-25000" dirty="0" smtClean="0"/>
              <a:t>a</a:t>
            </a:r>
            <a:endParaRPr lang="cs-CZ" b="1" baseline="-25000" dirty="0"/>
          </a:p>
        </p:txBody>
      </p:sp>
      <p:cxnSp>
        <p:nvCxnSpPr>
          <p:cNvPr id="16" name="Přímá spojnice 15"/>
          <p:cNvCxnSpPr/>
          <p:nvPr/>
        </p:nvCxnSpPr>
        <p:spPr bwMode="auto">
          <a:xfrm>
            <a:off x="180000" y="5040000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1782000" y="3600000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V="1">
            <a:off x="2340000" y="3600001"/>
            <a:ext cx="1609200" cy="143999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V="1">
            <a:off x="180000" y="3600000"/>
            <a:ext cx="1609200" cy="143893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2349863" y="3598934"/>
            <a:ext cx="1584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2324663" y="3600001"/>
            <a:ext cx="1609200" cy="144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ovéPole 45"/>
          <p:cNvSpPr txBox="1"/>
          <p:nvPr/>
        </p:nvSpPr>
        <p:spPr>
          <a:xfrm>
            <a:off x="4968931" y="3600000"/>
            <a:ext cx="378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5157935" y="3600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a</a:t>
            </a:r>
            <a:endParaRPr lang="cs-CZ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5517975" y="3600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a</a:t>
            </a:r>
            <a:endParaRPr lang="cs-CZ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5878015" y="3600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a</a:t>
            </a:r>
            <a:endParaRPr lang="cs-CZ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6264000" y="3600000"/>
            <a:ext cx="97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4 · a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4536000" y="4788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4536000" y="4824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4500000" y="5112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6 · 4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4500000" y="5400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S = 24</a:t>
            </a:r>
            <a:endParaRPr lang="cs-CZ" b="1" u="sng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4500000" y="5688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24 cm</a:t>
            </a:r>
            <a:r>
              <a:rPr lang="cs-CZ" b="1" baseline="30000" dirty="0" smtClean="0"/>
              <a:t>2</a:t>
            </a:r>
            <a:endParaRPr lang="cs-CZ" b="1" baseline="30000" dirty="0"/>
          </a:p>
        </p:txBody>
      </p:sp>
      <p:cxnSp>
        <p:nvCxnSpPr>
          <p:cNvPr id="65" name="Přímá spojnice 64"/>
          <p:cNvCxnSpPr/>
          <p:nvPr/>
        </p:nvCxnSpPr>
        <p:spPr bwMode="auto">
          <a:xfrm>
            <a:off x="4536000" y="6012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4536000" y="6048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>
            <a:off x="2340000" y="3598934"/>
            <a:ext cx="0" cy="144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539552" y="6093296"/>
            <a:ext cx="7695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Obvod kosočtverce je 24 cm a jeho obsah je 24 cm</a:t>
            </a:r>
            <a:r>
              <a:rPr lang="cs-CZ" sz="16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.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4500000" y="2736000"/>
            <a:ext cx="1602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r>
              <a:rPr lang="cs-CZ" b="1" baseline="-25000" dirty="0" smtClean="0"/>
              <a:t>a</a:t>
            </a:r>
            <a:r>
              <a:rPr lang="cs-CZ" b="1" dirty="0" smtClean="0"/>
              <a:t> = 4 cm</a:t>
            </a:r>
            <a:endParaRPr lang="cs-CZ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2349863" y="402999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cs-CZ" b="1" baseline="-25000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baseline="-25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2355423" y="3600001"/>
            <a:ext cx="0" cy="14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>
            <a:off x="1800000" y="3598934"/>
            <a:ext cx="216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>
            <a:off x="180000" y="5040001"/>
            <a:ext cx="216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 flipV="1">
            <a:off x="162000" y="3600000"/>
            <a:ext cx="1609200" cy="144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3" name="TextovéPole 92"/>
          <p:cNvSpPr txBox="1"/>
          <p:nvPr/>
        </p:nvSpPr>
        <p:spPr>
          <a:xfrm>
            <a:off x="7020000" y="3240000"/>
            <a:ext cx="1697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b = c = d</a:t>
            </a:r>
            <a:endParaRPr lang="cs-CZ" b="1" dirty="0"/>
          </a:p>
        </p:txBody>
      </p:sp>
      <p:cxnSp>
        <p:nvCxnSpPr>
          <p:cNvPr id="95" name="Přímá spojnice 94"/>
          <p:cNvCxnSpPr/>
          <p:nvPr/>
        </p:nvCxnSpPr>
        <p:spPr bwMode="auto">
          <a:xfrm>
            <a:off x="216024" y="3585310"/>
            <a:ext cx="21600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Přímá spojnice 95"/>
          <p:cNvCxnSpPr/>
          <p:nvPr/>
        </p:nvCxnSpPr>
        <p:spPr bwMode="auto">
          <a:xfrm>
            <a:off x="189863" y="5040001"/>
            <a:ext cx="21600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Přímá spojnice 96"/>
          <p:cNvCxnSpPr/>
          <p:nvPr/>
        </p:nvCxnSpPr>
        <p:spPr bwMode="auto">
          <a:xfrm>
            <a:off x="197556" y="3575654"/>
            <a:ext cx="0" cy="144000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Přímá spojnice 97"/>
          <p:cNvCxnSpPr/>
          <p:nvPr/>
        </p:nvCxnSpPr>
        <p:spPr bwMode="auto">
          <a:xfrm>
            <a:off x="2339461" y="3593478"/>
            <a:ext cx="0" cy="144000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ovéPole 98"/>
          <p:cNvSpPr txBox="1"/>
          <p:nvPr/>
        </p:nvSpPr>
        <p:spPr>
          <a:xfrm>
            <a:off x="6840000" y="4680000"/>
            <a:ext cx="1825671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o = 4 · a</a:t>
            </a:r>
            <a:endParaRPr lang="cs-CZ" sz="2800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6840000" y="5400000"/>
            <a:ext cx="1825670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S = a · v</a:t>
            </a:r>
            <a:r>
              <a:rPr lang="cs-CZ" sz="2800" b="1" baseline="-25000" dirty="0" smtClean="0"/>
              <a:t>a</a:t>
            </a:r>
            <a:endParaRPr lang="cs-CZ" sz="2800" b="1" baseline="-25000" dirty="0"/>
          </a:p>
        </p:txBody>
      </p:sp>
    </p:spTree>
    <p:extLst>
      <p:ext uri="{BB962C8B-B14F-4D97-AF65-F5344CB8AC3E}">
        <p14:creationId xmlns:p14="http://schemas.microsoft.com/office/powerpoint/2010/main" val="22910776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72 3.7037E-7 L -0.23628 3.7037E-7 " pathEditMode="relative" rAng="0" ptsTypes="AA">
                                      <p:cBhvr>
                                        <p:cTn id="187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14 -0.00393 L -0.23386 -0.00393 " pathEditMode="relative" rAng="0" ptsTypes="AA">
                                      <p:cBhvr>
                                        <p:cTn id="18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19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67 -0.00371 L -0.23733 -0.00371 " pathEditMode="relative" rAng="0" ptsTypes="AA">
                                      <p:cBhvr>
                                        <p:cTn id="19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24" grpId="0"/>
      <p:bldP spid="53" grpId="0"/>
      <p:bldP spid="54" grpId="0"/>
      <p:bldP spid="55" grpId="0"/>
      <p:bldP spid="56" grpId="0"/>
      <p:bldP spid="57" grpId="0"/>
      <p:bldP spid="62" grpId="0"/>
      <p:bldP spid="63" grpId="0"/>
      <p:bldP spid="67" grpId="0"/>
      <p:bldP spid="68" grpId="0"/>
      <p:bldP spid="70" grpId="0"/>
      <p:bldP spid="81" grpId="0"/>
      <p:bldP spid="85" grpId="0"/>
      <p:bldP spid="87" grpId="0"/>
      <p:bldP spid="88" grpId="0"/>
      <p:bldP spid="89" grpId="0"/>
      <p:bldP spid="46" grpId="0"/>
      <p:bldP spid="48" grpId="0"/>
      <p:bldP spid="49" grpId="0"/>
      <p:bldP spid="51" grpId="0"/>
      <p:bldP spid="52" grpId="0"/>
      <p:bldP spid="60" grpId="0"/>
      <p:bldP spid="61" grpId="0"/>
      <p:bldP spid="64" grpId="0"/>
      <p:bldP spid="20" grpId="0"/>
      <p:bldP spid="69" grpId="0"/>
      <p:bldP spid="80" grpId="0"/>
      <p:bldP spid="93" grpId="0"/>
      <p:bldP spid="99" grpId="0" animBg="1"/>
      <p:bldP spid="10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kosodélníku</a:t>
            </a:r>
          </a:p>
        </p:txBody>
      </p:sp>
      <p:sp>
        <p:nvSpPr>
          <p:cNvPr id="74" name="TextovéPole 73"/>
          <p:cNvSpPr txBox="1"/>
          <p:nvPr/>
        </p:nvSpPr>
        <p:spPr>
          <a:xfrm>
            <a:off x="1159117" y="1857128"/>
            <a:ext cx="7984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Vypočtěte obvod a obsah kosodélníku  ABCD s délkami stran a = 6 cm, b = 4 cm a </a:t>
            </a:r>
            <a:r>
              <a:rPr lang="cs-CZ" sz="1600" b="1" dirty="0" smtClean="0"/>
              <a:t>výškou v</a:t>
            </a:r>
            <a:r>
              <a:rPr lang="cs-CZ" sz="1600" b="1" baseline="-25000" dirty="0" smtClean="0"/>
              <a:t>a</a:t>
            </a:r>
            <a:r>
              <a:rPr lang="cs-CZ" sz="1600" b="1" dirty="0" smtClean="0"/>
              <a:t> = 3 </a:t>
            </a:r>
            <a:r>
              <a:rPr lang="cs-CZ" sz="1600" b="1" dirty="0" smtClean="0"/>
              <a:t>cm.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600000" y="2160000"/>
            <a:ext cx="1196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6 cm</a:t>
            </a:r>
            <a:endParaRPr lang="cs-CZ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0" y="508103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142758" y="506016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3087400" y="36357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971789" y="357799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1115616" y="506540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2714146" y="4464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1781952" y="359971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395536" y="41396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3600000" y="3024000"/>
            <a:ext cx="140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o</a:t>
            </a:r>
            <a:r>
              <a:rPr lang="cs-CZ" b="1" dirty="0" smtClean="0"/>
              <a:t> = … cm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3600000" y="3312000"/>
            <a:ext cx="1404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S = … cm</a:t>
            </a:r>
            <a:r>
              <a:rPr lang="cs-CZ" b="1" u="sng" baseline="30000" dirty="0" smtClean="0"/>
              <a:t>2</a:t>
            </a:r>
            <a:endParaRPr lang="cs-CZ" b="1" u="sng" baseline="30000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3600000" y="3888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 </a:t>
            </a:r>
            <a:r>
              <a:rPr lang="cs-CZ" b="1" dirty="0" smtClean="0"/>
              <a:t>2 · (6 + 4)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3600000" y="4176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o = </a:t>
            </a:r>
            <a:r>
              <a:rPr lang="cs-CZ" b="1" u="sng" dirty="0" smtClean="0"/>
              <a:t>20</a:t>
            </a:r>
            <a:endParaRPr lang="cs-CZ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3600000" y="4464000"/>
            <a:ext cx="1332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 </a:t>
            </a:r>
            <a:r>
              <a:rPr lang="cs-CZ" b="1" dirty="0" smtClean="0"/>
              <a:t>20 </a:t>
            </a:r>
            <a:r>
              <a:rPr lang="cs-CZ" b="1" dirty="0" smtClean="0"/>
              <a:t>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3600000" y="4824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a · v</a:t>
            </a:r>
            <a:r>
              <a:rPr lang="cs-CZ" b="1" baseline="-25000" dirty="0" smtClean="0"/>
              <a:t>a</a:t>
            </a:r>
            <a:endParaRPr lang="cs-CZ" b="1" baseline="-25000" dirty="0"/>
          </a:p>
        </p:txBody>
      </p:sp>
      <p:cxnSp>
        <p:nvCxnSpPr>
          <p:cNvPr id="16" name="Přímá spojnice 15"/>
          <p:cNvCxnSpPr/>
          <p:nvPr/>
        </p:nvCxnSpPr>
        <p:spPr bwMode="auto">
          <a:xfrm>
            <a:off x="180000" y="5040000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1134000" y="3960000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V="1">
            <a:off x="2340000" y="3960000"/>
            <a:ext cx="95400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V="1">
            <a:off x="180000" y="3960000"/>
            <a:ext cx="95400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2340000" y="3958412"/>
            <a:ext cx="936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2340000" y="3960000"/>
            <a:ext cx="95400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Přímá spojnice 3"/>
          <p:cNvCxnSpPr/>
          <p:nvPr/>
        </p:nvCxnSpPr>
        <p:spPr bwMode="auto">
          <a:xfrm>
            <a:off x="3636000" y="4788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3636000" y="4824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3600000" y="5112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6 · </a:t>
            </a:r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3600000" y="5400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S = </a:t>
            </a:r>
            <a:r>
              <a:rPr lang="cs-CZ" b="1" u="sng" dirty="0" smtClean="0"/>
              <a:t>18</a:t>
            </a:r>
            <a:endParaRPr lang="cs-CZ" b="1" u="sng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3600000" y="5688000"/>
            <a:ext cx="1516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= </a:t>
            </a:r>
            <a:r>
              <a:rPr lang="cs-CZ" b="1" dirty="0" smtClean="0"/>
              <a:t>18 </a:t>
            </a:r>
            <a:r>
              <a:rPr lang="cs-CZ" b="1" dirty="0" smtClean="0"/>
              <a:t>cm</a:t>
            </a:r>
            <a:r>
              <a:rPr lang="cs-CZ" b="1" baseline="30000" dirty="0" smtClean="0"/>
              <a:t>2</a:t>
            </a:r>
            <a:endParaRPr lang="cs-CZ" b="1" baseline="30000" dirty="0"/>
          </a:p>
        </p:txBody>
      </p:sp>
      <p:cxnSp>
        <p:nvCxnSpPr>
          <p:cNvPr id="65" name="Přímá spojnice 64"/>
          <p:cNvCxnSpPr/>
          <p:nvPr/>
        </p:nvCxnSpPr>
        <p:spPr bwMode="auto">
          <a:xfrm>
            <a:off x="3636000" y="6012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3636000" y="6048000"/>
            <a:ext cx="11610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>
            <a:off x="2340000" y="3960000"/>
            <a:ext cx="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539552" y="6093296"/>
            <a:ext cx="7695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Obvod 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kosodélníku 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je 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20 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cm a jeho obsah je 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18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cm</a:t>
            </a:r>
            <a:r>
              <a:rPr lang="cs-CZ" sz="16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.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3600000" y="2736000"/>
            <a:ext cx="1602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r>
              <a:rPr lang="cs-CZ" b="1" baseline="-25000" dirty="0" smtClean="0"/>
              <a:t>a</a:t>
            </a:r>
            <a:r>
              <a:rPr lang="cs-CZ" b="1" dirty="0" smtClean="0"/>
              <a:t> = 3 cm</a:t>
            </a:r>
            <a:endParaRPr lang="cs-CZ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2349863" y="402999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cs-CZ" b="1" baseline="-25000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baseline="-25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2340000" y="3960000"/>
            <a:ext cx="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>
            <a:off x="1116000" y="3958412"/>
            <a:ext cx="216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>
            <a:off x="180000" y="5040000"/>
            <a:ext cx="216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 flipV="1">
            <a:off x="180000" y="3960000"/>
            <a:ext cx="95400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3" name="TextovéPole 92"/>
          <p:cNvSpPr txBox="1"/>
          <p:nvPr/>
        </p:nvSpPr>
        <p:spPr>
          <a:xfrm>
            <a:off x="6300000" y="3240000"/>
            <a:ext cx="1697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c; b = d</a:t>
            </a:r>
            <a:endParaRPr lang="cs-CZ" b="1" dirty="0"/>
          </a:p>
        </p:txBody>
      </p:sp>
      <p:cxnSp>
        <p:nvCxnSpPr>
          <p:cNvPr id="95" name="Přímá spojnice 94"/>
          <p:cNvCxnSpPr/>
          <p:nvPr/>
        </p:nvCxnSpPr>
        <p:spPr bwMode="auto">
          <a:xfrm>
            <a:off x="216024" y="3958412"/>
            <a:ext cx="21600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Přímá spojnice 95"/>
          <p:cNvCxnSpPr/>
          <p:nvPr/>
        </p:nvCxnSpPr>
        <p:spPr bwMode="auto">
          <a:xfrm>
            <a:off x="180000" y="5040000"/>
            <a:ext cx="21600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Přímá spojnice 96"/>
          <p:cNvCxnSpPr/>
          <p:nvPr/>
        </p:nvCxnSpPr>
        <p:spPr bwMode="auto">
          <a:xfrm>
            <a:off x="174431" y="3960000"/>
            <a:ext cx="0" cy="108000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Přímá spojnice 97"/>
          <p:cNvCxnSpPr/>
          <p:nvPr/>
        </p:nvCxnSpPr>
        <p:spPr bwMode="auto">
          <a:xfrm>
            <a:off x="2340000" y="3960000"/>
            <a:ext cx="0" cy="108000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ovéPole 98"/>
          <p:cNvSpPr txBox="1"/>
          <p:nvPr/>
        </p:nvSpPr>
        <p:spPr>
          <a:xfrm>
            <a:off x="5940000" y="4680000"/>
            <a:ext cx="2411197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o = 2 · (a + b)</a:t>
            </a:r>
            <a:endParaRPr lang="cs-CZ" sz="2800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5939999" y="5400000"/>
            <a:ext cx="2411197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S = a · v</a:t>
            </a:r>
            <a:r>
              <a:rPr lang="cs-CZ" sz="2800" b="1" baseline="-25000" dirty="0" smtClean="0"/>
              <a:t>a</a:t>
            </a:r>
            <a:endParaRPr lang="cs-CZ" sz="2800" b="1" baseline="-25000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3600000" y="2448000"/>
            <a:ext cx="1196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 = 4 cm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3600000" y="3600000"/>
            <a:ext cx="75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 =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4096800" y="3600000"/>
            <a:ext cx="378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4284000" y="3600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b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4644000" y="3600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c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5004000" y="3600000"/>
            <a:ext cx="577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+ d</a:t>
            </a:r>
            <a:endParaRPr lang="cs-CZ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5364000" y="3600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a + b + a + b</a:t>
            </a:r>
            <a:endParaRPr lang="cs-CZ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6948000" y="3600000"/>
            <a:ext cx="1403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2a + 2b</a:t>
            </a:r>
            <a:endParaRPr lang="cs-CZ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7992000" y="3600000"/>
            <a:ext cx="1403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2(a + b)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005591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72 3.7037E-7 L -0.23628 3.7037E-7 " pathEditMode="relative" rAng="0" ptsTypes="AA">
                                      <p:cBhvr>
                                        <p:cTn id="202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14 -0.00393 L -0.23386 -0.00393 " pathEditMode="relative" rAng="0" ptsTypes="AA">
                                      <p:cBhvr>
                                        <p:cTn id="20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67 -0.00371 L -0.23733 -0.00371 " pathEditMode="relative" rAng="0" ptsTypes="AA">
                                      <p:cBhvr>
                                        <p:cTn id="20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24" grpId="0"/>
      <p:bldP spid="53" grpId="0"/>
      <p:bldP spid="54" grpId="0"/>
      <p:bldP spid="55" grpId="0"/>
      <p:bldP spid="56" grpId="0"/>
      <p:bldP spid="57" grpId="0"/>
      <p:bldP spid="62" grpId="0"/>
      <p:bldP spid="63" grpId="0"/>
      <p:bldP spid="67" grpId="0"/>
      <p:bldP spid="68" grpId="0"/>
      <p:bldP spid="70" grpId="0"/>
      <p:bldP spid="85" grpId="0"/>
      <p:bldP spid="87" grpId="0"/>
      <p:bldP spid="88" grpId="0"/>
      <p:bldP spid="89" grpId="0"/>
      <p:bldP spid="60" grpId="0"/>
      <p:bldP spid="61" grpId="0"/>
      <p:bldP spid="64" grpId="0"/>
      <p:bldP spid="20" grpId="0"/>
      <p:bldP spid="69" grpId="0"/>
      <p:bldP spid="80" grpId="0"/>
      <p:bldP spid="93" grpId="0"/>
      <p:bldP spid="99" grpId="0" animBg="1"/>
      <p:bldP spid="100" grpId="0" animBg="1"/>
      <p:bldP spid="71" grpId="0"/>
      <p:bldP spid="72" grpId="0"/>
      <p:bldP spid="73" grpId="0"/>
      <p:bldP spid="75" grpId="0"/>
      <p:bldP spid="76" grpId="0"/>
      <p:bldP spid="78" grpId="0"/>
      <p:bldP spid="79" grpId="0"/>
      <p:bldP spid="82" grpId="0"/>
      <p:bldP spid="8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rovnoběžníku</a:t>
            </a:r>
          </a:p>
        </p:txBody>
      </p:sp>
      <p:sp>
        <p:nvSpPr>
          <p:cNvPr id="74" name="TextovéPole 73"/>
          <p:cNvSpPr txBox="1"/>
          <p:nvPr/>
        </p:nvSpPr>
        <p:spPr>
          <a:xfrm>
            <a:off x="24843" y="1952637"/>
            <a:ext cx="80035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1. Vypočtěte obvod a obsah rovnoběžníku, </a:t>
            </a:r>
            <a:r>
              <a:rPr lang="cs-CZ" sz="1600" b="1" dirty="0"/>
              <a:t>je-li: a = </a:t>
            </a:r>
            <a:r>
              <a:rPr lang="cs-CZ" sz="1600" b="1" dirty="0" smtClean="0"/>
              <a:t>4 dm; </a:t>
            </a:r>
            <a:r>
              <a:rPr lang="cs-CZ" sz="1600" b="1" dirty="0"/>
              <a:t>b = </a:t>
            </a:r>
            <a:r>
              <a:rPr lang="cs-CZ" sz="1600" b="1" dirty="0" smtClean="0"/>
              <a:t>18 cm; v</a:t>
            </a:r>
            <a:r>
              <a:rPr lang="cs-CZ" sz="1600" b="1" baseline="-25000" dirty="0" smtClean="0"/>
              <a:t>a</a:t>
            </a:r>
            <a:r>
              <a:rPr lang="cs-CZ" sz="1600" b="1" dirty="0" smtClean="0"/>
              <a:t> </a:t>
            </a:r>
            <a:r>
              <a:rPr lang="cs-CZ" sz="1600" b="1" dirty="0"/>
              <a:t>= </a:t>
            </a:r>
            <a:r>
              <a:rPr lang="cs-CZ" sz="1600" b="1" dirty="0" smtClean="0"/>
              <a:t>0,1 m.</a:t>
            </a:r>
            <a:endParaRPr lang="cs-CZ" sz="16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5986174" y="6231796"/>
            <a:ext cx="31062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o = 116 cm; S = 400 cm</a:t>
            </a:r>
            <a:r>
              <a:rPr lang="cs-CZ" sz="2000" b="1" baseline="30000" dirty="0" smtClean="0">
                <a:solidFill>
                  <a:srgbClr val="FF0000"/>
                </a:solidFill>
              </a:rPr>
              <a:t>2</a:t>
            </a:r>
            <a:endParaRPr lang="cs-CZ" sz="2000" b="1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1548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9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rovnoběžníku</a:t>
            </a:r>
          </a:p>
        </p:txBody>
      </p:sp>
      <p:sp>
        <p:nvSpPr>
          <p:cNvPr id="74" name="TextovéPole 73"/>
          <p:cNvSpPr txBox="1"/>
          <p:nvPr/>
        </p:nvSpPr>
        <p:spPr>
          <a:xfrm>
            <a:off x="888939" y="1952637"/>
            <a:ext cx="7643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2. Vypočtěte obvod a obsah rovnoběžníku s délkami stran 12 cm a 18 cm. </a:t>
            </a:r>
            <a:br>
              <a:rPr lang="cs-CZ" sz="1600" b="1" dirty="0" smtClean="0"/>
            </a:br>
            <a:r>
              <a:rPr lang="cs-CZ" sz="1600" b="1" dirty="0" smtClean="0"/>
              <a:t>    </a:t>
            </a:r>
            <a:r>
              <a:rPr lang="cs-CZ" sz="1600" b="1" smtClean="0"/>
              <a:t>Vzdálenost </a:t>
            </a:r>
            <a:r>
              <a:rPr lang="cs-CZ" sz="1600" b="1" smtClean="0"/>
              <a:t>kratších </a:t>
            </a:r>
            <a:r>
              <a:rPr lang="cs-CZ" sz="1600" b="1" dirty="0" smtClean="0"/>
              <a:t>stran rovnoběžníku je 16 cm.</a:t>
            </a:r>
            <a:endParaRPr lang="cs-CZ" sz="16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5986174" y="6231796"/>
            <a:ext cx="31062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o = 60 cm; S = 192 cm</a:t>
            </a:r>
            <a:r>
              <a:rPr lang="cs-CZ" sz="2000" b="1" baseline="30000" dirty="0" smtClean="0">
                <a:solidFill>
                  <a:srgbClr val="FF0000"/>
                </a:solidFill>
              </a:rPr>
              <a:t>2</a:t>
            </a:r>
            <a:endParaRPr lang="cs-CZ" sz="2000" b="1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33336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rovnoběžníku</a:t>
            </a:r>
          </a:p>
        </p:txBody>
      </p:sp>
      <p:sp>
        <p:nvSpPr>
          <p:cNvPr id="74" name="TextovéPole 73"/>
          <p:cNvSpPr txBox="1"/>
          <p:nvPr/>
        </p:nvSpPr>
        <p:spPr>
          <a:xfrm>
            <a:off x="888939" y="1952637"/>
            <a:ext cx="7643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3. Obvod obdélníku je 120 cm. Délka obdélníku je třikrát větší než jeho šířka. </a:t>
            </a:r>
            <a:br>
              <a:rPr lang="cs-CZ" sz="1600" b="1" dirty="0" smtClean="0"/>
            </a:br>
            <a:r>
              <a:rPr lang="cs-CZ" sz="1600" b="1" dirty="0" smtClean="0"/>
              <a:t>    Vypočtěte obsah tohoto obdélníku.</a:t>
            </a:r>
            <a:endParaRPr lang="cs-CZ" sz="16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7136134" y="6251051"/>
            <a:ext cx="1826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S </a:t>
            </a:r>
            <a:r>
              <a:rPr lang="cs-CZ" sz="2000" b="1" dirty="0" smtClean="0">
                <a:solidFill>
                  <a:srgbClr val="FF0000"/>
                </a:solidFill>
              </a:rPr>
              <a:t>= </a:t>
            </a:r>
            <a:r>
              <a:rPr lang="cs-CZ" sz="2000" b="1" dirty="0" smtClean="0">
                <a:solidFill>
                  <a:srgbClr val="FF0000"/>
                </a:solidFill>
              </a:rPr>
              <a:t>675 </a:t>
            </a:r>
            <a:r>
              <a:rPr lang="cs-CZ" sz="2000" b="1" dirty="0" smtClean="0">
                <a:solidFill>
                  <a:srgbClr val="FF0000"/>
                </a:solidFill>
              </a:rPr>
              <a:t>cm</a:t>
            </a:r>
            <a:r>
              <a:rPr lang="cs-CZ" sz="2000" b="1" baseline="30000" dirty="0" smtClean="0">
                <a:solidFill>
                  <a:srgbClr val="FF0000"/>
                </a:solidFill>
              </a:rPr>
              <a:t>2</a:t>
            </a:r>
            <a:endParaRPr lang="cs-CZ" sz="2000" b="1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9267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9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rovnoběžníku</a:t>
            </a:r>
          </a:p>
        </p:txBody>
      </p:sp>
      <p:sp>
        <p:nvSpPr>
          <p:cNvPr id="74" name="TextovéPole 73"/>
          <p:cNvSpPr txBox="1"/>
          <p:nvPr/>
        </p:nvSpPr>
        <p:spPr>
          <a:xfrm>
            <a:off x="888939" y="1952637"/>
            <a:ext cx="6851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4. Délka strany čtverce je 18,5 dm. Vypočtěte obsah obdélníku </a:t>
            </a:r>
            <a:br>
              <a:rPr lang="cs-CZ" sz="1600" b="1" dirty="0" smtClean="0"/>
            </a:br>
            <a:r>
              <a:rPr lang="cs-CZ" sz="1600" b="1" dirty="0" smtClean="0"/>
              <a:t>    s délkou strany 25 dm a stejným obvodem, jako má čtverec.</a:t>
            </a:r>
            <a:endParaRPr lang="cs-CZ" sz="16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7136134" y="6251051"/>
            <a:ext cx="1826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S </a:t>
            </a:r>
            <a:r>
              <a:rPr lang="cs-CZ" sz="2000" b="1" dirty="0" smtClean="0">
                <a:solidFill>
                  <a:srgbClr val="FF0000"/>
                </a:solidFill>
              </a:rPr>
              <a:t>= </a:t>
            </a:r>
            <a:r>
              <a:rPr lang="cs-CZ" sz="2000" b="1" dirty="0" smtClean="0">
                <a:solidFill>
                  <a:srgbClr val="FF0000"/>
                </a:solidFill>
              </a:rPr>
              <a:t>300 dm</a:t>
            </a:r>
            <a:r>
              <a:rPr lang="cs-CZ" sz="2000" b="1" baseline="30000" dirty="0" smtClean="0">
                <a:solidFill>
                  <a:srgbClr val="FF0000"/>
                </a:solidFill>
              </a:rPr>
              <a:t>2</a:t>
            </a:r>
            <a:endParaRPr lang="cs-CZ" sz="2000" b="1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1926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93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b="1" dirty="0">
            <a:latin typeface="Symbol" pitchFamily="18" charset="2"/>
          </a:defRPr>
        </a:defPPr>
      </a:lstStyle>
    </a:tx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4777</TotalTime>
  <Words>951</Words>
  <Application>Microsoft Office PowerPoint</Application>
  <PresentationFormat>Předvádění na obrazovce (4:3)</PresentationFormat>
  <Paragraphs>232</Paragraphs>
  <Slides>11</Slides>
  <Notes>5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Prezentace školení zaměstnanců</vt:lpstr>
      <vt:lpstr>Obvod a obsah rovnoběžníků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700</cp:revision>
  <dcterms:created xsi:type="dcterms:W3CDTF">2012-01-02T08:14:14Z</dcterms:created>
  <dcterms:modified xsi:type="dcterms:W3CDTF">2012-07-10T13:44:32Z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