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4" r:id="rId3"/>
    <p:sldId id="293" r:id="rId4"/>
    <p:sldId id="294" r:id="rId5"/>
    <p:sldId id="295" r:id="rId6"/>
    <p:sldId id="296" r:id="rId7"/>
    <p:sldId id="304" r:id="rId8"/>
    <p:sldId id="305" r:id="rId9"/>
    <p:sldId id="297" r:id="rId10"/>
    <p:sldId id="298" r:id="rId11"/>
    <p:sldId id="299" r:id="rId12"/>
    <p:sldId id="300" r:id="rId13"/>
    <p:sldId id="301" r:id="rId14"/>
    <p:sldId id="302" r:id="rId15"/>
    <p:sldId id="303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23" d="100"/>
          <a:sy n="123" d="100"/>
        </p:scale>
        <p:origin x="-7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dirty="0" smtClean="0"/>
              <a:t>Trojčlenka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4788024" y="285293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467544" y="6057800"/>
            <a:ext cx="633670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trpaslíků vykope tunel za 21 dní.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51520" y="1933260"/>
            <a:ext cx="8640960" cy="847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Sedm trpaslíků vykope tunel za 15 dní. Za jak dlouho by vykonalo při stejných výkonech tunel 5 trpaslíků</a:t>
            </a:r>
            <a:r>
              <a:rPr lang="pl-PL" sz="2400" b="1" dirty="0"/>
              <a:t>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539552" y="2765193"/>
            <a:ext cx="4392488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7 trpaslíků .……………………… 15 dní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539552" y="3078848"/>
            <a:ext cx="4464496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5 trpaslíků ……………………….   x dní</a:t>
            </a:r>
          </a:p>
        </p:txBody>
      </p:sp>
      <p:cxnSp>
        <p:nvCxnSpPr>
          <p:cNvPr id="27" name="Přímá spojnice se šipkou 26"/>
          <p:cNvCxnSpPr/>
          <p:nvPr/>
        </p:nvCxnSpPr>
        <p:spPr bwMode="auto">
          <a:xfrm>
            <a:off x="485507" y="2852936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ovéPole 29"/>
          <p:cNvSpPr txBox="1"/>
          <p:nvPr/>
        </p:nvSpPr>
        <p:spPr>
          <a:xfrm>
            <a:off x="5004048" y="3898285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</a:t>
            </a:r>
            <a:r>
              <a:rPr lang="cs-CZ" dirty="0">
                <a:latin typeface="Arial" pitchFamily="34" charset="0"/>
                <a:cs typeface="Arial" pitchFamily="34" charset="0"/>
              </a:rPr>
              <a:t>Pokud lze tak vykrátíme libovolný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čitatel proti jmenovateli.</a:t>
            </a:r>
          </a:p>
        </p:txBody>
      </p:sp>
      <p:sp>
        <p:nvSpPr>
          <p:cNvPr id="31" name="TextovéPole 30"/>
          <p:cNvSpPr txBox="1"/>
          <p:nvPr/>
        </p:nvSpPr>
        <p:spPr>
          <a:xfrm>
            <a:off x="5004048" y="4618365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</a:t>
            </a:r>
            <a:r>
              <a:rPr lang="cs-CZ" dirty="0">
                <a:latin typeface="Arial" pitchFamily="34" charset="0"/>
                <a:cs typeface="Arial" pitchFamily="34" charset="0"/>
              </a:rPr>
              <a:t>Vypočteme součin.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5004048" y="519268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</a:t>
            </a:r>
            <a:r>
              <a:rPr lang="cs-CZ" dirty="0">
                <a:latin typeface="Arial" pitchFamily="34" charset="0"/>
                <a:cs typeface="Arial" pitchFamily="34" charset="0"/>
              </a:rPr>
              <a:t>Zapíšeme výsledek s jednotkami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5004048" y="583146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1709643" y="4688632"/>
                <a:ext cx="1494205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643" y="4688632"/>
                <a:ext cx="1494205" cy="6165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676958" y="5268682"/>
                <a:ext cx="14548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</m:t>
                      </m:r>
                      <m:r>
                        <a:rPr lang="cs-CZ" b="1" i="1" u="sng" dirty="0" smtClean="0">
                          <a:latin typeface="Cambria Math"/>
                        </a:rPr>
                        <m:t>𝟐𝟏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958" y="5268682"/>
                <a:ext cx="145488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1840018" y="5579948"/>
                <a:ext cx="1863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</m:t>
                      </m:r>
                      <m:r>
                        <a:rPr lang="cs-CZ" b="1" i="1" u="dbl" dirty="0" smtClean="0">
                          <a:latin typeface="Cambria Math"/>
                        </a:rPr>
                        <m:t>𝟐𝟏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𝒅𝒏</m:t>
                      </m:r>
                      <m:r>
                        <a:rPr lang="cs-CZ" b="1" i="1" u="dbl" dirty="0" smtClean="0">
                          <a:latin typeface="Cambria Math"/>
                        </a:rPr>
                        <m:t>í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018" y="5579948"/>
                <a:ext cx="186356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475655" y="3536504"/>
                <a:ext cx="2232249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5" y="3536504"/>
                <a:ext cx="2232249" cy="61831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547664" y="4140610"/>
                <a:ext cx="2016224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4140610"/>
                <a:ext cx="2016224" cy="61093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Přímá spojnice 38"/>
          <p:cNvCxnSpPr/>
          <p:nvPr/>
        </p:nvCxnSpPr>
        <p:spPr bwMode="auto">
          <a:xfrm flipV="1">
            <a:off x="2483768" y="3610253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2843808" y="3926286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2951820" y="3702881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20" y="3702881"/>
                <a:ext cx="36004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2587118" y="3419708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118" y="3419708"/>
                <a:ext cx="36004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4513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064298"/>
            <a:ext cx="1224136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006502"/>
            <a:ext cx="468052" cy="38430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39552" y="327569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dělníků ……………………… 12 dní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635732"/>
            <a:ext cx="426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4 dělníci ……………………….   x dní</a:t>
            </a:r>
            <a:endParaRPr lang="cs-CZ" b="1" u="sng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4672445" y="3390875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1763688" y="507589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4 · x = 60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699792" y="5301208"/>
            <a:ext cx="312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60 : 4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699792" y="557994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15	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708436" y="5867980"/>
            <a:ext cx="1863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15 dní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67544" y="6221800"/>
            <a:ext cx="633670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Práce bude dokončena za 15 pracovních dnů.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18220" y="4149080"/>
            <a:ext cx="516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12 = 5 : 4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051720" y="4787860"/>
            <a:ext cx="2088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4 · x = 5 · 12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0890" y="1961545"/>
            <a:ext cx="89431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Firma </a:t>
            </a:r>
            <a:r>
              <a:rPr lang="cs-CZ" sz="2000" b="1" dirty="0"/>
              <a:t>dostala od obecního úřadu zakázku na </a:t>
            </a:r>
            <a:r>
              <a:rPr lang="cs-CZ" sz="2000" b="1" dirty="0" smtClean="0"/>
              <a:t>vydláždění chodníku</a:t>
            </a:r>
            <a:r>
              <a:rPr lang="cs-CZ" sz="2000" b="1" dirty="0"/>
              <a:t>.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Slíbila</a:t>
            </a:r>
            <a:r>
              <a:rPr lang="cs-CZ" sz="2000" b="1" dirty="0"/>
              <a:t>, že práci provede za 12 pracovních dnů. </a:t>
            </a:r>
            <a:r>
              <a:rPr lang="cs-CZ" sz="2000" b="1" dirty="0" smtClean="0"/>
              <a:t>Mistr </a:t>
            </a:r>
            <a:r>
              <a:rPr lang="cs-CZ" sz="2000" b="1" dirty="0"/>
              <a:t>počítal s pěti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dělníky</a:t>
            </a:r>
            <a:r>
              <a:rPr lang="cs-CZ" sz="2000" b="1" dirty="0"/>
              <a:t>, jeden z nich však onemocněl. </a:t>
            </a:r>
            <a:r>
              <a:rPr lang="cs-CZ" sz="2000" b="1" dirty="0" smtClean="0"/>
              <a:t>Za </a:t>
            </a:r>
            <a:r>
              <a:rPr lang="cs-CZ" sz="2000" b="1" dirty="0"/>
              <a:t>kolik dnů </a:t>
            </a:r>
            <a:r>
              <a:rPr lang="cs-CZ" sz="2000" b="1" dirty="0" smtClean="0"/>
              <a:t>bude </a:t>
            </a:r>
            <a:r>
              <a:rPr lang="cs-CZ" sz="2000" b="1" dirty="0"/>
              <a:t>práce na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zakázce dokončena? </a:t>
            </a:r>
            <a:endParaRPr lang="cs-CZ" sz="2000" b="1" dirty="0"/>
          </a:p>
        </p:txBody>
      </p:sp>
      <p:cxnSp>
        <p:nvCxnSpPr>
          <p:cNvPr id="17" name="Přímá spojnice se šipkou 16"/>
          <p:cNvCxnSpPr/>
          <p:nvPr/>
        </p:nvCxnSpPr>
        <p:spPr bwMode="auto">
          <a:xfrm>
            <a:off x="488414" y="3390875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5652120" y="2996952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𝟏𝟐</m:t>
                      </m:r>
                      <m:r>
                        <a:rPr lang="cs-CZ" b="1" i="1" dirty="0" smtClean="0">
                          <a:latin typeface="Cambria Math"/>
                        </a:rPr>
                        <m:t> =</m:t>
                      </m:r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2996952"/>
                <a:ext cx="194421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084168" y="3323238"/>
                <a:ext cx="1728192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3323238"/>
                <a:ext cx="1728192" cy="61837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156176" y="5120680"/>
                <a:ext cx="1494205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120680"/>
                <a:ext cx="1494205" cy="61651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156176" y="5700730"/>
                <a:ext cx="14548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</m:t>
                      </m:r>
                      <m:r>
                        <a:rPr lang="cs-CZ" b="1" i="1" u="sng" dirty="0" smtClean="0"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700730"/>
                <a:ext cx="145488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6156176" y="6011996"/>
                <a:ext cx="1863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</m:t>
                      </m:r>
                      <m:r>
                        <a:rPr lang="cs-CZ" b="1" i="1" u="dbl" dirty="0" smtClean="0">
                          <a:latin typeface="Cambria Math"/>
                        </a:rPr>
                        <m:t>𝟏𝟓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𝒅𝒏</m:t>
                      </m:r>
                      <m:r>
                        <a:rPr lang="cs-CZ" b="1" i="1" u="dbl" dirty="0" smtClean="0">
                          <a:latin typeface="Cambria Math"/>
                        </a:rPr>
                        <m:t>í</m:t>
                      </m:r>
                    </m:oMath>
                  </m:oMathPara>
                </a14:m>
                <a:endParaRPr lang="cs-CZ" b="1" u="dbl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6011996"/>
                <a:ext cx="1863564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868143" y="3890809"/>
                <a:ext cx="2232249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3" y="3890809"/>
                <a:ext cx="2232249" cy="61831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5940152" y="4572658"/>
                <a:ext cx="2016224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4572658"/>
                <a:ext cx="2016224" cy="61093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Přímá spojnice 32"/>
          <p:cNvCxnSpPr/>
          <p:nvPr/>
        </p:nvCxnSpPr>
        <p:spPr bwMode="auto">
          <a:xfrm flipV="1">
            <a:off x="6876256" y="3964558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7236296" y="4280591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7344308" y="4057186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308" y="4057186"/>
                <a:ext cx="36004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6979606" y="3774013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9606" y="3774013"/>
                <a:ext cx="36004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15984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18" grpId="0"/>
      <p:bldP spid="27" grpId="0"/>
      <p:bldP spid="28" grpId="0"/>
      <p:bldP spid="29" grpId="0"/>
      <p:bldP spid="30" grpId="0"/>
      <p:bldP spid="31" grpId="0"/>
      <p:bldP spid="32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2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0890" y="2012647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</a:t>
            </a:r>
            <a:r>
              <a:rPr lang="cs-CZ" sz="2000" b="1" dirty="0"/>
              <a:t>) Hospodář chová telata. Zásobu sena na zimu má pro 15 telat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na 9 měsíců</a:t>
            </a:r>
            <a:r>
              <a:rPr lang="cs-CZ" sz="2000" b="1" dirty="0"/>
              <a:t>. Na jak dlouho mu zásoba sena vystačí, když ještě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3 telata přikoupí</a:t>
            </a:r>
            <a:r>
              <a:rPr lang="cs-CZ" sz="2000" b="1" dirty="0"/>
              <a:t>?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092280" y="6108144"/>
            <a:ext cx="1749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7,5 měsíce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428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</a:t>
            </a:r>
            <a:r>
              <a:rPr lang="cs-CZ" sz="2000" b="1" dirty="0"/>
              <a:t>Důlní mistr vypočítal, že k odvodnění štoly je třeba, aby po dobu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17,5 hodiny byla </a:t>
            </a:r>
            <a:r>
              <a:rPr lang="cs-CZ" sz="2000" b="1" dirty="0"/>
              <a:t>v provozu 2 čerpadla. Chce urychlit vyprázdnění </a:t>
            </a:r>
            <a:r>
              <a:rPr lang="cs-CZ" sz="2000" b="1" dirty="0" smtClean="0"/>
              <a:t> </a:t>
            </a:r>
            <a:br>
              <a:rPr lang="cs-CZ" sz="2000" b="1" dirty="0" smtClean="0"/>
            </a:br>
            <a:r>
              <a:rPr lang="cs-CZ" sz="2000" b="1" dirty="0" smtClean="0"/>
              <a:t>    šachty </a:t>
            </a:r>
            <a:r>
              <a:rPr lang="cs-CZ" sz="2000" b="1" dirty="0"/>
              <a:t>a proto přidal </a:t>
            </a:r>
            <a:r>
              <a:rPr lang="cs-CZ" sz="2000" b="1" dirty="0" smtClean="0"/>
              <a:t>další 3 </a:t>
            </a:r>
            <a:r>
              <a:rPr lang="cs-CZ" sz="2000" b="1" dirty="0"/>
              <a:t>stejná čerpadla. Za jak dlouho šachtu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vyprázdní</a:t>
            </a:r>
            <a:r>
              <a:rPr lang="cs-CZ" sz="2000" b="1" dirty="0"/>
              <a:t>?</a:t>
            </a:r>
          </a:p>
        </p:txBody>
      </p:sp>
      <p:sp>
        <p:nvSpPr>
          <p:cNvPr id="2" name="Obdélník 1"/>
          <p:cNvSpPr/>
          <p:nvPr/>
        </p:nvSpPr>
        <p:spPr>
          <a:xfrm>
            <a:off x="7670984" y="6309319"/>
            <a:ext cx="1276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7 hodin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632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4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4594" y="206084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4) </a:t>
            </a:r>
            <a:r>
              <a:rPr lang="cs-CZ" sz="2000" b="1" dirty="0"/>
              <a:t>Schodiště má 36 schodů 20 cm vysokých. Kolik schodů vysokých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18 </a:t>
            </a:r>
            <a:r>
              <a:rPr lang="cs-CZ" sz="2000" b="1" dirty="0"/>
              <a:t>cm </a:t>
            </a:r>
            <a:r>
              <a:rPr lang="cs-CZ" sz="2000" b="1" dirty="0" smtClean="0"/>
              <a:t>by mělo stejně vysoké schodiště?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7236296" y="6238924"/>
            <a:ext cx="1705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40 schodů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283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Příklad č. 5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</a:t>
            </a:r>
            <a:r>
              <a:rPr lang="cs-CZ" sz="2000" b="1" dirty="0"/>
              <a:t>Tři zaměstnanci budou lisovat objednané množství součástek </a:t>
            </a:r>
            <a:r>
              <a:rPr lang="cs-CZ" sz="2000" b="1" dirty="0" smtClean="0"/>
              <a:t>8 </a:t>
            </a:r>
            <a:r>
              <a:rPr lang="cs-CZ" sz="2000" b="1" dirty="0"/>
              <a:t>dní.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Kolik zaměstnanců </a:t>
            </a:r>
            <a:r>
              <a:rPr lang="cs-CZ" sz="2000" b="1" dirty="0"/>
              <a:t>musí pracovat, aby se výroba zkrátila o 2 dny?</a:t>
            </a:r>
          </a:p>
        </p:txBody>
      </p:sp>
      <p:sp>
        <p:nvSpPr>
          <p:cNvPr id="4" name="Obdélník 3"/>
          <p:cNvSpPr/>
          <p:nvPr/>
        </p:nvSpPr>
        <p:spPr>
          <a:xfrm>
            <a:off x="6156176" y="6237311"/>
            <a:ext cx="2289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4 zaměstnanci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9749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4320480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Nepřímá 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zvětší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0" y="45478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</a:t>
            </a:r>
            <a:r>
              <a:rPr lang="cs-CZ" sz="2400" b="1" dirty="0"/>
              <a:t>v převrácených poměrech.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323528" y="5373216"/>
            <a:ext cx="8417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nepřímo úměrná 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388932" cy="108012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/>
              <a:t>Trojčlenkou nazýváme úlohu, která obsahuje dvojice na sobě závislých veličin (přímo </a:t>
            </a:r>
            <a:r>
              <a:rPr lang="cs-CZ" sz="2000" b="1" dirty="0" smtClean="0"/>
              <a:t>nebo nepřímo</a:t>
            </a:r>
            <a:r>
              <a:rPr lang="cs-CZ" sz="2000" b="1" dirty="0"/>
              <a:t>), z nichž tři údaje jsou známé a čtvrtý je třeba vypočítat.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11076" y="4293096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+mn-lt"/>
              </a:rPr>
              <a:t>Veličiny se zapíší do určitého </a:t>
            </a:r>
            <a:r>
              <a:rPr lang="cs-CZ" sz="2000" b="1" dirty="0" smtClean="0">
                <a:latin typeface="+mn-lt"/>
              </a:rPr>
              <a:t>schématu (stejné veličiny pod sebou), </a:t>
            </a:r>
            <a:r>
              <a:rPr lang="cs-CZ" sz="2000" b="1" dirty="0">
                <a:latin typeface="+mn-lt"/>
              </a:rPr>
              <a:t>šipkami se vyjádří příslušné závislosti (</a:t>
            </a:r>
            <a:r>
              <a:rPr lang="cs-CZ" sz="2000" b="1" dirty="0" smtClean="0">
                <a:latin typeface="+mn-lt"/>
              </a:rPr>
              <a:t>souhlasně orientovanými </a:t>
            </a:r>
            <a:r>
              <a:rPr lang="cs-CZ" sz="2000" b="1" dirty="0">
                <a:latin typeface="+mn-lt"/>
              </a:rPr>
              <a:t>šipkami přímá úměrnost, nesouhlasně orientovanými šipkami </a:t>
            </a:r>
            <a:r>
              <a:rPr lang="cs-CZ" sz="2000" b="1" dirty="0" smtClean="0">
                <a:latin typeface="+mn-lt"/>
              </a:rPr>
              <a:t>nepřímá úměrnost</a:t>
            </a:r>
            <a:r>
              <a:rPr lang="cs-CZ" sz="2000" b="1" dirty="0">
                <a:latin typeface="+mn-lt"/>
              </a:rPr>
              <a:t>). Z praktických důvodů pro snadnější výpočet je vhodné začínat psát šipky vždy </a:t>
            </a:r>
            <a:r>
              <a:rPr lang="cs-CZ" sz="2000" b="1" dirty="0" smtClean="0">
                <a:latin typeface="+mn-lt"/>
              </a:rPr>
              <a:t>u proměnné </a:t>
            </a:r>
            <a:r>
              <a:rPr lang="cs-CZ" sz="2000" b="1" dirty="0">
                <a:latin typeface="+mn-lt"/>
              </a:rPr>
              <a:t>x. Trojčlenku můžeme řešit různými způsoby, nejčastější je pomocí úměry </a:t>
            </a:r>
            <a:r>
              <a:rPr lang="cs-CZ" sz="2000" b="1" dirty="0" smtClean="0">
                <a:latin typeface="+mn-lt"/>
              </a:rPr>
              <a:t>nebo „přechodem přes </a:t>
            </a:r>
            <a:r>
              <a:rPr lang="cs-CZ" sz="2000" b="1" dirty="0">
                <a:latin typeface="+mn-lt"/>
              </a:rPr>
              <a:t>jednotku”.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827584" y="321297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5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52612" y="3608616"/>
            <a:ext cx="479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802556" y="3284984"/>
            <a:ext cx="0" cy="65059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5669756" y="3321417"/>
            <a:ext cx="0" cy="6251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782871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„přechodem přes jednotku</a:t>
            </a:r>
            <a:r>
              <a:rPr lang="cs-CZ" sz="2000" b="1" dirty="0"/>
              <a:t>”</a:t>
            </a:r>
            <a:r>
              <a:rPr lang="cs-CZ" sz="2000" b="1" dirty="0" smtClean="0"/>
              <a:t>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251520" y="428380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 čerpadlo: 24 · 5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52612" y="3429000"/>
            <a:ext cx="479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5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52612" y="3779748"/>
            <a:ext cx="494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827584" y="3541658"/>
            <a:ext cx="0" cy="53541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H="1" flipV="1">
            <a:off x="5648424" y="3496766"/>
            <a:ext cx="3696" cy="5803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2267744" y="4283804"/>
            <a:ext cx="984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b="1" u="sng" dirty="0" smtClean="0">
                <a:latin typeface="Arial" pitchFamily="34" charset="0"/>
                <a:cs typeface="Arial" pitchFamily="34" charset="0"/>
              </a:rPr>
              <a:t>120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251519" y="4787860"/>
            <a:ext cx="2508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10 čerpadel: 120 : 10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619896" y="479245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b="1" u="dbl" dirty="0" smtClean="0">
                <a:latin typeface="Arial" pitchFamily="34" charset="0"/>
                <a:cs typeface="Arial" pitchFamily="34" charset="0"/>
              </a:rPr>
              <a:t>12</a:t>
            </a:r>
            <a:endParaRPr lang="cs-CZ" b="1" u="db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43632" y="249289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24 čerpadel vyčerpá nádrž za 5 hodin. Jak dlouho by to trvalo 10 čerpadlům?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373216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 čerpadel vyčerpá nádrž za 12 hodin.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173048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  <p:bldP spid="9" grpId="0"/>
      <p:bldP spid="10" grpId="0"/>
      <p:bldP spid="11" grpId="0"/>
      <p:bldP spid="13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348" y="1953324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57301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47936" y="305966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5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9512" y="341970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972472" y="31875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1490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31171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24 čerpadel vyčerpá nádrž za 5 hodin. Jak dlouho by to trvalo 10 čerpadlům?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443711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nepřímé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opačným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94116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Podle směru šipek sestavíme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5 = 24 : 10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004048" y="544522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Vynásobíme vnější a vnitřní členy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úměry a zapíšeme je do součinu.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85507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10 · x = 24 · 5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9213353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88840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Vynásobíme čísla na pravé straně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rovnice.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07504" y="306896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</a:t>
            </a:r>
            <a:r>
              <a:rPr lang="cs-CZ" b="1" dirty="0"/>
              <a:t>5</a:t>
            </a:r>
            <a:r>
              <a:rPr lang="cs-CZ" b="1" dirty="0" smtClean="0"/>
              <a:t>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07504" y="342900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5004048" y="3173650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43885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Výsledek vydělíme číslem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u proměnné na levé straně.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309971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24 čerpadel vyčerpá nádrž za 5 hodin. Jak dlouho by to trvalo 10 čerpadlům?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1571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Zapíšeme výsledek s jednotkami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5 = 24 : 10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23528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10 · x = 24 · 5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691680" y="5075892"/>
            <a:ext cx="149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 · x = 120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65176" y="5399057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120 : 10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165176" y="5733256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12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165176" y="6093296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12 hodin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080012" y="6266378"/>
            <a:ext cx="474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10 čerpadel vyčerpá nádrž za 12 hodin.</a:t>
            </a:r>
          </a:p>
        </p:txBody>
      </p:sp>
      <p:cxnSp>
        <p:nvCxnSpPr>
          <p:cNvPr id="24" name="Přímá spojnice se šipkou 23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9728920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348" y="1953324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147936" y="305966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5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9512" y="341970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972472" y="3174851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251520" y="231171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24 čerpadel vyčerpá nádrž za 5 hodin. Jak dlouho by to trvalo 10 čerpadlům?</a:t>
            </a:r>
          </a:p>
        </p:txBody>
      </p:sp>
      <p:sp>
        <p:nvSpPr>
          <p:cNvPr id="30" name="TextovéPole 29"/>
          <p:cNvSpPr txBox="1"/>
          <p:nvPr/>
        </p:nvSpPr>
        <p:spPr>
          <a:xfrm>
            <a:off x="5004048" y="321297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5004048" y="3756303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 </a:t>
            </a:r>
            <a:r>
              <a:rPr lang="cs-CZ" dirty="0">
                <a:latin typeface="Arial" pitchFamily="34" charset="0"/>
                <a:cs typeface="Arial" pitchFamily="34" charset="0"/>
              </a:rPr>
              <a:t>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5004048" y="411634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nepřímé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opačným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5004048" y="4620399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Počet čerpadel a doba čerpání musí být v opačném </a:t>
            </a:r>
            <a:r>
              <a:rPr lang="cs-CZ" dirty="0">
                <a:latin typeface="Arial" pitchFamily="34" charset="0"/>
                <a:cs typeface="Arial" pitchFamily="34" charset="0"/>
              </a:rPr>
              <a:t>poměru, tj. musíme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5 hodin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změnit v </a:t>
            </a:r>
            <a:r>
              <a:rPr lang="cs-CZ" dirty="0">
                <a:latin typeface="Arial" pitchFamily="34" charset="0"/>
                <a:cs typeface="Arial" pitchFamily="34" charset="0"/>
              </a:rPr>
              <a:t>poměru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24 </a:t>
            </a:r>
            <a:r>
              <a:rPr lang="cs-CZ" dirty="0">
                <a:latin typeface="Arial" pitchFamily="34" charset="0"/>
                <a:cs typeface="Arial" pitchFamily="34" charset="0"/>
              </a:rPr>
              <a:t>: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267744" y="4254842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: </m:t>
                      </m:r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  <m:r>
                        <a:rPr lang="cs-CZ" b="1" i="1" dirty="0" smtClean="0">
                          <a:latin typeface="Cambria Math"/>
                        </a:rPr>
                        <m:t> =</m:t>
                      </m:r>
                      <m:r>
                        <a:rPr lang="cs-CZ" b="1" i="1" dirty="0" smtClean="0">
                          <a:latin typeface="Cambria Math"/>
                        </a:rPr>
                        <m:t>𝟐𝟒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  <m:r>
                        <a:rPr lang="cs-CZ" b="1" i="1" dirty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254842"/>
                <a:ext cx="194421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ovéPole 38"/>
          <p:cNvSpPr txBox="1"/>
          <p:nvPr/>
        </p:nvSpPr>
        <p:spPr>
          <a:xfrm>
            <a:off x="5004000" y="5753718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</a:t>
            </a:r>
            <a:r>
              <a:rPr lang="cs-CZ" dirty="0">
                <a:latin typeface="Arial" pitchFamily="34" charset="0"/>
                <a:cs typeface="Arial" pitchFamily="34" charset="0"/>
              </a:rPr>
              <a:t>Změnit číslo v daném poměru,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znamená toto číslo tímto poměrem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vynásobit.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2483768" y="4725144"/>
                <a:ext cx="1728192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4725144"/>
                <a:ext cx="1728192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55770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4" grpId="0"/>
      <p:bldP spid="12" grpId="0"/>
      <p:bldP spid="13" grpId="0"/>
      <p:bldP spid="30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88840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107504" y="306896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</a:t>
            </a:r>
            <a:r>
              <a:rPr lang="cs-CZ" b="1" dirty="0"/>
              <a:t>5</a:t>
            </a:r>
            <a:r>
              <a:rPr lang="cs-CZ" b="1" dirty="0" smtClean="0"/>
              <a:t>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07504" y="342900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5004048" y="3173650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251520" y="2309971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24 čerpadel vyčerpá nádrž za 5 hodin. Jak dlouho by to trvalo 10 čerpadlům?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4080012" y="6266378"/>
            <a:ext cx="474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10 čerpadel vyčerpá nádrž za 12 hodin.</a:t>
            </a:r>
          </a:p>
        </p:txBody>
      </p:sp>
      <p:cxnSp>
        <p:nvCxnSpPr>
          <p:cNvPr id="24" name="Přímá spojnice se šipkou 23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ovéPole 24"/>
          <p:cNvSpPr txBox="1"/>
          <p:nvPr/>
        </p:nvSpPr>
        <p:spPr>
          <a:xfrm>
            <a:off x="5004048" y="3898285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</a:t>
            </a:r>
            <a:r>
              <a:rPr lang="cs-CZ" dirty="0">
                <a:latin typeface="Arial" pitchFamily="34" charset="0"/>
                <a:cs typeface="Arial" pitchFamily="34" charset="0"/>
              </a:rPr>
              <a:t>Pokud lze tak vykrátíme libovolný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čitatel proti jmenovateli.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5004048" y="4618365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</a:t>
            </a:r>
            <a:r>
              <a:rPr lang="cs-CZ" dirty="0">
                <a:latin typeface="Arial" pitchFamily="34" charset="0"/>
                <a:cs typeface="Arial" pitchFamily="34" charset="0"/>
              </a:rPr>
              <a:t>Vypočteme součin.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004048" y="519268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</a:t>
            </a:r>
            <a:r>
              <a:rPr lang="cs-CZ" dirty="0">
                <a:latin typeface="Arial" pitchFamily="34" charset="0"/>
                <a:cs typeface="Arial" pitchFamily="34" charset="0"/>
              </a:rPr>
              <a:t>Zapíšeme výsledek s jednotkami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5004048" y="583146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1709643" y="4976664"/>
                <a:ext cx="1494205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643" y="4976664"/>
                <a:ext cx="1494205" cy="6165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1676958" y="5556714"/>
                <a:ext cx="14548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</m:t>
                      </m:r>
                      <m:r>
                        <a:rPr lang="cs-CZ" b="1" i="1" u="sng" dirty="0" smtClean="0"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958" y="5556714"/>
                <a:ext cx="145488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1840018" y="5867980"/>
                <a:ext cx="1863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</m:t>
                      </m:r>
                      <m:r>
                        <a:rPr lang="cs-CZ" b="1" i="1" u="dbl" dirty="0" smtClean="0">
                          <a:latin typeface="Cambria Math"/>
                        </a:rPr>
                        <m:t>𝟏𝟐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𝒉𝒐</m:t>
                      </m:r>
                      <m:r>
                        <a:rPr lang="cs-CZ" b="1" i="1" u="dbl" dirty="0" smtClean="0">
                          <a:latin typeface="Cambria Math"/>
                        </a:rPr>
                        <m:t>𝒅𝒊𝒏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018" y="5867980"/>
                <a:ext cx="186356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475655" y="3824536"/>
                <a:ext cx="2232249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5" y="3824536"/>
                <a:ext cx="2232249" cy="61831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1547664" y="4428642"/>
                <a:ext cx="2016224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4428642"/>
                <a:ext cx="2016224" cy="61093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 flipV="1">
            <a:off x="2411760" y="3898285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843808" y="4214318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411760" y="3645024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645024"/>
                <a:ext cx="36004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951820" y="3990913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20" y="3990913"/>
                <a:ext cx="36004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77838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79512" y="3068960"/>
            <a:ext cx="4392488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 trpaslíků .……………………… 15 dní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9512" y="3429000"/>
            <a:ext cx="4464496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5 trpaslíků ……………………….   x dní</a:t>
            </a:r>
            <a:endParaRPr lang="cs-CZ" b="1" u="sng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442798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251520" y="2021939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Sedm trpaslíků vykope tunel za 15 dní. Za jak dlouho by vykopalo tunel při stejných výkonech 5 trpaslíků</a:t>
            </a:r>
            <a:r>
              <a:rPr lang="pl-PL" sz="2400" b="1" dirty="0" smtClean="0"/>
              <a:t>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Přímá spojnice se šipkou 18"/>
          <p:cNvCxnSpPr/>
          <p:nvPr/>
        </p:nvCxnSpPr>
        <p:spPr bwMode="auto">
          <a:xfrm>
            <a:off x="179512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4891608" y="328498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891608" y="3828311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závislosti.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891608" y="411634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nepřímé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opačným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891608" y="4620399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Počet trpaslíků a doba jejich práce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musí být v opačném </a:t>
            </a:r>
            <a:r>
              <a:rPr lang="cs-CZ" dirty="0">
                <a:latin typeface="Arial" pitchFamily="34" charset="0"/>
                <a:cs typeface="Arial" pitchFamily="34" charset="0"/>
              </a:rPr>
              <a:t>poměru,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tj</a:t>
            </a:r>
            <a:r>
              <a:rPr lang="cs-CZ" dirty="0">
                <a:latin typeface="Arial" pitchFamily="34" charset="0"/>
                <a:cs typeface="Arial" pitchFamily="34" charset="0"/>
              </a:rPr>
              <a:t>. musíme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15 dní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změnit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v poměru 7 </a:t>
            </a:r>
            <a:r>
              <a:rPr lang="cs-CZ" dirty="0">
                <a:latin typeface="Arial" pitchFamily="34" charset="0"/>
                <a:cs typeface="Arial" pitchFamily="34" charset="0"/>
              </a:rPr>
              <a:t>: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5.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891560" y="5753718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</a:t>
            </a:r>
            <a:r>
              <a:rPr lang="cs-CZ" dirty="0">
                <a:latin typeface="Arial" pitchFamily="34" charset="0"/>
                <a:cs typeface="Arial" pitchFamily="34" charset="0"/>
              </a:rPr>
              <a:t>Změnit číslo v daném poměru,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znamená toto číslo tímto poměrem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vynásobit.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2051720" y="4254842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𝟏𝟓</m:t>
                      </m:r>
                      <m:r>
                        <a:rPr lang="cs-CZ" b="1" i="1" dirty="0" smtClean="0">
                          <a:latin typeface="Cambria Math"/>
                        </a:rPr>
                        <m:t> =</m:t>
                      </m:r>
                      <m:r>
                        <a:rPr lang="cs-CZ" b="1" i="1" dirty="0" smtClean="0">
                          <a:latin typeface="Cambria Math"/>
                        </a:rPr>
                        <m:t>𝟕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4254842"/>
                <a:ext cx="194421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2483768" y="4725144"/>
                <a:ext cx="1728192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𝟏𝟓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4725144"/>
                <a:ext cx="1728192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44204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1561</TotalTime>
  <Words>989</Words>
  <Application>Microsoft Office PowerPoint</Application>
  <PresentationFormat>Předvádění na obrazovce (4:3)</PresentationFormat>
  <Paragraphs>144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Prezentace školení zaměstnanců</vt:lpstr>
      <vt:lpstr>Nepřímá úměrnost Trojčlenka</vt:lpstr>
      <vt:lpstr>Nepřímá úměrnost Definice</vt:lpstr>
      <vt:lpstr>Nepřímá úměrnost Trojčlenka</vt:lpstr>
      <vt:lpstr>Nepřímá úměrnost Trojčlenka</vt:lpstr>
      <vt:lpstr>Nepřímá úměrnost Trojčlenka</vt:lpstr>
      <vt:lpstr>Nepřímá úměrnost Trojčlenka</vt:lpstr>
      <vt:lpstr>Nepřímá úměrnost Trojčlenka</vt:lpstr>
      <vt:lpstr>Nepřímá úměrnost Trojčlenka</vt:lpstr>
      <vt:lpstr>Nepřímá úměrnost Trojčlenka</vt:lpstr>
      <vt:lpstr>Nepřímá úměrnost Trojčlenka</vt:lpstr>
      <vt:lpstr>Nepřímá úměrnost Příklad č. 1</vt:lpstr>
      <vt:lpstr>Nepřímá úměrnost Příklad č. 2</vt:lpstr>
      <vt:lpstr>Nepřímá úměrnost Příklad č. 3</vt:lpstr>
      <vt:lpstr>Nepřímá úměrnost Příklad č. 4</vt:lpstr>
      <vt:lpstr>Nepřímá úměrnost Příklad č. 5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250</cp:revision>
  <dcterms:created xsi:type="dcterms:W3CDTF">2012-01-02T08:14:14Z</dcterms:created>
  <dcterms:modified xsi:type="dcterms:W3CDTF">2020-03-15T15:22:06Z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