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80" r:id="rId4"/>
    <p:sldId id="297" r:id="rId5"/>
    <p:sldId id="274" r:id="rId6"/>
    <p:sldId id="293" r:id="rId7"/>
    <p:sldId id="294" r:id="rId8"/>
    <p:sldId id="296" r:id="rId9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75" d="100"/>
          <a:sy n="75" d="100"/>
        </p:scale>
        <p:origin x="-67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/>
              <a:t>Nepřímá </a:t>
            </a:r>
            <a:r>
              <a:rPr lang="cs-CZ" dirty="0" smtClean="0"/>
              <a:t>úměrnost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7.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36912"/>
            <a:ext cx="8601075" cy="3743325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Nepřímá </a:t>
            </a:r>
            <a:r>
              <a:rPr lang="cs-CZ" dirty="0" smtClean="0"/>
              <a:t>úměrnost</a:t>
            </a:r>
            <a:br>
              <a:rPr lang="cs-CZ" dirty="0" smtClean="0"/>
            </a:br>
            <a:r>
              <a:rPr lang="cs-CZ" sz="3200" dirty="0" smtClean="0"/>
              <a:t>Pojem</a:t>
            </a:r>
            <a:endParaRPr lang="cs-CZ" sz="3200" dirty="0"/>
          </a:p>
        </p:txBody>
      </p:sp>
      <p:sp>
        <p:nvSpPr>
          <p:cNvPr id="8" name="TextovéPole 7"/>
          <p:cNvSpPr txBox="1"/>
          <p:nvPr/>
        </p:nvSpPr>
        <p:spPr>
          <a:xfrm>
            <a:off x="425426" y="1970836"/>
            <a:ext cx="82391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24 čerpadel vyčerpá vodu z nádrže za 5 hodin. Za jak dlouho by vodu vyčerpalo 1, 2, 3, 4, 6, 8, 12 stejně výkonných čerpadel?</a:t>
            </a:r>
            <a:endParaRPr lang="cs-CZ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2267744" y="2617165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2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1259632" y="2617167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1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3131840" y="2617165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3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4211960" y="2617165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4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5220072" y="2617165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6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6228184" y="2617165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8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7092280" y="2617165"/>
            <a:ext cx="3800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12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8172400" y="2617165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24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1066662" y="4437112"/>
            <a:ext cx="7690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24 </a:t>
            </a:r>
            <a:r>
              <a:rPr lang="cs-CZ" sz="1400" b="1" dirty="0" smtClean="0">
                <a:solidFill>
                  <a:srgbClr val="FF0000"/>
                </a:solidFill>
              </a:rPr>
              <a:t>· </a:t>
            </a:r>
            <a:r>
              <a:rPr lang="cs-CZ" sz="1400" b="1" dirty="0" smtClean="0">
                <a:solidFill>
                  <a:srgbClr val="FF0000"/>
                </a:solidFill>
              </a:rPr>
              <a:t>5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2051720" y="4437112"/>
            <a:ext cx="7310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12 </a:t>
            </a:r>
            <a:r>
              <a:rPr lang="cs-CZ" sz="1400" b="1" dirty="0" smtClean="0">
                <a:solidFill>
                  <a:srgbClr val="FF0000"/>
                </a:solidFill>
              </a:rPr>
              <a:t>· </a:t>
            </a:r>
            <a:r>
              <a:rPr lang="cs-CZ" sz="1400" b="1" dirty="0" smtClean="0">
                <a:solidFill>
                  <a:srgbClr val="FF0000"/>
                </a:solidFill>
              </a:rPr>
              <a:t>5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3112604" y="4437112"/>
            <a:ext cx="5440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8 </a:t>
            </a:r>
            <a:r>
              <a:rPr lang="cs-CZ" sz="1400" b="1" dirty="0" smtClean="0">
                <a:solidFill>
                  <a:srgbClr val="FF0000"/>
                </a:solidFill>
              </a:rPr>
              <a:t>· </a:t>
            </a:r>
            <a:r>
              <a:rPr lang="cs-CZ" sz="1400" b="1" dirty="0" smtClean="0">
                <a:solidFill>
                  <a:srgbClr val="FF0000"/>
                </a:solidFill>
              </a:rPr>
              <a:t>5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4047964" y="4437112"/>
            <a:ext cx="5440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6 </a:t>
            </a:r>
            <a:r>
              <a:rPr lang="cs-CZ" sz="1400" b="1" dirty="0" smtClean="0">
                <a:solidFill>
                  <a:srgbClr val="FF0000"/>
                </a:solidFill>
              </a:rPr>
              <a:t>· </a:t>
            </a:r>
            <a:r>
              <a:rPr lang="cs-CZ" sz="1400" b="1" dirty="0" smtClean="0">
                <a:solidFill>
                  <a:srgbClr val="FF0000"/>
                </a:solidFill>
              </a:rPr>
              <a:t>5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5056076" y="4437112"/>
            <a:ext cx="5440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4 </a:t>
            </a:r>
            <a:r>
              <a:rPr lang="cs-CZ" sz="1400" b="1" dirty="0" smtClean="0">
                <a:solidFill>
                  <a:srgbClr val="FF0000"/>
                </a:solidFill>
              </a:rPr>
              <a:t>· </a:t>
            </a:r>
            <a:r>
              <a:rPr lang="cs-CZ" sz="1400" b="1" dirty="0" smtClean="0">
                <a:solidFill>
                  <a:srgbClr val="FF0000"/>
                </a:solidFill>
              </a:rPr>
              <a:t>5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6064188" y="4437112"/>
            <a:ext cx="5440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3 </a:t>
            </a:r>
            <a:r>
              <a:rPr lang="cs-CZ" sz="1400" b="1" dirty="0" smtClean="0">
                <a:solidFill>
                  <a:srgbClr val="FF0000"/>
                </a:solidFill>
              </a:rPr>
              <a:t>· </a:t>
            </a:r>
            <a:r>
              <a:rPr lang="cs-CZ" sz="1400" b="1" dirty="0" smtClean="0">
                <a:solidFill>
                  <a:srgbClr val="FF0000"/>
                </a:solidFill>
              </a:rPr>
              <a:t>5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7000292" y="4437112"/>
            <a:ext cx="5440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2 </a:t>
            </a:r>
            <a:r>
              <a:rPr lang="cs-CZ" sz="1400" b="1" dirty="0" smtClean="0">
                <a:solidFill>
                  <a:srgbClr val="FF0000"/>
                </a:solidFill>
              </a:rPr>
              <a:t>· </a:t>
            </a:r>
            <a:r>
              <a:rPr lang="cs-CZ" sz="1400" b="1" dirty="0" smtClean="0">
                <a:solidFill>
                  <a:srgbClr val="FF0000"/>
                </a:solidFill>
              </a:rPr>
              <a:t>5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28" name="TextovéPole 27"/>
          <p:cNvSpPr txBox="1"/>
          <p:nvPr/>
        </p:nvSpPr>
        <p:spPr>
          <a:xfrm>
            <a:off x="8008404" y="4437112"/>
            <a:ext cx="5440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1 </a:t>
            </a:r>
            <a:r>
              <a:rPr lang="cs-CZ" sz="1400" b="1" dirty="0" smtClean="0">
                <a:solidFill>
                  <a:srgbClr val="FF0000"/>
                </a:solidFill>
              </a:rPr>
              <a:t>· </a:t>
            </a:r>
            <a:r>
              <a:rPr lang="cs-CZ" sz="1400" b="1" dirty="0" smtClean="0">
                <a:solidFill>
                  <a:srgbClr val="FF0000"/>
                </a:solidFill>
              </a:rPr>
              <a:t>5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89" name="TextovéPole 88"/>
          <p:cNvSpPr txBox="1"/>
          <p:nvPr/>
        </p:nvSpPr>
        <p:spPr>
          <a:xfrm>
            <a:off x="1187624" y="6382295"/>
            <a:ext cx="4809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120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90" name="TextovéPole 89"/>
          <p:cNvSpPr txBox="1"/>
          <p:nvPr/>
        </p:nvSpPr>
        <p:spPr>
          <a:xfrm>
            <a:off x="3203848" y="6389190"/>
            <a:ext cx="3800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40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91" name="TextovéPole 90"/>
          <p:cNvSpPr txBox="1"/>
          <p:nvPr/>
        </p:nvSpPr>
        <p:spPr>
          <a:xfrm>
            <a:off x="2195736" y="6389190"/>
            <a:ext cx="397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60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92" name="TextovéPole 91"/>
          <p:cNvSpPr txBox="1"/>
          <p:nvPr/>
        </p:nvSpPr>
        <p:spPr>
          <a:xfrm>
            <a:off x="5177930" y="6391768"/>
            <a:ext cx="4234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20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93" name="TextovéPole 92"/>
          <p:cNvSpPr txBox="1"/>
          <p:nvPr/>
        </p:nvSpPr>
        <p:spPr>
          <a:xfrm>
            <a:off x="4176333" y="6382295"/>
            <a:ext cx="467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30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94" name="TextovéPole 93"/>
          <p:cNvSpPr txBox="1"/>
          <p:nvPr/>
        </p:nvSpPr>
        <p:spPr>
          <a:xfrm>
            <a:off x="7164288" y="6405558"/>
            <a:ext cx="4516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10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95" name="TextovéPole 94"/>
          <p:cNvSpPr txBox="1"/>
          <p:nvPr/>
        </p:nvSpPr>
        <p:spPr>
          <a:xfrm>
            <a:off x="6226560" y="6398663"/>
            <a:ext cx="3816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15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96" name="TextovéPole 95"/>
          <p:cNvSpPr txBox="1"/>
          <p:nvPr/>
        </p:nvSpPr>
        <p:spPr>
          <a:xfrm>
            <a:off x="8204679" y="6408136"/>
            <a:ext cx="3997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5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 rot="16200000">
            <a:off x="-369996" y="3330437"/>
            <a:ext cx="19003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Počet čerpadel</a:t>
            </a:r>
            <a:endParaRPr lang="cs-CZ" dirty="0"/>
          </a:p>
        </p:txBody>
      </p:sp>
      <p:sp>
        <p:nvSpPr>
          <p:cNvPr id="97" name="TextovéPole 96"/>
          <p:cNvSpPr txBox="1"/>
          <p:nvPr/>
        </p:nvSpPr>
        <p:spPr>
          <a:xfrm rot="16200000">
            <a:off x="-218809" y="5239099"/>
            <a:ext cx="1627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Doba čerpání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2868935"/>
            <a:ext cx="200025" cy="200025"/>
          </a:xfrm>
          <a:prstGeom prst="rect">
            <a:avLst/>
          </a:prstGeom>
        </p:spPr>
      </p:pic>
      <p:pic>
        <p:nvPicPr>
          <p:cNvPr id="98" name="Obrázek 9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6391" y="2868935"/>
            <a:ext cx="200025" cy="200025"/>
          </a:xfrm>
          <a:prstGeom prst="rect">
            <a:avLst/>
          </a:prstGeom>
        </p:spPr>
      </p:pic>
      <p:pic>
        <p:nvPicPr>
          <p:cNvPr id="99" name="Obrázek 9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4448" y="2868935"/>
            <a:ext cx="200025" cy="200025"/>
          </a:xfrm>
          <a:prstGeom prst="rect">
            <a:avLst/>
          </a:prstGeom>
        </p:spPr>
      </p:pic>
      <p:pic>
        <p:nvPicPr>
          <p:cNvPr id="100" name="Obrázek 9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4" y="2878838"/>
            <a:ext cx="200025" cy="200025"/>
          </a:xfrm>
          <a:prstGeom prst="rect">
            <a:avLst/>
          </a:prstGeom>
        </p:spPr>
      </p:pic>
      <p:pic>
        <p:nvPicPr>
          <p:cNvPr id="101" name="Obrázek 10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3156967"/>
            <a:ext cx="200025" cy="200025"/>
          </a:xfrm>
          <a:prstGeom prst="rect">
            <a:avLst/>
          </a:prstGeom>
        </p:spPr>
      </p:pic>
      <p:pic>
        <p:nvPicPr>
          <p:cNvPr id="102" name="Obrázek 10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0367" y="3415090"/>
            <a:ext cx="200025" cy="200025"/>
          </a:xfrm>
          <a:prstGeom prst="rect">
            <a:avLst/>
          </a:prstGeom>
        </p:spPr>
      </p:pic>
      <p:pic>
        <p:nvPicPr>
          <p:cNvPr id="103" name="Obrázek 10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834" y="3717032"/>
            <a:ext cx="200025" cy="200025"/>
          </a:xfrm>
          <a:prstGeom prst="rect">
            <a:avLst/>
          </a:prstGeom>
        </p:spPr>
      </p:pic>
      <p:pic>
        <p:nvPicPr>
          <p:cNvPr id="104" name="Obrázek 10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7546" y="4237087"/>
            <a:ext cx="200025" cy="200025"/>
          </a:xfrm>
          <a:prstGeom prst="rect">
            <a:avLst/>
          </a:prstGeom>
        </p:spPr>
      </p:pic>
      <p:pic>
        <p:nvPicPr>
          <p:cNvPr id="105" name="Obrázek 10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3965624"/>
            <a:ext cx="200025" cy="200025"/>
          </a:xfrm>
          <a:prstGeom prst="rect">
            <a:avLst/>
          </a:prstGeom>
        </p:spPr>
      </p:pic>
      <p:pic>
        <p:nvPicPr>
          <p:cNvPr id="106" name="Obrázek 10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6391" y="3717031"/>
            <a:ext cx="200025" cy="200025"/>
          </a:xfrm>
          <a:prstGeom prst="rect">
            <a:avLst/>
          </a:prstGeom>
        </p:spPr>
      </p:pic>
      <p:pic>
        <p:nvPicPr>
          <p:cNvPr id="107" name="Obrázek 10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4448" y="3415090"/>
            <a:ext cx="200025" cy="200025"/>
          </a:xfrm>
          <a:prstGeom prst="rect">
            <a:avLst/>
          </a:prstGeom>
        </p:spPr>
      </p:pic>
      <p:pic>
        <p:nvPicPr>
          <p:cNvPr id="108" name="Obrázek 10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4" y="3429000"/>
            <a:ext cx="200025" cy="200025"/>
          </a:xfrm>
          <a:prstGeom prst="rect">
            <a:avLst/>
          </a:prstGeom>
        </p:spPr>
      </p:pic>
      <p:pic>
        <p:nvPicPr>
          <p:cNvPr id="109" name="Obrázek 10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6391" y="3429000"/>
            <a:ext cx="200025" cy="200025"/>
          </a:xfrm>
          <a:prstGeom prst="rect">
            <a:avLst/>
          </a:prstGeom>
        </p:spPr>
      </p:pic>
      <p:pic>
        <p:nvPicPr>
          <p:cNvPr id="110" name="Obrázek 10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4448" y="3156967"/>
            <a:ext cx="200025" cy="200025"/>
          </a:xfrm>
          <a:prstGeom prst="rect">
            <a:avLst/>
          </a:prstGeom>
        </p:spPr>
      </p:pic>
      <p:pic>
        <p:nvPicPr>
          <p:cNvPr id="111" name="Obrázek 1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4" y="3156967"/>
            <a:ext cx="200025" cy="200025"/>
          </a:xfrm>
          <a:prstGeom prst="rect">
            <a:avLst/>
          </a:prstGeom>
        </p:spPr>
      </p:pic>
      <p:pic>
        <p:nvPicPr>
          <p:cNvPr id="112" name="Obrázek 1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6391" y="3156967"/>
            <a:ext cx="200025" cy="200025"/>
          </a:xfrm>
          <a:prstGeom prst="rect">
            <a:avLst/>
          </a:prstGeom>
        </p:spPr>
      </p:pic>
      <p:pic>
        <p:nvPicPr>
          <p:cNvPr id="113" name="Obrázek 1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0072" y="3686943"/>
            <a:ext cx="200025" cy="200025"/>
          </a:xfrm>
          <a:prstGeom prst="rect">
            <a:avLst/>
          </a:prstGeom>
        </p:spPr>
      </p:pic>
      <p:pic>
        <p:nvPicPr>
          <p:cNvPr id="114" name="Obrázek 1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4" y="3965624"/>
            <a:ext cx="200025" cy="200025"/>
          </a:xfrm>
          <a:prstGeom prst="rect">
            <a:avLst/>
          </a:prstGeom>
        </p:spPr>
      </p:pic>
      <p:pic>
        <p:nvPicPr>
          <p:cNvPr id="115" name="Obrázek 1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6391" y="3965624"/>
            <a:ext cx="200025" cy="200025"/>
          </a:xfrm>
          <a:prstGeom prst="rect">
            <a:avLst/>
          </a:prstGeom>
        </p:spPr>
      </p:pic>
      <p:pic>
        <p:nvPicPr>
          <p:cNvPr id="116" name="Obrázek 1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4" y="3716285"/>
            <a:ext cx="200025" cy="200025"/>
          </a:xfrm>
          <a:prstGeom prst="rect">
            <a:avLst/>
          </a:prstGeom>
        </p:spPr>
      </p:pic>
      <p:pic>
        <p:nvPicPr>
          <p:cNvPr id="117" name="Obrázek 1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4" y="4237085"/>
            <a:ext cx="200025" cy="200025"/>
          </a:xfrm>
          <a:prstGeom prst="rect">
            <a:avLst/>
          </a:prstGeom>
        </p:spPr>
      </p:pic>
      <p:pic>
        <p:nvPicPr>
          <p:cNvPr id="118" name="Obrázek 1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6391" y="4237086"/>
            <a:ext cx="200025" cy="200025"/>
          </a:xfrm>
          <a:prstGeom prst="rect">
            <a:avLst/>
          </a:prstGeom>
        </p:spPr>
      </p:pic>
      <p:pic>
        <p:nvPicPr>
          <p:cNvPr id="119" name="Obrázek 1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4448" y="3965624"/>
            <a:ext cx="200025" cy="200025"/>
          </a:xfrm>
          <a:prstGeom prst="rect">
            <a:avLst/>
          </a:prstGeom>
        </p:spPr>
      </p:pic>
      <p:pic>
        <p:nvPicPr>
          <p:cNvPr id="120" name="Obrázek 1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4448" y="4237084"/>
            <a:ext cx="200025" cy="200025"/>
          </a:xfrm>
          <a:prstGeom prst="rect">
            <a:avLst/>
          </a:prstGeom>
        </p:spPr>
      </p:pic>
      <p:pic>
        <p:nvPicPr>
          <p:cNvPr id="121" name="Obrázek 1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2878838"/>
            <a:ext cx="300038" cy="300038"/>
          </a:xfrm>
          <a:prstGeom prst="rect">
            <a:avLst/>
          </a:prstGeom>
        </p:spPr>
      </p:pic>
      <p:pic>
        <p:nvPicPr>
          <p:cNvPr id="122" name="Obrázek 1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2879531"/>
            <a:ext cx="300038" cy="300038"/>
          </a:xfrm>
          <a:prstGeom prst="rect">
            <a:avLst/>
          </a:prstGeom>
        </p:spPr>
      </p:pic>
      <p:pic>
        <p:nvPicPr>
          <p:cNvPr id="123" name="Obrázek 1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486" y="2912938"/>
            <a:ext cx="300038" cy="300038"/>
          </a:xfrm>
          <a:prstGeom prst="rect">
            <a:avLst/>
          </a:prstGeom>
        </p:spPr>
      </p:pic>
      <p:pic>
        <p:nvPicPr>
          <p:cNvPr id="124" name="Obrázek 1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3686943"/>
            <a:ext cx="300038" cy="300038"/>
          </a:xfrm>
          <a:prstGeom prst="rect">
            <a:avLst/>
          </a:prstGeom>
        </p:spPr>
      </p:pic>
      <p:pic>
        <p:nvPicPr>
          <p:cNvPr id="125" name="Obrázek 1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4149080"/>
            <a:ext cx="300038" cy="300038"/>
          </a:xfrm>
          <a:prstGeom prst="rect">
            <a:avLst/>
          </a:prstGeom>
        </p:spPr>
      </p:pic>
      <p:pic>
        <p:nvPicPr>
          <p:cNvPr id="126" name="Obrázek 12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9400" y="3256979"/>
            <a:ext cx="300038" cy="300038"/>
          </a:xfrm>
          <a:prstGeom prst="rect">
            <a:avLst/>
          </a:prstGeom>
        </p:spPr>
      </p:pic>
      <p:pic>
        <p:nvPicPr>
          <p:cNvPr id="127" name="Obrázek 1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9400" y="4137074"/>
            <a:ext cx="300038" cy="300038"/>
          </a:xfrm>
          <a:prstGeom prst="rect">
            <a:avLst/>
          </a:prstGeom>
        </p:spPr>
      </p:pic>
      <p:pic>
        <p:nvPicPr>
          <p:cNvPr id="128" name="Obrázek 12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3272978"/>
            <a:ext cx="300038" cy="300038"/>
          </a:xfrm>
          <a:prstGeom prst="rect">
            <a:avLst/>
          </a:prstGeom>
        </p:spPr>
      </p:pic>
      <p:pic>
        <p:nvPicPr>
          <p:cNvPr id="129" name="Obrázek 12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3256979"/>
            <a:ext cx="300038" cy="300038"/>
          </a:xfrm>
          <a:prstGeom prst="rect">
            <a:avLst/>
          </a:prstGeom>
        </p:spPr>
      </p:pic>
      <p:pic>
        <p:nvPicPr>
          <p:cNvPr id="130" name="Obrázek 12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0114" y="3686943"/>
            <a:ext cx="300038" cy="300038"/>
          </a:xfrm>
          <a:prstGeom prst="rect">
            <a:avLst/>
          </a:prstGeom>
        </p:spPr>
      </p:pic>
      <p:pic>
        <p:nvPicPr>
          <p:cNvPr id="131" name="Obrázek 1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3686943"/>
            <a:ext cx="300038" cy="300038"/>
          </a:xfrm>
          <a:prstGeom prst="rect">
            <a:avLst/>
          </a:prstGeom>
        </p:spPr>
      </p:pic>
      <p:pic>
        <p:nvPicPr>
          <p:cNvPr id="132" name="Obrázek 13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4137074"/>
            <a:ext cx="300038" cy="300038"/>
          </a:xfrm>
          <a:prstGeom prst="rect">
            <a:avLst/>
          </a:prstGeom>
        </p:spPr>
      </p:pic>
      <p:pic>
        <p:nvPicPr>
          <p:cNvPr id="133" name="Obrázek 13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2912938"/>
            <a:ext cx="300038" cy="300038"/>
          </a:xfrm>
          <a:prstGeom prst="rect">
            <a:avLst/>
          </a:prstGeom>
        </p:spPr>
      </p:pic>
      <p:pic>
        <p:nvPicPr>
          <p:cNvPr id="134" name="Obrázek 13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9132" y="3284984"/>
            <a:ext cx="300038" cy="300038"/>
          </a:xfrm>
          <a:prstGeom prst="rect">
            <a:avLst/>
          </a:prstGeom>
        </p:spPr>
      </p:pic>
      <p:pic>
        <p:nvPicPr>
          <p:cNvPr id="135" name="Obrázek 13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1438" y="4137071"/>
            <a:ext cx="300038" cy="300038"/>
          </a:xfrm>
          <a:prstGeom prst="rect">
            <a:avLst/>
          </a:prstGeom>
        </p:spPr>
      </p:pic>
      <p:pic>
        <p:nvPicPr>
          <p:cNvPr id="136" name="Obrázek 13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392" y="3686943"/>
            <a:ext cx="300038" cy="300038"/>
          </a:xfrm>
          <a:prstGeom prst="rect">
            <a:avLst/>
          </a:prstGeom>
        </p:spPr>
      </p:pic>
      <p:pic>
        <p:nvPicPr>
          <p:cNvPr id="137" name="Obrázek 13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6080" y="4137071"/>
            <a:ext cx="300038" cy="300038"/>
          </a:xfrm>
          <a:prstGeom prst="rect">
            <a:avLst/>
          </a:prstGeom>
        </p:spPr>
      </p:pic>
      <p:pic>
        <p:nvPicPr>
          <p:cNvPr id="138" name="Obrázek 13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7456" y="2912938"/>
            <a:ext cx="300038" cy="300038"/>
          </a:xfrm>
          <a:prstGeom prst="rect">
            <a:avLst/>
          </a:prstGeom>
        </p:spPr>
      </p:pic>
      <p:pic>
        <p:nvPicPr>
          <p:cNvPr id="139" name="Obrázek 13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7456" y="3699519"/>
            <a:ext cx="300038" cy="300038"/>
          </a:xfrm>
          <a:prstGeom prst="rect">
            <a:avLst/>
          </a:prstGeom>
        </p:spPr>
      </p:pic>
      <p:pic>
        <p:nvPicPr>
          <p:cNvPr id="140" name="Obrázek 13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3104" y="3256979"/>
            <a:ext cx="300038" cy="300038"/>
          </a:xfrm>
          <a:prstGeom prst="rect">
            <a:avLst/>
          </a:prstGeom>
        </p:spPr>
      </p:pic>
      <p:pic>
        <p:nvPicPr>
          <p:cNvPr id="141" name="Obrázek 14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0712" y="2912938"/>
            <a:ext cx="350044" cy="350044"/>
          </a:xfrm>
          <a:prstGeom prst="rect">
            <a:avLst/>
          </a:prstGeom>
        </p:spPr>
      </p:pic>
      <p:pic>
        <p:nvPicPr>
          <p:cNvPr id="142" name="Obrázek 14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6388" y="2934940"/>
            <a:ext cx="350044" cy="350044"/>
          </a:xfrm>
          <a:prstGeom prst="rect">
            <a:avLst/>
          </a:prstGeom>
        </p:spPr>
      </p:pic>
      <p:pic>
        <p:nvPicPr>
          <p:cNvPr id="143" name="Obrázek 14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401" y="3422997"/>
            <a:ext cx="350044" cy="350044"/>
          </a:xfrm>
          <a:prstGeom prst="rect">
            <a:avLst/>
          </a:prstGeom>
        </p:spPr>
      </p:pic>
      <p:pic>
        <p:nvPicPr>
          <p:cNvPr id="144" name="Obrázek 14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401" y="3938909"/>
            <a:ext cx="350044" cy="350044"/>
          </a:xfrm>
          <a:prstGeom prst="rect">
            <a:avLst/>
          </a:prstGeom>
        </p:spPr>
      </p:pic>
      <p:pic>
        <p:nvPicPr>
          <p:cNvPr id="145" name="Obrázek 14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980" y="3381995"/>
            <a:ext cx="350044" cy="350044"/>
          </a:xfrm>
          <a:prstGeom prst="rect">
            <a:avLst/>
          </a:prstGeom>
        </p:spPr>
      </p:pic>
      <p:pic>
        <p:nvPicPr>
          <p:cNvPr id="146" name="Obrázek 14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7124" y="3949055"/>
            <a:ext cx="350044" cy="350044"/>
          </a:xfrm>
          <a:prstGeom prst="rect">
            <a:avLst/>
          </a:prstGeom>
        </p:spPr>
      </p:pic>
      <p:pic>
        <p:nvPicPr>
          <p:cNvPr id="147" name="Obrázek 14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0995" y="2884934"/>
            <a:ext cx="450056" cy="450056"/>
          </a:xfrm>
          <a:prstGeom prst="rect">
            <a:avLst/>
          </a:prstGeom>
        </p:spPr>
      </p:pic>
      <p:pic>
        <p:nvPicPr>
          <p:cNvPr id="148" name="Obrázek 14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1674" y="2912938"/>
            <a:ext cx="450056" cy="450056"/>
          </a:xfrm>
          <a:prstGeom prst="rect">
            <a:avLst/>
          </a:prstGeom>
        </p:spPr>
      </p:pic>
      <p:pic>
        <p:nvPicPr>
          <p:cNvPr id="149" name="Obrázek 14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5229" y="3888903"/>
            <a:ext cx="450056" cy="450056"/>
          </a:xfrm>
          <a:prstGeom prst="rect">
            <a:avLst/>
          </a:prstGeom>
        </p:spPr>
      </p:pic>
      <p:pic>
        <p:nvPicPr>
          <p:cNvPr id="150" name="Obrázek 14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9208" y="3899049"/>
            <a:ext cx="450056" cy="450056"/>
          </a:xfrm>
          <a:prstGeom prst="rect">
            <a:avLst/>
          </a:prstGeom>
        </p:spPr>
      </p:pic>
      <p:pic>
        <p:nvPicPr>
          <p:cNvPr id="151" name="Obrázek 15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2604" y="2912938"/>
            <a:ext cx="450056" cy="450056"/>
          </a:xfrm>
          <a:prstGeom prst="rect">
            <a:avLst/>
          </a:prstGeom>
        </p:spPr>
      </p:pic>
      <p:pic>
        <p:nvPicPr>
          <p:cNvPr id="152" name="Obrázek 15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3429000"/>
            <a:ext cx="450056" cy="450056"/>
          </a:xfrm>
          <a:prstGeom prst="rect">
            <a:avLst/>
          </a:prstGeom>
        </p:spPr>
      </p:pic>
      <p:pic>
        <p:nvPicPr>
          <p:cNvPr id="153" name="Obrázek 15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5656" y="3965624"/>
            <a:ext cx="450056" cy="450056"/>
          </a:xfrm>
          <a:prstGeom prst="rect">
            <a:avLst/>
          </a:prstGeom>
        </p:spPr>
      </p:pic>
      <p:pic>
        <p:nvPicPr>
          <p:cNvPr id="154" name="Obrázek 15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934940"/>
            <a:ext cx="600075" cy="600075"/>
          </a:xfrm>
          <a:prstGeom prst="rect">
            <a:avLst/>
          </a:prstGeom>
        </p:spPr>
      </p:pic>
      <p:pic>
        <p:nvPicPr>
          <p:cNvPr id="155" name="Obrázek 15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797" y="3749030"/>
            <a:ext cx="600075" cy="600075"/>
          </a:xfrm>
          <a:prstGeom prst="rect">
            <a:avLst/>
          </a:prstGeom>
        </p:spPr>
      </p:pic>
      <p:pic>
        <p:nvPicPr>
          <p:cNvPr id="156" name="Obrázek 15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284984"/>
            <a:ext cx="750094" cy="750094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175" y="5208106"/>
            <a:ext cx="934297" cy="453142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1447" y="5201118"/>
            <a:ext cx="918115" cy="445294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138" y="5215954"/>
            <a:ext cx="918115" cy="445294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0712" y="5201118"/>
            <a:ext cx="918115" cy="445294"/>
          </a:xfrm>
          <a:prstGeom prst="rect">
            <a:avLst/>
          </a:prstGeom>
        </p:spPr>
      </p:pic>
      <p:pic>
        <p:nvPicPr>
          <p:cNvPr id="66" name="Obrázek 6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5229" y="5208106"/>
            <a:ext cx="918115" cy="445294"/>
          </a:xfrm>
          <a:prstGeom prst="rect">
            <a:avLst/>
          </a:prstGeom>
        </p:spPr>
      </p:pic>
      <p:pic>
        <p:nvPicPr>
          <p:cNvPr id="67" name="Obrázek 6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5554" y="5201118"/>
            <a:ext cx="918115" cy="445294"/>
          </a:xfrm>
          <a:prstGeom prst="rect">
            <a:avLst/>
          </a:prstGeom>
        </p:spPr>
      </p:pic>
      <p:pic>
        <p:nvPicPr>
          <p:cNvPr id="68" name="Obrázek 6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6698" y="5199530"/>
            <a:ext cx="918115" cy="445294"/>
          </a:xfrm>
          <a:prstGeom prst="rect">
            <a:avLst/>
          </a:prstGeom>
        </p:spPr>
      </p:pic>
      <p:pic>
        <p:nvPicPr>
          <p:cNvPr id="85" name="Obrázek 8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547" y="5185242"/>
            <a:ext cx="918115" cy="445294"/>
          </a:xfrm>
          <a:prstGeom prst="rect">
            <a:avLst/>
          </a:prstGeo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1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2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5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6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9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0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3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4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7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8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1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2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5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6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9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0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1" fill="hold">
                      <p:stCondLst>
                        <p:cond delay="indefinite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1" fill="hold">
                      <p:stCondLst>
                        <p:cond delay="indefinite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7" fill="hold">
                      <p:stCondLst>
                        <p:cond delay="indefinite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5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6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9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0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3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4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7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8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1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2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5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6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7" fill="hold">
                      <p:stCondLst>
                        <p:cond delay="indefinite"/>
                      </p:stCondLst>
                      <p:childTnLst>
                        <p:par>
                          <p:cTn id="298" fill="hold">
                            <p:stCondLst>
                              <p:cond delay="0"/>
                            </p:stCondLst>
                            <p:childTnLst>
                              <p:par>
                                <p:cTn id="2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7" fill="hold">
                      <p:stCondLst>
                        <p:cond delay="indefinite"/>
                      </p:stCondLst>
                      <p:childTnLst>
                        <p:par>
                          <p:cTn id="308" fill="hold">
                            <p:stCondLst>
                              <p:cond delay="0"/>
                            </p:stCondLst>
                            <p:childTnLst>
                              <p:par>
                                <p:cTn id="3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3" fill="hold">
                      <p:stCondLst>
                        <p:cond delay="indefinite"/>
                      </p:stCondLst>
                      <p:childTnLst>
                        <p:par>
                          <p:cTn id="314" fill="hold">
                            <p:stCondLst>
                              <p:cond delay="0"/>
                            </p:stCondLst>
                            <p:childTnLst>
                              <p:par>
                                <p:cTn id="3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1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2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5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6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9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0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3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4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5" fill="hold">
                      <p:stCondLst>
                        <p:cond delay="indefinite"/>
                      </p:stCondLst>
                      <p:childTnLst>
                        <p:par>
                          <p:cTn id="336" fill="hold">
                            <p:stCondLst>
                              <p:cond delay="0"/>
                            </p:stCondLst>
                            <p:childTnLst>
                              <p:par>
                                <p:cTn id="3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5" fill="hold">
                      <p:stCondLst>
                        <p:cond delay="indefinite"/>
                      </p:stCondLst>
                      <p:childTnLst>
                        <p:par>
                          <p:cTn id="346" fill="hold">
                            <p:stCondLst>
                              <p:cond delay="0"/>
                            </p:stCondLst>
                            <p:childTnLst>
                              <p:par>
                                <p:cTn id="3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1" fill="hold">
                      <p:stCondLst>
                        <p:cond delay="indefinite"/>
                      </p:stCondLst>
                      <p:childTnLst>
                        <p:par>
                          <p:cTn id="352" fill="hold">
                            <p:stCondLst>
                              <p:cond delay="0"/>
                            </p:stCondLst>
                            <p:childTnLst>
                              <p:par>
                                <p:cTn id="3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9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0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3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4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7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8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9" fill="hold">
                      <p:stCondLst>
                        <p:cond delay="indefinite"/>
                      </p:stCondLst>
                      <p:childTnLst>
                        <p:par>
                          <p:cTn id="370" fill="hold">
                            <p:stCondLst>
                              <p:cond delay="0"/>
                            </p:stCondLst>
                            <p:childTnLst>
                              <p:par>
                                <p:cTn id="3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9" fill="hold">
                      <p:stCondLst>
                        <p:cond delay="indefinite"/>
                      </p:stCondLst>
                      <p:childTnLst>
                        <p:par>
                          <p:cTn id="380" fill="hold">
                            <p:stCondLst>
                              <p:cond delay="0"/>
                            </p:stCondLst>
                            <p:childTnLst>
                              <p:par>
                                <p:cTn id="3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5" fill="hold">
                      <p:stCondLst>
                        <p:cond delay="indefinite"/>
                      </p:stCondLst>
                      <p:childTnLst>
                        <p:par>
                          <p:cTn id="386" fill="hold">
                            <p:stCondLst>
                              <p:cond delay="0"/>
                            </p:stCondLst>
                            <p:childTnLst>
                              <p:par>
                                <p:cTn id="3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3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4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7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8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9" fill="hold">
                      <p:stCondLst>
                        <p:cond delay="indefinite"/>
                      </p:stCondLst>
                      <p:childTnLst>
                        <p:par>
                          <p:cTn id="400" fill="hold">
                            <p:stCondLst>
                              <p:cond delay="0"/>
                            </p:stCondLst>
                            <p:childTnLst>
                              <p:par>
                                <p:cTn id="4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9" fill="hold">
                      <p:stCondLst>
                        <p:cond delay="indefinite"/>
                      </p:stCondLst>
                      <p:childTnLst>
                        <p:par>
                          <p:cTn id="410" fill="hold">
                            <p:stCondLst>
                              <p:cond delay="0"/>
                            </p:stCondLst>
                            <p:childTnLst>
                              <p:par>
                                <p:cTn id="4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5" fill="hold">
                      <p:stCondLst>
                        <p:cond delay="indefinite"/>
                      </p:stCondLst>
                      <p:childTnLst>
                        <p:par>
                          <p:cTn id="416" fill="hold">
                            <p:stCondLst>
                              <p:cond delay="0"/>
                            </p:stCondLst>
                            <p:childTnLst>
                              <p:par>
                                <p:cTn id="4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3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4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5" fill="hold">
                      <p:stCondLst>
                        <p:cond delay="indefinite"/>
                      </p:stCondLst>
                      <p:childTnLst>
                        <p:par>
                          <p:cTn id="426" fill="hold">
                            <p:stCondLst>
                              <p:cond delay="0"/>
                            </p:stCondLst>
                            <p:childTnLst>
                              <p:par>
                                <p:cTn id="4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5" fill="hold">
                      <p:stCondLst>
                        <p:cond delay="indefinite"/>
                      </p:stCondLst>
                      <p:childTnLst>
                        <p:par>
                          <p:cTn id="436" fill="hold">
                            <p:stCondLst>
                              <p:cond delay="0"/>
                            </p:stCondLst>
                            <p:childTnLst>
                              <p:par>
                                <p:cTn id="4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3" grpId="0"/>
      <p:bldP spid="9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323" y="2492896"/>
            <a:ext cx="8239125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64338" y="166713"/>
            <a:ext cx="7793037" cy="146208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Nepřímá </a:t>
            </a:r>
            <a:r>
              <a:rPr lang="cs-CZ" dirty="0" smtClean="0"/>
              <a:t>úměrnost</a:t>
            </a:r>
            <a:br>
              <a:rPr lang="cs-CZ" dirty="0" smtClean="0"/>
            </a:br>
            <a:r>
              <a:rPr lang="cs-CZ" sz="3200" dirty="0" smtClean="0"/>
              <a:t>Pojem</a:t>
            </a:r>
            <a:endParaRPr lang="cs-CZ" sz="32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1331640" y="278092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1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2339752" y="278092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2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3275856" y="278092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3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4211960" y="278092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4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5148064" y="278092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6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6084168" y="278092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8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7020272" y="278092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12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7956376" y="278092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24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1187624" y="3717032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120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6012160" y="371628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15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5076056" y="371259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20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4139952" y="371628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30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3203848" y="371703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40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2267744" y="371703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60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8028384" y="3712220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5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7038274" y="3712592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10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107504" y="5517232"/>
            <a:ext cx="80344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Tabulka vyjadřuje závislost dvou veličin: </a:t>
            </a:r>
            <a:r>
              <a:rPr lang="cs-CZ" sz="1600" b="1" i="1" dirty="0"/>
              <a:t>počtu </a:t>
            </a:r>
            <a:r>
              <a:rPr lang="cs-CZ" sz="1600" b="1" i="1" dirty="0" smtClean="0"/>
              <a:t>čerpadel </a:t>
            </a:r>
            <a:r>
              <a:rPr lang="cs-CZ" sz="1600" b="1" i="1" dirty="0"/>
              <a:t>a </a:t>
            </a:r>
            <a:r>
              <a:rPr lang="cs-CZ" sz="1600" b="1" i="1" dirty="0" smtClean="0"/>
              <a:t>doby čerpání.</a:t>
            </a:r>
            <a:r>
              <a:rPr lang="cs-CZ" sz="1600" b="1" dirty="0" smtClean="0"/>
              <a:t> </a:t>
            </a:r>
            <a:endParaRPr lang="cs-CZ" dirty="0"/>
          </a:p>
        </p:txBody>
      </p:sp>
      <p:sp>
        <p:nvSpPr>
          <p:cNvPr id="10" name="Obdélník 9"/>
          <p:cNvSpPr/>
          <p:nvPr/>
        </p:nvSpPr>
        <p:spPr>
          <a:xfrm>
            <a:off x="0" y="5855786"/>
            <a:ext cx="9144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b="1" dirty="0" smtClean="0"/>
              <a:t>Jaká existuje zákonitost</a:t>
            </a:r>
            <a:r>
              <a:rPr lang="cs-CZ" sz="1600" b="1" dirty="0"/>
              <a:t>, která platí ve vztahu těchto veličin, při jejich </a:t>
            </a:r>
            <a:r>
              <a:rPr lang="cs-CZ" sz="1600" b="1" dirty="0" smtClean="0"/>
              <a:t>růstu či </a:t>
            </a:r>
            <a:r>
              <a:rPr lang="cs-CZ" sz="1600" b="1" dirty="0"/>
              <a:t>zmenšování?</a:t>
            </a:r>
          </a:p>
        </p:txBody>
      </p:sp>
      <p:sp>
        <p:nvSpPr>
          <p:cNvPr id="28" name="Zahnutá šipka dolů 27"/>
          <p:cNvSpPr/>
          <p:nvPr/>
        </p:nvSpPr>
        <p:spPr bwMode="auto">
          <a:xfrm rot="10800000">
            <a:off x="7182290" y="4478327"/>
            <a:ext cx="1044116" cy="432048"/>
          </a:xfrm>
          <a:prstGeom prst="curved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" name="Zahnutá šipka nahoru 28"/>
          <p:cNvSpPr/>
          <p:nvPr/>
        </p:nvSpPr>
        <p:spPr bwMode="auto">
          <a:xfrm rot="10800000">
            <a:off x="6948264" y="1797622"/>
            <a:ext cx="1188132" cy="493477"/>
          </a:xfrm>
          <a:prstGeom prst="curved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Zahnutá šipka nahoru 29"/>
          <p:cNvSpPr/>
          <p:nvPr/>
        </p:nvSpPr>
        <p:spPr bwMode="auto">
          <a:xfrm rot="10800000">
            <a:off x="2267744" y="1628800"/>
            <a:ext cx="5874208" cy="637493"/>
          </a:xfrm>
          <a:prstGeom prst="curved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48" name="Zahnutá šipka nahoru 2047"/>
          <p:cNvSpPr/>
          <p:nvPr/>
        </p:nvSpPr>
        <p:spPr bwMode="auto">
          <a:xfrm rot="10800000">
            <a:off x="1345382" y="1493161"/>
            <a:ext cx="6810312" cy="781509"/>
          </a:xfrm>
          <a:prstGeom prst="curved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49" name="Zahnutá šipka dolů 2048"/>
          <p:cNvSpPr/>
          <p:nvPr/>
        </p:nvSpPr>
        <p:spPr bwMode="auto">
          <a:xfrm rot="10800000">
            <a:off x="6084168" y="4480334"/>
            <a:ext cx="2178242" cy="648072"/>
          </a:xfrm>
          <a:prstGeom prst="curved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52" name="Zahnutá šipka dolů 2051"/>
          <p:cNvSpPr/>
          <p:nvPr/>
        </p:nvSpPr>
        <p:spPr bwMode="auto">
          <a:xfrm rot="10800000">
            <a:off x="5074574" y="4480334"/>
            <a:ext cx="3209534" cy="792088"/>
          </a:xfrm>
          <a:prstGeom prst="curved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53" name="TextovéPole 2052"/>
          <p:cNvSpPr txBox="1"/>
          <p:nvPr/>
        </p:nvSpPr>
        <p:spPr>
          <a:xfrm>
            <a:off x="7308304" y="4293661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2 </a:t>
            </a:r>
            <a:r>
              <a:rPr lang="cs-CZ" b="1" dirty="0" smtClean="0">
                <a:solidFill>
                  <a:srgbClr val="FF0000"/>
                </a:solidFill>
              </a:rPr>
              <a:t>×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40" name="TextovéPole 39"/>
          <p:cNvSpPr txBox="1"/>
          <p:nvPr/>
        </p:nvSpPr>
        <p:spPr>
          <a:xfrm>
            <a:off x="6300192" y="2195572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: 3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5364088" y="4295668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4 ×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42" name="TextovéPole 41"/>
          <p:cNvSpPr txBox="1"/>
          <p:nvPr/>
        </p:nvSpPr>
        <p:spPr>
          <a:xfrm>
            <a:off x="5364088" y="2195572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: 4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43" name="TextovéPole 42"/>
          <p:cNvSpPr txBox="1"/>
          <p:nvPr/>
        </p:nvSpPr>
        <p:spPr>
          <a:xfrm>
            <a:off x="7236296" y="2195572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: 2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44" name="TextovéPole 43"/>
          <p:cNvSpPr txBox="1"/>
          <p:nvPr/>
        </p:nvSpPr>
        <p:spPr>
          <a:xfrm>
            <a:off x="6304520" y="4293661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3 ×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054" name="TextovéPole 2053"/>
          <p:cNvSpPr txBox="1"/>
          <p:nvPr/>
        </p:nvSpPr>
        <p:spPr>
          <a:xfrm>
            <a:off x="0" y="6221789"/>
            <a:ext cx="91440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500" b="1" dirty="0">
                <a:solidFill>
                  <a:srgbClr val="FF0000"/>
                </a:solidFill>
              </a:rPr>
              <a:t>Kolikrát se </a:t>
            </a:r>
            <a:r>
              <a:rPr lang="cs-CZ" sz="1500" b="1" dirty="0" smtClean="0">
                <a:solidFill>
                  <a:srgbClr val="FF0000"/>
                </a:solidFill>
              </a:rPr>
              <a:t>zmenší </a:t>
            </a:r>
            <a:r>
              <a:rPr lang="cs-CZ" sz="1500" b="1" dirty="0" smtClean="0">
                <a:solidFill>
                  <a:srgbClr val="FF0000"/>
                </a:solidFill>
              </a:rPr>
              <a:t>jedna veličina (počet </a:t>
            </a:r>
            <a:r>
              <a:rPr lang="cs-CZ" sz="1500" b="1" dirty="0" smtClean="0">
                <a:solidFill>
                  <a:srgbClr val="FF0000"/>
                </a:solidFill>
              </a:rPr>
              <a:t>čerpadel), </a:t>
            </a:r>
            <a:r>
              <a:rPr lang="cs-CZ" sz="1500" b="1" dirty="0">
                <a:solidFill>
                  <a:srgbClr val="FF0000"/>
                </a:solidFill>
              </a:rPr>
              <a:t>tolikrát se </a:t>
            </a:r>
            <a:r>
              <a:rPr lang="cs-CZ" sz="1500" b="1" dirty="0" smtClean="0">
                <a:solidFill>
                  <a:srgbClr val="FF0000"/>
                </a:solidFill>
              </a:rPr>
              <a:t>zvětší </a:t>
            </a:r>
            <a:r>
              <a:rPr lang="cs-CZ" sz="1500" b="1" dirty="0" smtClean="0">
                <a:solidFill>
                  <a:srgbClr val="FF0000"/>
                </a:solidFill>
              </a:rPr>
              <a:t>druhá veličina </a:t>
            </a:r>
            <a:r>
              <a:rPr lang="cs-CZ" sz="1500" b="1" dirty="0" smtClean="0">
                <a:solidFill>
                  <a:srgbClr val="FF0000"/>
                </a:solidFill>
              </a:rPr>
              <a:t>(doba čerpání).</a:t>
            </a:r>
            <a:endParaRPr lang="cs-CZ" sz="1500" b="1" dirty="0">
              <a:solidFill>
                <a:srgbClr val="FF0000"/>
              </a:solidFill>
            </a:endParaRPr>
          </a:p>
        </p:txBody>
      </p:sp>
      <p:sp>
        <p:nvSpPr>
          <p:cNvPr id="38" name="TextovéPole 37"/>
          <p:cNvSpPr txBox="1"/>
          <p:nvPr/>
        </p:nvSpPr>
        <p:spPr>
          <a:xfrm rot="16200000">
            <a:off x="57183" y="2739274"/>
            <a:ext cx="13150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b="1" dirty="0" smtClean="0"/>
              <a:t>Počet čerpadel</a:t>
            </a:r>
            <a:endParaRPr lang="cs-CZ" sz="1000" b="1" dirty="0"/>
          </a:p>
        </p:txBody>
      </p:sp>
      <p:sp>
        <p:nvSpPr>
          <p:cNvPr id="39" name="TextovéPole 38"/>
          <p:cNvSpPr txBox="1"/>
          <p:nvPr/>
        </p:nvSpPr>
        <p:spPr>
          <a:xfrm rot="16200000">
            <a:off x="213794" y="3802503"/>
            <a:ext cx="10081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 smtClean="0"/>
              <a:t>Doba čerpání</a:t>
            </a:r>
            <a:endParaRPr lang="cs-CZ" sz="1000" dirty="0"/>
          </a:p>
        </p:txBody>
      </p:sp>
      <p:sp>
        <p:nvSpPr>
          <p:cNvPr id="45" name="Zahnutá šipka nahoru 44"/>
          <p:cNvSpPr/>
          <p:nvPr/>
        </p:nvSpPr>
        <p:spPr bwMode="auto">
          <a:xfrm rot="10800000">
            <a:off x="6012160" y="1653604"/>
            <a:ext cx="2143534" cy="637493"/>
          </a:xfrm>
          <a:prstGeom prst="curved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Zahnutá šipka nahoru 45"/>
          <p:cNvSpPr/>
          <p:nvPr/>
        </p:nvSpPr>
        <p:spPr bwMode="auto">
          <a:xfrm rot="10800000">
            <a:off x="5076056" y="1648019"/>
            <a:ext cx="3079638" cy="637493"/>
          </a:xfrm>
          <a:prstGeom prst="curved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" name="Zahnutá šipka nahoru 46"/>
          <p:cNvSpPr/>
          <p:nvPr/>
        </p:nvSpPr>
        <p:spPr bwMode="auto">
          <a:xfrm rot="10800000">
            <a:off x="4273655" y="1628801"/>
            <a:ext cx="3891024" cy="637493"/>
          </a:xfrm>
          <a:prstGeom prst="curved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Zahnutá šipka nahoru 47"/>
          <p:cNvSpPr/>
          <p:nvPr/>
        </p:nvSpPr>
        <p:spPr bwMode="auto">
          <a:xfrm rot="10800000">
            <a:off x="3275856" y="1628800"/>
            <a:ext cx="4879838" cy="637493"/>
          </a:xfrm>
          <a:prstGeom prst="curved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TextovéPole 48"/>
          <p:cNvSpPr txBox="1"/>
          <p:nvPr/>
        </p:nvSpPr>
        <p:spPr>
          <a:xfrm>
            <a:off x="1475656" y="2195572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: 24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0" name="TextovéPole 49"/>
          <p:cNvSpPr txBox="1"/>
          <p:nvPr/>
        </p:nvSpPr>
        <p:spPr>
          <a:xfrm>
            <a:off x="3491880" y="2195572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: 8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1" name="TextovéPole 50"/>
          <p:cNvSpPr txBox="1"/>
          <p:nvPr/>
        </p:nvSpPr>
        <p:spPr>
          <a:xfrm>
            <a:off x="4426502" y="2195572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: 6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2" name="TextovéPole 51"/>
          <p:cNvSpPr txBox="1"/>
          <p:nvPr/>
        </p:nvSpPr>
        <p:spPr>
          <a:xfrm>
            <a:off x="2447764" y="220486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: 12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3" name="TextovéPole 52"/>
          <p:cNvSpPr txBox="1"/>
          <p:nvPr/>
        </p:nvSpPr>
        <p:spPr>
          <a:xfrm>
            <a:off x="4398652" y="4295668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6 </a:t>
            </a:r>
            <a:r>
              <a:rPr lang="cs-CZ" b="1" dirty="0" smtClean="0">
                <a:solidFill>
                  <a:srgbClr val="FF0000"/>
                </a:solidFill>
              </a:rPr>
              <a:t>×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4" name="TextovéPole 53"/>
          <p:cNvSpPr txBox="1"/>
          <p:nvPr/>
        </p:nvSpPr>
        <p:spPr>
          <a:xfrm>
            <a:off x="3455876" y="4293661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8 </a:t>
            </a:r>
            <a:r>
              <a:rPr lang="cs-CZ" b="1" dirty="0" smtClean="0">
                <a:solidFill>
                  <a:srgbClr val="FF0000"/>
                </a:solidFill>
              </a:rPr>
              <a:t>×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5" name="TextovéPole 54"/>
          <p:cNvSpPr txBox="1"/>
          <p:nvPr/>
        </p:nvSpPr>
        <p:spPr>
          <a:xfrm>
            <a:off x="2487476" y="4293661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12 </a:t>
            </a:r>
            <a:r>
              <a:rPr lang="cs-CZ" b="1" dirty="0" smtClean="0">
                <a:solidFill>
                  <a:srgbClr val="FF0000"/>
                </a:solidFill>
              </a:rPr>
              <a:t>×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6" name="TextovéPole 55"/>
          <p:cNvSpPr txBox="1"/>
          <p:nvPr/>
        </p:nvSpPr>
        <p:spPr>
          <a:xfrm>
            <a:off x="1547664" y="429309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24 </a:t>
            </a:r>
            <a:r>
              <a:rPr lang="cs-CZ" b="1" dirty="0" smtClean="0">
                <a:solidFill>
                  <a:srgbClr val="FF0000"/>
                </a:solidFill>
              </a:rPr>
              <a:t>×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7" name="Zahnutá šipka dolů 56"/>
          <p:cNvSpPr/>
          <p:nvPr/>
        </p:nvSpPr>
        <p:spPr bwMode="auto">
          <a:xfrm rot="10800000">
            <a:off x="4139951" y="4509119"/>
            <a:ext cx="4152541" cy="792088"/>
          </a:xfrm>
          <a:prstGeom prst="curved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8" name="Zahnutá šipka dolů 57"/>
          <p:cNvSpPr/>
          <p:nvPr/>
        </p:nvSpPr>
        <p:spPr bwMode="auto">
          <a:xfrm rot="10800000">
            <a:off x="3203848" y="4509120"/>
            <a:ext cx="5088646" cy="792088"/>
          </a:xfrm>
          <a:prstGeom prst="curved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9" name="Zahnutá šipka dolů 58"/>
          <p:cNvSpPr/>
          <p:nvPr/>
        </p:nvSpPr>
        <p:spPr bwMode="auto">
          <a:xfrm rot="10800000">
            <a:off x="2267744" y="4509120"/>
            <a:ext cx="5976664" cy="792088"/>
          </a:xfrm>
          <a:prstGeom prst="curved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0" name="Zahnutá šipka dolů 59"/>
          <p:cNvSpPr/>
          <p:nvPr/>
        </p:nvSpPr>
        <p:spPr bwMode="auto">
          <a:xfrm rot="10800000">
            <a:off x="1331640" y="4509120"/>
            <a:ext cx="6912769" cy="792088"/>
          </a:xfrm>
          <a:prstGeom prst="curved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757600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6" dur="500"/>
                                        <p:tgtEl>
                                          <p:spTgt spid="2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5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9" grpId="0"/>
      <p:bldP spid="10" grpId="0"/>
      <p:bldP spid="28" grpId="0" animBg="1"/>
      <p:bldP spid="29" grpId="0" animBg="1"/>
      <p:bldP spid="30" grpId="0" animBg="1"/>
      <p:bldP spid="2048" grpId="0" animBg="1"/>
      <p:bldP spid="2049" grpId="0" animBg="1"/>
      <p:bldP spid="2052" grpId="0" animBg="1"/>
      <p:bldP spid="2053" grpId="0"/>
      <p:bldP spid="40" grpId="0"/>
      <p:bldP spid="41" grpId="0"/>
      <p:bldP spid="42" grpId="0"/>
      <p:bldP spid="43" grpId="0"/>
      <p:bldP spid="44" grpId="0"/>
      <p:bldP spid="2054" grpId="0"/>
      <p:bldP spid="38" grpId="0"/>
      <p:bldP spid="39" grpId="0"/>
      <p:bldP spid="45" grpId="0" animBg="1"/>
      <p:bldP spid="46" grpId="0" animBg="1"/>
      <p:bldP spid="47" grpId="0" animBg="1"/>
      <p:bldP spid="48" grpId="0" animBg="1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 animBg="1"/>
      <p:bldP spid="58" grpId="0" animBg="1"/>
      <p:bldP spid="59" grpId="0" animBg="1"/>
      <p:bldP spid="6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323" y="2492896"/>
            <a:ext cx="8239125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64338" y="166713"/>
            <a:ext cx="7793037" cy="146208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Nepřímá </a:t>
            </a:r>
            <a:r>
              <a:rPr lang="cs-CZ" dirty="0" smtClean="0"/>
              <a:t>úměrnost</a:t>
            </a:r>
            <a:br>
              <a:rPr lang="cs-CZ" dirty="0" smtClean="0"/>
            </a:br>
            <a:r>
              <a:rPr lang="cs-CZ" sz="3200" dirty="0" smtClean="0"/>
              <a:t>Pojem</a:t>
            </a:r>
            <a:endParaRPr lang="cs-CZ" sz="32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1331640" y="278092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1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2339752" y="278092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2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3275856" y="278092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3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4211960" y="278092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4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5148064" y="278092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6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6084168" y="278092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8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7020272" y="278092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12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7956376" y="278092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24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1187624" y="3717032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120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6012160" y="371628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15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5076056" y="371259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20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4139952" y="371628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30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3203848" y="371703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40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2267744" y="371703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60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8028384" y="3712220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5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7038274" y="3712592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10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107504" y="5517232"/>
            <a:ext cx="80344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Tabulka vyjadřuje závislost dvou veličin: </a:t>
            </a:r>
            <a:r>
              <a:rPr lang="cs-CZ" sz="1600" b="1" i="1" dirty="0"/>
              <a:t>počtu </a:t>
            </a:r>
            <a:r>
              <a:rPr lang="cs-CZ" sz="1600" b="1" i="1" dirty="0" smtClean="0"/>
              <a:t>čerpadel </a:t>
            </a:r>
            <a:r>
              <a:rPr lang="cs-CZ" sz="1600" b="1" i="1" dirty="0"/>
              <a:t>a </a:t>
            </a:r>
            <a:r>
              <a:rPr lang="cs-CZ" sz="1600" b="1" i="1" dirty="0" smtClean="0"/>
              <a:t>doby čerpání.</a:t>
            </a:r>
            <a:r>
              <a:rPr lang="cs-CZ" sz="1600" b="1" dirty="0" smtClean="0"/>
              <a:t> </a:t>
            </a:r>
            <a:endParaRPr lang="cs-CZ" dirty="0"/>
          </a:p>
        </p:txBody>
      </p:sp>
      <p:sp>
        <p:nvSpPr>
          <p:cNvPr id="10" name="Obdélník 9"/>
          <p:cNvSpPr/>
          <p:nvPr/>
        </p:nvSpPr>
        <p:spPr>
          <a:xfrm>
            <a:off x="0" y="5855786"/>
            <a:ext cx="9144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b="1" dirty="0" smtClean="0"/>
              <a:t>Jaká existuje zákonitost</a:t>
            </a:r>
            <a:r>
              <a:rPr lang="cs-CZ" sz="1600" b="1" dirty="0"/>
              <a:t>, která platí ve vztahu těchto veličin, při jejich </a:t>
            </a:r>
            <a:r>
              <a:rPr lang="cs-CZ" sz="1600" b="1" dirty="0" smtClean="0"/>
              <a:t>růstu či </a:t>
            </a:r>
            <a:r>
              <a:rPr lang="cs-CZ" sz="1600" b="1" dirty="0"/>
              <a:t>zmenšování?</a:t>
            </a:r>
          </a:p>
        </p:txBody>
      </p:sp>
      <p:sp>
        <p:nvSpPr>
          <p:cNvPr id="28" name="Zahnutá šipka dolů 27"/>
          <p:cNvSpPr/>
          <p:nvPr/>
        </p:nvSpPr>
        <p:spPr bwMode="auto">
          <a:xfrm>
            <a:off x="1403648" y="1979548"/>
            <a:ext cx="1044116" cy="432048"/>
          </a:xfrm>
          <a:prstGeom prst="curved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" name="Zahnutá šipka nahoru 28"/>
          <p:cNvSpPr/>
          <p:nvPr/>
        </p:nvSpPr>
        <p:spPr bwMode="auto">
          <a:xfrm>
            <a:off x="1299344" y="4416254"/>
            <a:ext cx="1188132" cy="493477"/>
          </a:xfrm>
          <a:prstGeom prst="curved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Zahnutá šipka nahoru 29"/>
          <p:cNvSpPr/>
          <p:nvPr/>
        </p:nvSpPr>
        <p:spPr bwMode="auto">
          <a:xfrm>
            <a:off x="1267985" y="4421942"/>
            <a:ext cx="6075224" cy="637493"/>
          </a:xfrm>
          <a:prstGeom prst="curved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48" name="Zahnutá šipka nahoru 2047"/>
          <p:cNvSpPr/>
          <p:nvPr/>
        </p:nvSpPr>
        <p:spPr bwMode="auto">
          <a:xfrm>
            <a:off x="1238852" y="4416802"/>
            <a:ext cx="7053522" cy="781509"/>
          </a:xfrm>
          <a:prstGeom prst="curved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49" name="Zahnutá šipka dolů 2048"/>
          <p:cNvSpPr/>
          <p:nvPr/>
        </p:nvSpPr>
        <p:spPr bwMode="auto">
          <a:xfrm>
            <a:off x="1398355" y="1763524"/>
            <a:ext cx="2178242" cy="648072"/>
          </a:xfrm>
          <a:prstGeom prst="curved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52" name="Zahnutá šipka dolů 2051"/>
          <p:cNvSpPr/>
          <p:nvPr/>
        </p:nvSpPr>
        <p:spPr bwMode="auto">
          <a:xfrm>
            <a:off x="1368394" y="1619508"/>
            <a:ext cx="3209534" cy="792088"/>
          </a:xfrm>
          <a:prstGeom prst="curved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53" name="TextovéPole 2052"/>
          <p:cNvSpPr txBox="1"/>
          <p:nvPr/>
        </p:nvSpPr>
        <p:spPr>
          <a:xfrm>
            <a:off x="1835696" y="2196633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2 </a:t>
            </a:r>
            <a:r>
              <a:rPr lang="cs-CZ" b="1" dirty="0" smtClean="0">
                <a:solidFill>
                  <a:srgbClr val="FF0000"/>
                </a:solidFill>
              </a:rPr>
              <a:t>×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40" name="TextovéPole 39"/>
          <p:cNvSpPr txBox="1"/>
          <p:nvPr/>
        </p:nvSpPr>
        <p:spPr>
          <a:xfrm>
            <a:off x="2843808" y="429309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: 3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3779912" y="2196633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4 ×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42" name="TextovéPole 41"/>
          <p:cNvSpPr txBox="1"/>
          <p:nvPr/>
        </p:nvSpPr>
        <p:spPr>
          <a:xfrm>
            <a:off x="3707904" y="429309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: 4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43" name="TextovéPole 42"/>
          <p:cNvSpPr txBox="1"/>
          <p:nvPr/>
        </p:nvSpPr>
        <p:spPr>
          <a:xfrm>
            <a:off x="1835696" y="429668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: 2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44" name="TextovéPole 43"/>
          <p:cNvSpPr txBox="1"/>
          <p:nvPr/>
        </p:nvSpPr>
        <p:spPr>
          <a:xfrm>
            <a:off x="2843808" y="2196633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3 ×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054" name="TextovéPole 2053"/>
          <p:cNvSpPr txBox="1"/>
          <p:nvPr/>
        </p:nvSpPr>
        <p:spPr>
          <a:xfrm>
            <a:off x="0" y="6221789"/>
            <a:ext cx="91440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500" b="1" dirty="0">
                <a:solidFill>
                  <a:srgbClr val="FF0000"/>
                </a:solidFill>
              </a:rPr>
              <a:t>Kolikrát se </a:t>
            </a:r>
            <a:r>
              <a:rPr lang="cs-CZ" sz="1500" b="1" dirty="0" smtClean="0">
                <a:solidFill>
                  <a:srgbClr val="FF0000"/>
                </a:solidFill>
              </a:rPr>
              <a:t>zvětší </a:t>
            </a:r>
            <a:r>
              <a:rPr lang="cs-CZ" sz="1500" b="1" dirty="0" smtClean="0">
                <a:solidFill>
                  <a:srgbClr val="FF0000"/>
                </a:solidFill>
              </a:rPr>
              <a:t>jedna veličina (počet </a:t>
            </a:r>
            <a:r>
              <a:rPr lang="cs-CZ" sz="1500" b="1" dirty="0" smtClean="0">
                <a:solidFill>
                  <a:srgbClr val="FF0000"/>
                </a:solidFill>
              </a:rPr>
              <a:t>čerpadel), </a:t>
            </a:r>
            <a:r>
              <a:rPr lang="cs-CZ" sz="1500" b="1" dirty="0">
                <a:solidFill>
                  <a:srgbClr val="FF0000"/>
                </a:solidFill>
              </a:rPr>
              <a:t>tolikrát se </a:t>
            </a:r>
            <a:r>
              <a:rPr lang="cs-CZ" sz="1500" b="1" dirty="0" smtClean="0">
                <a:solidFill>
                  <a:srgbClr val="FF0000"/>
                </a:solidFill>
              </a:rPr>
              <a:t>zmenší druhá </a:t>
            </a:r>
            <a:r>
              <a:rPr lang="cs-CZ" sz="1500" b="1" dirty="0" smtClean="0">
                <a:solidFill>
                  <a:srgbClr val="FF0000"/>
                </a:solidFill>
              </a:rPr>
              <a:t>veličina </a:t>
            </a:r>
            <a:r>
              <a:rPr lang="cs-CZ" sz="1500" b="1" dirty="0" smtClean="0">
                <a:solidFill>
                  <a:srgbClr val="FF0000"/>
                </a:solidFill>
              </a:rPr>
              <a:t>(doba čerpání).</a:t>
            </a:r>
            <a:endParaRPr lang="cs-CZ" sz="1500" b="1" dirty="0">
              <a:solidFill>
                <a:srgbClr val="FF0000"/>
              </a:solidFill>
            </a:endParaRPr>
          </a:p>
        </p:txBody>
      </p:sp>
      <p:sp>
        <p:nvSpPr>
          <p:cNvPr id="38" name="TextovéPole 37"/>
          <p:cNvSpPr txBox="1"/>
          <p:nvPr/>
        </p:nvSpPr>
        <p:spPr>
          <a:xfrm rot="16200000">
            <a:off x="57183" y="2739274"/>
            <a:ext cx="13150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b="1" dirty="0" smtClean="0"/>
              <a:t>Počet čerpadel</a:t>
            </a:r>
            <a:endParaRPr lang="cs-CZ" sz="1000" b="1" dirty="0"/>
          </a:p>
        </p:txBody>
      </p:sp>
      <p:sp>
        <p:nvSpPr>
          <p:cNvPr id="39" name="TextovéPole 38"/>
          <p:cNvSpPr txBox="1"/>
          <p:nvPr/>
        </p:nvSpPr>
        <p:spPr>
          <a:xfrm rot="16200000">
            <a:off x="213794" y="3802503"/>
            <a:ext cx="10081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 smtClean="0"/>
              <a:t>Doba čerpání</a:t>
            </a:r>
            <a:endParaRPr lang="cs-CZ" sz="1000" dirty="0"/>
          </a:p>
        </p:txBody>
      </p:sp>
      <p:sp>
        <p:nvSpPr>
          <p:cNvPr id="45" name="Zahnutá šipka nahoru 44"/>
          <p:cNvSpPr/>
          <p:nvPr/>
        </p:nvSpPr>
        <p:spPr bwMode="auto">
          <a:xfrm>
            <a:off x="1267985" y="4416254"/>
            <a:ext cx="2308612" cy="637493"/>
          </a:xfrm>
          <a:prstGeom prst="curved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Zahnutá šipka nahoru 45"/>
          <p:cNvSpPr/>
          <p:nvPr/>
        </p:nvSpPr>
        <p:spPr bwMode="auto">
          <a:xfrm>
            <a:off x="1284231" y="4429874"/>
            <a:ext cx="3200653" cy="637493"/>
          </a:xfrm>
          <a:prstGeom prst="curved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" name="Zahnutá šipka nahoru 46"/>
          <p:cNvSpPr/>
          <p:nvPr/>
        </p:nvSpPr>
        <p:spPr bwMode="auto">
          <a:xfrm>
            <a:off x="1257040" y="4447613"/>
            <a:ext cx="4251064" cy="637493"/>
          </a:xfrm>
          <a:prstGeom prst="curved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Zahnutá šipka nahoru 47"/>
          <p:cNvSpPr/>
          <p:nvPr/>
        </p:nvSpPr>
        <p:spPr bwMode="auto">
          <a:xfrm>
            <a:off x="1267984" y="4429874"/>
            <a:ext cx="5176223" cy="637493"/>
          </a:xfrm>
          <a:prstGeom prst="curved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TextovéPole 48"/>
          <p:cNvSpPr txBox="1"/>
          <p:nvPr/>
        </p:nvSpPr>
        <p:spPr>
          <a:xfrm>
            <a:off x="7372937" y="429309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: 24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0" name="TextovéPole 49"/>
          <p:cNvSpPr txBox="1"/>
          <p:nvPr/>
        </p:nvSpPr>
        <p:spPr>
          <a:xfrm>
            <a:off x="5688124" y="429309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: 8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1" name="TextovéPole 50"/>
          <p:cNvSpPr txBox="1"/>
          <p:nvPr/>
        </p:nvSpPr>
        <p:spPr>
          <a:xfrm>
            <a:off x="4716016" y="429309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: 6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2" name="TextovéPole 51"/>
          <p:cNvSpPr txBox="1"/>
          <p:nvPr/>
        </p:nvSpPr>
        <p:spPr>
          <a:xfrm>
            <a:off x="6444208" y="429309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: 12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3" name="TextovéPole 52"/>
          <p:cNvSpPr txBox="1"/>
          <p:nvPr/>
        </p:nvSpPr>
        <p:spPr>
          <a:xfrm>
            <a:off x="4716016" y="2196633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6 </a:t>
            </a:r>
            <a:r>
              <a:rPr lang="cs-CZ" b="1" dirty="0" smtClean="0">
                <a:solidFill>
                  <a:srgbClr val="FF0000"/>
                </a:solidFill>
              </a:rPr>
              <a:t>×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4" name="TextovéPole 53"/>
          <p:cNvSpPr txBox="1"/>
          <p:nvPr/>
        </p:nvSpPr>
        <p:spPr>
          <a:xfrm>
            <a:off x="5688124" y="219769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8 </a:t>
            </a:r>
            <a:r>
              <a:rPr lang="cs-CZ" b="1" dirty="0" smtClean="0">
                <a:solidFill>
                  <a:srgbClr val="FF0000"/>
                </a:solidFill>
              </a:rPr>
              <a:t>×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5" name="TextovéPole 54"/>
          <p:cNvSpPr txBox="1"/>
          <p:nvPr/>
        </p:nvSpPr>
        <p:spPr>
          <a:xfrm>
            <a:off x="6468251" y="2195572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12 </a:t>
            </a:r>
            <a:r>
              <a:rPr lang="cs-CZ" b="1" dirty="0" smtClean="0">
                <a:solidFill>
                  <a:srgbClr val="FF0000"/>
                </a:solidFill>
              </a:rPr>
              <a:t>×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6" name="TextovéPole 55"/>
          <p:cNvSpPr txBox="1"/>
          <p:nvPr/>
        </p:nvSpPr>
        <p:spPr>
          <a:xfrm>
            <a:off x="7421491" y="220486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24 </a:t>
            </a:r>
            <a:r>
              <a:rPr lang="cs-CZ" b="1" dirty="0" smtClean="0">
                <a:solidFill>
                  <a:srgbClr val="FF0000"/>
                </a:solidFill>
              </a:rPr>
              <a:t>×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7" name="Zahnutá šipka dolů 56"/>
          <p:cNvSpPr/>
          <p:nvPr/>
        </p:nvSpPr>
        <p:spPr bwMode="auto">
          <a:xfrm>
            <a:off x="1379605" y="1628800"/>
            <a:ext cx="4152541" cy="792088"/>
          </a:xfrm>
          <a:prstGeom prst="curved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8" name="Zahnutá šipka dolů 57"/>
          <p:cNvSpPr/>
          <p:nvPr/>
        </p:nvSpPr>
        <p:spPr bwMode="auto">
          <a:xfrm>
            <a:off x="1379605" y="1653041"/>
            <a:ext cx="5088646" cy="792088"/>
          </a:xfrm>
          <a:prstGeom prst="curved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9" name="Zahnutá šipka dolů 58"/>
          <p:cNvSpPr/>
          <p:nvPr/>
        </p:nvSpPr>
        <p:spPr bwMode="auto">
          <a:xfrm>
            <a:off x="1366545" y="1653041"/>
            <a:ext cx="5976664" cy="792088"/>
          </a:xfrm>
          <a:prstGeom prst="curved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0" name="Zahnutá šipka dolů 59"/>
          <p:cNvSpPr/>
          <p:nvPr/>
        </p:nvSpPr>
        <p:spPr bwMode="auto">
          <a:xfrm>
            <a:off x="1379605" y="1647364"/>
            <a:ext cx="6912769" cy="792088"/>
          </a:xfrm>
          <a:prstGeom prst="curved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181694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8" dur="500"/>
                                        <p:tgtEl>
                                          <p:spTgt spid="2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9" grpId="0"/>
      <p:bldP spid="10" grpId="0"/>
      <p:bldP spid="28" grpId="0" animBg="1"/>
      <p:bldP spid="29" grpId="0" animBg="1"/>
      <p:bldP spid="30" grpId="0" animBg="1"/>
      <p:bldP spid="2048" grpId="0" animBg="1"/>
      <p:bldP spid="2049" grpId="0" animBg="1"/>
      <p:bldP spid="2052" grpId="0" animBg="1"/>
      <p:bldP spid="2053" grpId="0"/>
      <p:bldP spid="40" grpId="0"/>
      <p:bldP spid="41" grpId="0"/>
      <p:bldP spid="42" grpId="0"/>
      <p:bldP spid="43" grpId="0"/>
      <p:bldP spid="44" grpId="0"/>
      <p:bldP spid="2054" grpId="0"/>
      <p:bldP spid="38" grpId="0"/>
      <p:bldP spid="39" grpId="0"/>
      <p:bldP spid="45" grpId="0" animBg="1"/>
      <p:bldP spid="46" grpId="0" animBg="1"/>
      <p:bldP spid="47" grpId="0" animBg="1"/>
      <p:bldP spid="48" grpId="0" animBg="1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 animBg="1"/>
      <p:bldP spid="58" grpId="0" animBg="1"/>
      <p:bldP spid="59" grpId="0" animBg="1"/>
      <p:bldP spid="6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Nepřímá </a:t>
            </a:r>
            <a:r>
              <a:rPr lang="cs-CZ" dirty="0" smtClean="0"/>
              <a:t>úměrnost</a:t>
            </a:r>
            <a:br>
              <a:rPr lang="cs-CZ" dirty="0" smtClean="0"/>
            </a:br>
            <a:r>
              <a:rPr lang="cs-CZ" sz="3200" dirty="0" smtClean="0"/>
              <a:t>Definice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060848"/>
            <a:ext cx="4172582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800" b="1" dirty="0" smtClean="0"/>
              <a:t>Nepřímá </a:t>
            </a:r>
            <a:r>
              <a:rPr lang="cs-CZ" sz="2800" b="1" dirty="0" smtClean="0"/>
              <a:t>úměrnost</a:t>
            </a:r>
            <a:endParaRPr lang="cs-CZ" sz="2800" b="1" dirty="0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251520" y="2528900"/>
            <a:ext cx="8640960" cy="396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dirty="0" smtClean="0"/>
              <a:t>je taková závislost proměnné </a:t>
            </a:r>
            <a:r>
              <a:rPr lang="cs-CZ" sz="2000" b="1" i="1" dirty="0" smtClean="0"/>
              <a:t>y</a:t>
            </a:r>
            <a:r>
              <a:rPr lang="cs-CZ" sz="2000" b="1" dirty="0" smtClean="0"/>
              <a:t> na proměnné </a:t>
            </a:r>
            <a:r>
              <a:rPr lang="cs-CZ" sz="2000" b="1" i="1" dirty="0" smtClean="0"/>
              <a:t>x</a:t>
            </a:r>
            <a:r>
              <a:rPr lang="cs-CZ" sz="2000" b="1" dirty="0" smtClean="0"/>
              <a:t>, pro kterou platí:</a:t>
            </a:r>
            <a:endParaRPr lang="cs-CZ" sz="2000" b="1" dirty="0"/>
          </a:p>
        </p:txBody>
      </p:sp>
      <p:sp>
        <p:nvSpPr>
          <p:cNvPr id="8" name="Obdélník 7"/>
          <p:cNvSpPr/>
          <p:nvPr/>
        </p:nvSpPr>
        <p:spPr>
          <a:xfrm>
            <a:off x="107504" y="3129162"/>
            <a:ext cx="86331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Font typeface="Wingdings" pitchFamily="2" charset="2"/>
              <a:buNone/>
            </a:pPr>
            <a:r>
              <a:rPr lang="cs-CZ" sz="2400" b="1" dirty="0"/>
              <a:t>Kolikrát se zvětší hodnota </a:t>
            </a:r>
            <a:r>
              <a:rPr lang="cs-CZ" sz="2400" b="1" i="1" dirty="0"/>
              <a:t>x</a:t>
            </a:r>
            <a:r>
              <a:rPr lang="cs-CZ" sz="2400" b="1" dirty="0"/>
              <a:t>, tolikrát se </a:t>
            </a:r>
            <a:r>
              <a:rPr lang="cs-CZ" sz="2400" b="1" dirty="0" smtClean="0"/>
              <a:t>zmenší </a:t>
            </a:r>
            <a:r>
              <a:rPr lang="cs-CZ" sz="2400" b="1" dirty="0"/>
              <a:t>hodnota </a:t>
            </a:r>
            <a:r>
              <a:rPr lang="cs-CZ" sz="2400" b="1" i="1" dirty="0"/>
              <a:t>y</a:t>
            </a:r>
            <a:r>
              <a:rPr lang="cs-CZ" sz="2400" b="1" dirty="0"/>
              <a:t>.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107504" y="3592548"/>
            <a:ext cx="89289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Font typeface="Wingdings" pitchFamily="2" charset="2"/>
              <a:buNone/>
            </a:pPr>
            <a:r>
              <a:rPr lang="cs-CZ" sz="2400" b="1" dirty="0"/>
              <a:t>Kolikrát se </a:t>
            </a:r>
            <a:r>
              <a:rPr lang="cs-CZ" sz="2400" b="1" dirty="0" smtClean="0"/>
              <a:t>zmenší </a:t>
            </a:r>
            <a:r>
              <a:rPr lang="cs-CZ" sz="2400" b="1" dirty="0"/>
              <a:t>hodnota </a:t>
            </a:r>
            <a:r>
              <a:rPr lang="cs-CZ" sz="2400" b="1" i="1" dirty="0"/>
              <a:t>x</a:t>
            </a:r>
            <a:r>
              <a:rPr lang="cs-CZ" sz="2400" b="1" dirty="0"/>
              <a:t>, tolikrát se </a:t>
            </a:r>
            <a:r>
              <a:rPr lang="cs-CZ" sz="2400" b="1" dirty="0" smtClean="0"/>
              <a:t>zvětší </a:t>
            </a:r>
            <a:r>
              <a:rPr lang="cs-CZ" sz="2400" b="1" dirty="0"/>
              <a:t>hodnota </a:t>
            </a:r>
            <a:r>
              <a:rPr lang="cs-CZ" sz="2400" b="1" i="1" dirty="0"/>
              <a:t>y</a:t>
            </a:r>
            <a:r>
              <a:rPr lang="cs-CZ" sz="2400" b="1" dirty="0"/>
              <a:t>.</a:t>
            </a:r>
          </a:p>
        </p:txBody>
      </p:sp>
      <p:sp>
        <p:nvSpPr>
          <p:cNvPr id="15" name="Obdélník 14"/>
          <p:cNvSpPr/>
          <p:nvPr/>
        </p:nvSpPr>
        <p:spPr>
          <a:xfrm>
            <a:off x="251520" y="4547820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Font typeface="Wingdings" pitchFamily="2" charset="2"/>
              <a:buNone/>
            </a:pPr>
            <a:r>
              <a:rPr lang="cs-CZ" sz="2400" b="1" dirty="0" smtClean="0"/>
              <a:t>Hodnoty </a:t>
            </a:r>
            <a:r>
              <a:rPr lang="cs-CZ" sz="2400" b="1" i="1" dirty="0" smtClean="0"/>
              <a:t>y</a:t>
            </a:r>
            <a:r>
              <a:rPr lang="cs-CZ" sz="2400" b="1" dirty="0" smtClean="0"/>
              <a:t> a hodnoty </a:t>
            </a:r>
            <a:r>
              <a:rPr lang="cs-CZ" sz="2400" b="1" i="1" dirty="0" smtClean="0"/>
              <a:t>x</a:t>
            </a:r>
            <a:r>
              <a:rPr lang="cs-CZ" sz="2400" b="1" dirty="0" smtClean="0"/>
              <a:t> se mění </a:t>
            </a:r>
            <a:r>
              <a:rPr lang="cs-CZ" sz="2400" b="1" dirty="0" smtClean="0"/>
              <a:t>v převrácených poměrech.</a:t>
            </a:r>
            <a:endParaRPr lang="cs-CZ" sz="2400" b="1" dirty="0"/>
          </a:p>
        </p:txBody>
      </p:sp>
      <p:sp>
        <p:nvSpPr>
          <p:cNvPr id="16" name="Obdélník 15"/>
          <p:cNvSpPr/>
          <p:nvPr/>
        </p:nvSpPr>
        <p:spPr>
          <a:xfrm>
            <a:off x="251520" y="5373216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Font typeface="Wingdings" pitchFamily="2" charset="2"/>
              <a:buNone/>
            </a:pPr>
            <a:r>
              <a:rPr lang="cs-CZ" sz="2400" b="1" dirty="0" smtClean="0"/>
              <a:t>Říkáme, že proměnná </a:t>
            </a:r>
            <a:r>
              <a:rPr lang="cs-CZ" sz="2400" b="1" i="1" dirty="0" smtClean="0"/>
              <a:t>y</a:t>
            </a:r>
            <a:r>
              <a:rPr lang="cs-CZ" sz="2400" b="1" dirty="0" smtClean="0"/>
              <a:t> je </a:t>
            </a:r>
            <a:r>
              <a:rPr lang="cs-CZ" sz="2400" b="1" dirty="0" smtClean="0"/>
              <a:t>nepřímo </a:t>
            </a:r>
            <a:r>
              <a:rPr lang="cs-CZ" sz="2400" b="1" dirty="0" smtClean="0"/>
              <a:t>úměrná proměnné </a:t>
            </a:r>
            <a:r>
              <a:rPr lang="cs-CZ" sz="2400" b="1" i="1" dirty="0" smtClean="0"/>
              <a:t>x</a:t>
            </a:r>
            <a:r>
              <a:rPr lang="cs-CZ" sz="2400" b="1" dirty="0" smtClean="0"/>
              <a:t>.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330688105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12" grpId="0" build="p"/>
      <p:bldP spid="8" grpId="0"/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Nepřímá </a:t>
            </a:r>
            <a:r>
              <a:rPr lang="cs-CZ" dirty="0" smtClean="0"/>
              <a:t>úměrnost</a:t>
            </a:r>
            <a:br>
              <a:rPr lang="cs-CZ" dirty="0" smtClean="0"/>
            </a:br>
            <a:r>
              <a:rPr lang="cs-CZ" sz="3200" dirty="0" smtClean="0"/>
              <a:t>Cvičení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060848"/>
            <a:ext cx="8388932" cy="720080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000" b="1" dirty="0" smtClean="0"/>
              <a:t>1. Urči zda závislost veličiny y na veličině x v dané tabulce </a:t>
            </a:r>
            <a:br>
              <a:rPr lang="cs-CZ" sz="2000" b="1" dirty="0" smtClean="0"/>
            </a:br>
            <a:r>
              <a:rPr lang="cs-CZ" sz="2000" b="1" dirty="0" smtClean="0"/>
              <a:t>    popisuje </a:t>
            </a:r>
            <a:r>
              <a:rPr lang="cs-CZ" sz="2000" b="1" dirty="0" smtClean="0"/>
              <a:t>nepřímou </a:t>
            </a:r>
            <a:r>
              <a:rPr lang="cs-CZ" sz="2000" b="1" dirty="0" smtClean="0"/>
              <a:t>úměrnost (svou odpověď zdůvodni).</a:t>
            </a:r>
            <a:endParaRPr lang="cs-CZ" sz="20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6804248" y="3126040"/>
            <a:ext cx="756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ANO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6804248" y="5646320"/>
            <a:ext cx="756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ANO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6804248" y="4422184"/>
            <a:ext cx="756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NE</a:t>
            </a:r>
            <a:endParaRPr lang="cs-CZ" b="1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8" y="2924943"/>
            <a:ext cx="4429125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755576" y="294321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 Black" pitchFamily="34" charset="0"/>
              </a:rPr>
              <a:t>x</a:t>
            </a:r>
            <a:endParaRPr lang="cs-CZ" dirty="0">
              <a:latin typeface="Arial Black" pitchFamily="34" charset="0"/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755576" y="328028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 Black" pitchFamily="34" charset="0"/>
              </a:rPr>
              <a:t>y</a:t>
            </a:r>
            <a:endParaRPr lang="cs-CZ" dirty="0">
              <a:latin typeface="Arial Black" pitchFamily="34" charset="0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1475656" y="2921757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 Black" pitchFamily="34" charset="0"/>
              </a:rPr>
              <a:t>1,2</a:t>
            </a:r>
            <a:endParaRPr lang="cs-CZ" dirty="0">
              <a:latin typeface="Arial Black" pitchFamily="34" charset="0"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2339752" y="2921757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 Black" pitchFamily="34" charset="0"/>
              </a:rPr>
              <a:t>2,4</a:t>
            </a:r>
            <a:endParaRPr lang="cs-CZ" dirty="0">
              <a:latin typeface="Arial Black" pitchFamily="34" charset="0"/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3419872" y="2921757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 Black" pitchFamily="34" charset="0"/>
              </a:rPr>
              <a:t>6</a:t>
            </a:r>
            <a:endParaRPr lang="cs-CZ" dirty="0">
              <a:latin typeface="Arial Black" pitchFamily="34" charset="0"/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4211960" y="2921757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 Black" pitchFamily="34" charset="0"/>
              </a:rPr>
              <a:t>9,6</a:t>
            </a:r>
            <a:endParaRPr lang="cs-CZ" dirty="0">
              <a:latin typeface="Arial Black" pitchFamily="34" charset="0"/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4355976" y="330454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 Black" pitchFamily="34" charset="0"/>
              </a:rPr>
              <a:t>5</a:t>
            </a:r>
            <a:endParaRPr lang="cs-CZ" dirty="0">
              <a:latin typeface="Arial Black" pitchFamily="34" charset="0"/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3419872" y="3291089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latin typeface="Arial Black" pitchFamily="34" charset="0"/>
              </a:rPr>
              <a:t>8</a:t>
            </a:r>
          </a:p>
        </p:txBody>
      </p:sp>
      <p:sp>
        <p:nvSpPr>
          <p:cNvPr id="21" name="TextovéPole 20"/>
          <p:cNvSpPr txBox="1"/>
          <p:nvPr/>
        </p:nvSpPr>
        <p:spPr>
          <a:xfrm>
            <a:off x="2365276" y="3280280"/>
            <a:ext cx="550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 Black" pitchFamily="34" charset="0"/>
              </a:rPr>
              <a:t>20</a:t>
            </a:r>
            <a:endParaRPr lang="cs-CZ" dirty="0">
              <a:latin typeface="Arial Black" pitchFamily="34" charset="0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1475656" y="3304546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 Black" pitchFamily="34" charset="0"/>
              </a:rPr>
              <a:t>40</a:t>
            </a:r>
            <a:endParaRPr lang="cs-CZ" dirty="0">
              <a:latin typeface="Arial Black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221087"/>
            <a:ext cx="4429125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ovéPole 22"/>
          <p:cNvSpPr txBox="1"/>
          <p:nvPr/>
        </p:nvSpPr>
        <p:spPr>
          <a:xfrm>
            <a:off x="755576" y="4221087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 Black" pitchFamily="34" charset="0"/>
              </a:rPr>
              <a:t>x</a:t>
            </a:r>
            <a:endParaRPr lang="cs-CZ" dirty="0">
              <a:latin typeface="Arial Black" pitchFamily="34" charset="0"/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755576" y="4590419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 Black" pitchFamily="34" charset="0"/>
              </a:rPr>
              <a:t>y</a:t>
            </a:r>
            <a:endParaRPr lang="cs-CZ" dirty="0">
              <a:latin typeface="Arial Black" pitchFamily="34" charset="0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1484040" y="4221087"/>
            <a:ext cx="423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 Black" pitchFamily="34" charset="0"/>
              </a:rPr>
              <a:t>3</a:t>
            </a:r>
            <a:endParaRPr lang="cs-CZ" dirty="0">
              <a:latin typeface="Arial Black" pitchFamily="34" charset="0"/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2431356" y="4206208"/>
            <a:ext cx="423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 Black" pitchFamily="34" charset="0"/>
              </a:rPr>
              <a:t>6</a:t>
            </a:r>
            <a:endParaRPr lang="cs-CZ" dirty="0">
              <a:latin typeface="Arial Black" pitchFamily="34" charset="0"/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3388060" y="4237518"/>
            <a:ext cx="607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 Black" pitchFamily="34" charset="0"/>
              </a:rPr>
              <a:t>12</a:t>
            </a:r>
            <a:endParaRPr lang="cs-CZ" dirty="0">
              <a:latin typeface="Arial Black" pitchFamily="34" charset="0"/>
            </a:endParaRPr>
          </a:p>
        </p:txBody>
      </p:sp>
      <p:sp>
        <p:nvSpPr>
          <p:cNvPr id="28" name="TextovéPole 27"/>
          <p:cNvSpPr txBox="1"/>
          <p:nvPr/>
        </p:nvSpPr>
        <p:spPr>
          <a:xfrm>
            <a:off x="4232058" y="4226370"/>
            <a:ext cx="607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 Black" pitchFamily="34" charset="0"/>
              </a:rPr>
              <a:t>15</a:t>
            </a:r>
            <a:endParaRPr lang="cs-CZ" dirty="0">
              <a:latin typeface="Arial Black" pitchFamily="34" charset="0"/>
            </a:endParaRPr>
          </a:p>
        </p:txBody>
      </p:sp>
      <p:sp>
        <p:nvSpPr>
          <p:cNvPr id="29" name="TextovéPole 28"/>
          <p:cNvSpPr txBox="1"/>
          <p:nvPr/>
        </p:nvSpPr>
        <p:spPr>
          <a:xfrm>
            <a:off x="4304066" y="4587689"/>
            <a:ext cx="483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 Black" pitchFamily="34" charset="0"/>
              </a:rPr>
              <a:t>4</a:t>
            </a:r>
            <a:endParaRPr lang="cs-CZ" dirty="0">
              <a:latin typeface="Arial Black" pitchFamily="34" charset="0"/>
            </a:endParaRPr>
          </a:p>
        </p:txBody>
      </p:sp>
      <p:sp>
        <p:nvSpPr>
          <p:cNvPr id="30" name="TextovéPole 29"/>
          <p:cNvSpPr txBox="1"/>
          <p:nvPr/>
        </p:nvSpPr>
        <p:spPr>
          <a:xfrm>
            <a:off x="4400550" y="5807574"/>
            <a:ext cx="483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 Black" pitchFamily="34" charset="0"/>
              </a:rPr>
              <a:t>5</a:t>
            </a:r>
            <a:endParaRPr lang="cs-CZ" dirty="0">
              <a:latin typeface="Arial Black" pitchFamily="34" charset="0"/>
            </a:endParaRPr>
          </a:p>
        </p:txBody>
      </p:sp>
      <p:sp>
        <p:nvSpPr>
          <p:cNvPr id="31" name="TextovéPole 30"/>
          <p:cNvSpPr txBox="1"/>
          <p:nvPr/>
        </p:nvSpPr>
        <p:spPr>
          <a:xfrm>
            <a:off x="2339752" y="4595702"/>
            <a:ext cx="555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 Black" pitchFamily="34" charset="0"/>
              </a:rPr>
              <a:t>12</a:t>
            </a:r>
            <a:endParaRPr lang="cs-CZ" dirty="0">
              <a:latin typeface="Arial Black" pitchFamily="34" charset="0"/>
            </a:endParaRPr>
          </a:p>
        </p:txBody>
      </p:sp>
      <p:sp>
        <p:nvSpPr>
          <p:cNvPr id="32" name="TextovéPole 31"/>
          <p:cNvSpPr txBox="1"/>
          <p:nvPr/>
        </p:nvSpPr>
        <p:spPr>
          <a:xfrm>
            <a:off x="1417889" y="4595702"/>
            <a:ext cx="555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 Black" pitchFamily="34" charset="0"/>
              </a:rPr>
              <a:t>24</a:t>
            </a:r>
            <a:endParaRPr lang="cs-CZ" dirty="0">
              <a:latin typeface="Arial Black" pitchFamily="34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302" y="5405381"/>
            <a:ext cx="4429125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TextovéPole 33"/>
          <p:cNvSpPr txBox="1"/>
          <p:nvPr/>
        </p:nvSpPr>
        <p:spPr>
          <a:xfrm>
            <a:off x="755576" y="5445223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 Black" pitchFamily="34" charset="0"/>
              </a:rPr>
              <a:t>x</a:t>
            </a:r>
            <a:endParaRPr lang="cs-CZ" dirty="0">
              <a:latin typeface="Arial Black" pitchFamily="34" charset="0"/>
            </a:endParaRPr>
          </a:p>
        </p:txBody>
      </p:sp>
      <p:sp>
        <p:nvSpPr>
          <p:cNvPr id="35" name="TextovéPole 34"/>
          <p:cNvSpPr txBox="1"/>
          <p:nvPr/>
        </p:nvSpPr>
        <p:spPr>
          <a:xfrm>
            <a:off x="755576" y="580757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 Black" pitchFamily="34" charset="0"/>
              </a:rPr>
              <a:t>y</a:t>
            </a:r>
            <a:endParaRPr lang="cs-CZ" dirty="0">
              <a:latin typeface="Arial Black" pitchFamily="34" charset="0"/>
            </a:endParaRPr>
          </a:p>
        </p:txBody>
      </p:sp>
      <p:sp>
        <p:nvSpPr>
          <p:cNvPr id="36" name="TextovéPole 35"/>
          <p:cNvSpPr txBox="1"/>
          <p:nvPr/>
        </p:nvSpPr>
        <p:spPr>
          <a:xfrm>
            <a:off x="1475656" y="5438242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 Black" pitchFamily="34" charset="0"/>
              </a:rPr>
              <a:t>0,1</a:t>
            </a:r>
            <a:endParaRPr lang="cs-CZ" dirty="0">
              <a:latin typeface="Arial Black" pitchFamily="34" charset="0"/>
            </a:endParaRPr>
          </a:p>
        </p:txBody>
      </p:sp>
      <p:sp>
        <p:nvSpPr>
          <p:cNvPr id="37" name="TextovéPole 36"/>
          <p:cNvSpPr txBox="1"/>
          <p:nvPr/>
        </p:nvSpPr>
        <p:spPr>
          <a:xfrm>
            <a:off x="2339374" y="545358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 Black" pitchFamily="34" charset="0"/>
              </a:rPr>
              <a:t>0,2</a:t>
            </a:r>
            <a:endParaRPr lang="cs-CZ" dirty="0">
              <a:latin typeface="Arial Black" pitchFamily="34" charset="0"/>
            </a:endParaRPr>
          </a:p>
        </p:txBody>
      </p:sp>
      <p:sp>
        <p:nvSpPr>
          <p:cNvPr id="38" name="TextovéPole 37"/>
          <p:cNvSpPr txBox="1"/>
          <p:nvPr/>
        </p:nvSpPr>
        <p:spPr>
          <a:xfrm>
            <a:off x="3311860" y="5438242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 Black" pitchFamily="34" charset="0"/>
              </a:rPr>
              <a:t>0,5</a:t>
            </a:r>
            <a:endParaRPr lang="cs-CZ" dirty="0">
              <a:latin typeface="Arial Black" pitchFamily="34" charset="0"/>
            </a:endParaRPr>
          </a:p>
        </p:txBody>
      </p:sp>
      <p:sp>
        <p:nvSpPr>
          <p:cNvPr id="39" name="TextovéPole 38"/>
          <p:cNvSpPr txBox="1"/>
          <p:nvPr/>
        </p:nvSpPr>
        <p:spPr>
          <a:xfrm>
            <a:off x="4391980" y="5461654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 Black" pitchFamily="34" charset="0"/>
              </a:rPr>
              <a:t>1</a:t>
            </a:r>
            <a:endParaRPr lang="cs-CZ" dirty="0">
              <a:latin typeface="Arial Black" pitchFamily="34" charset="0"/>
            </a:endParaRPr>
          </a:p>
        </p:txBody>
      </p:sp>
      <p:sp>
        <p:nvSpPr>
          <p:cNvPr id="40" name="TextovéPole 39"/>
          <p:cNvSpPr txBox="1"/>
          <p:nvPr/>
        </p:nvSpPr>
        <p:spPr>
          <a:xfrm>
            <a:off x="3511978" y="4581128"/>
            <a:ext cx="483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 Black" pitchFamily="34" charset="0"/>
              </a:rPr>
              <a:t>6</a:t>
            </a:r>
            <a:endParaRPr lang="cs-CZ" dirty="0">
              <a:latin typeface="Arial Black" pitchFamily="34" charset="0"/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3375915" y="5789445"/>
            <a:ext cx="555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 Black" pitchFamily="34" charset="0"/>
              </a:rPr>
              <a:t>10</a:t>
            </a:r>
            <a:endParaRPr lang="cs-CZ" dirty="0">
              <a:latin typeface="Arial Black" pitchFamily="34" charset="0"/>
            </a:endParaRPr>
          </a:p>
        </p:txBody>
      </p:sp>
      <p:sp>
        <p:nvSpPr>
          <p:cNvPr id="42" name="TextovéPole 41"/>
          <p:cNvSpPr txBox="1"/>
          <p:nvPr/>
        </p:nvSpPr>
        <p:spPr>
          <a:xfrm>
            <a:off x="2365205" y="5789445"/>
            <a:ext cx="555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 Black" pitchFamily="34" charset="0"/>
              </a:rPr>
              <a:t>25</a:t>
            </a:r>
            <a:endParaRPr lang="cs-CZ" dirty="0">
              <a:latin typeface="Arial Black" pitchFamily="34" charset="0"/>
            </a:endParaRPr>
          </a:p>
        </p:txBody>
      </p:sp>
      <p:sp>
        <p:nvSpPr>
          <p:cNvPr id="43" name="TextovéPole 42"/>
          <p:cNvSpPr txBox="1"/>
          <p:nvPr/>
        </p:nvSpPr>
        <p:spPr>
          <a:xfrm>
            <a:off x="1485705" y="5789445"/>
            <a:ext cx="555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 Black" pitchFamily="34" charset="0"/>
              </a:rPr>
              <a:t>50</a:t>
            </a:r>
            <a:endParaRPr lang="cs-CZ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828718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3" grpId="0"/>
      <p:bldP spid="17" grpId="0"/>
      <p:bldP spid="18" grpId="0"/>
      <p:bldP spid="2" grpId="0"/>
      <p:bldP spid="12" grpId="0"/>
      <p:bldP spid="13" grpId="0"/>
      <p:bldP spid="14" grpId="0"/>
      <p:bldP spid="15" grpId="0"/>
      <p:bldP spid="16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092661"/>
            <a:ext cx="6334125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8" y="4267373"/>
            <a:ext cx="6334125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Nepřímá </a:t>
            </a:r>
            <a:r>
              <a:rPr lang="cs-CZ" dirty="0" smtClean="0"/>
              <a:t>úměrnost</a:t>
            </a:r>
            <a:br>
              <a:rPr lang="cs-CZ" dirty="0" smtClean="0"/>
            </a:br>
            <a:r>
              <a:rPr lang="cs-CZ" sz="3200" dirty="0" smtClean="0"/>
              <a:t>Cvičení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2060848"/>
            <a:ext cx="8928992" cy="720080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000" b="1" dirty="0" smtClean="0"/>
              <a:t>2. Doplň tabulku tak, aby závislost y na x byla </a:t>
            </a:r>
            <a:r>
              <a:rPr lang="cs-CZ" sz="2000" b="1" dirty="0" smtClean="0"/>
              <a:t>nepřímá </a:t>
            </a:r>
            <a:r>
              <a:rPr lang="cs-CZ" sz="2000" b="1" dirty="0" smtClean="0"/>
              <a:t>úměrnost.</a:t>
            </a:r>
            <a:endParaRPr lang="cs-CZ" sz="2000" b="1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564904"/>
            <a:ext cx="6334125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1115616" y="3814266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200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2123728" y="295066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1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2987824" y="2950666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0,6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4004320" y="2950666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0,3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4860032" y="2958663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0,15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5868144" y="2958663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0,1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4049942" y="3814762"/>
            <a:ext cx="522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20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2051720" y="3814266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80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2987824" y="3831193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40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4932040" y="3813770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16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1115616" y="4678362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96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5868144" y="467687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16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8" name="TextovéPole 27"/>
          <p:cNvSpPr txBox="1"/>
          <p:nvPr/>
        </p:nvSpPr>
        <p:spPr>
          <a:xfrm>
            <a:off x="1979712" y="4678362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9,6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9" name="TextovéPole 28"/>
          <p:cNvSpPr txBox="1"/>
          <p:nvPr/>
        </p:nvSpPr>
        <p:spPr>
          <a:xfrm>
            <a:off x="2987824" y="467786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24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0" name="TextovéPole 29"/>
          <p:cNvSpPr txBox="1"/>
          <p:nvPr/>
        </p:nvSpPr>
        <p:spPr>
          <a:xfrm>
            <a:off x="4932040" y="465313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12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1" name="TextovéPole 30"/>
          <p:cNvSpPr txBox="1"/>
          <p:nvPr/>
        </p:nvSpPr>
        <p:spPr>
          <a:xfrm>
            <a:off x="6012160" y="508518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6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2" name="TextovéPole 31"/>
          <p:cNvSpPr txBox="1"/>
          <p:nvPr/>
        </p:nvSpPr>
        <p:spPr>
          <a:xfrm>
            <a:off x="1160140" y="508518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54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3" name="TextovéPole 32"/>
          <p:cNvSpPr txBox="1"/>
          <p:nvPr/>
        </p:nvSpPr>
        <p:spPr>
          <a:xfrm>
            <a:off x="2123728" y="5445224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18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4" name="TextovéPole 33"/>
          <p:cNvSpPr txBox="1"/>
          <p:nvPr/>
        </p:nvSpPr>
        <p:spPr>
          <a:xfrm>
            <a:off x="2987824" y="508518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162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5" name="TextovéPole 34"/>
          <p:cNvSpPr txBox="1"/>
          <p:nvPr/>
        </p:nvSpPr>
        <p:spPr>
          <a:xfrm>
            <a:off x="5004048" y="544522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54</a:t>
            </a:r>
            <a:endParaRPr lang="cs-CZ" b="1" dirty="0">
              <a:solidFill>
                <a:srgbClr val="FF0000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419385"/>
            <a:ext cx="6334125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ovéPole 5"/>
          <p:cNvSpPr txBox="1"/>
          <p:nvPr/>
        </p:nvSpPr>
        <p:spPr>
          <a:xfrm>
            <a:off x="395536" y="5097959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 Black" pitchFamily="34" charset="0"/>
              </a:rPr>
              <a:t>x</a:t>
            </a:r>
            <a:endParaRPr lang="cs-CZ" b="1" dirty="0">
              <a:latin typeface="Arial Black" pitchFamily="34" charset="0"/>
            </a:endParaRPr>
          </a:p>
        </p:txBody>
      </p:sp>
      <p:sp>
        <p:nvSpPr>
          <p:cNvPr id="36" name="TextovéPole 35"/>
          <p:cNvSpPr txBox="1"/>
          <p:nvPr/>
        </p:nvSpPr>
        <p:spPr>
          <a:xfrm>
            <a:off x="395536" y="344543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 Black" pitchFamily="34" charset="0"/>
              </a:rPr>
              <a:t>x</a:t>
            </a:r>
            <a:endParaRPr lang="cs-CZ" b="1" dirty="0">
              <a:latin typeface="Arial Black" pitchFamily="34" charset="0"/>
            </a:endParaRPr>
          </a:p>
        </p:txBody>
      </p:sp>
      <p:sp>
        <p:nvSpPr>
          <p:cNvPr id="37" name="TextovéPole 36"/>
          <p:cNvSpPr txBox="1"/>
          <p:nvPr/>
        </p:nvSpPr>
        <p:spPr>
          <a:xfrm>
            <a:off x="395536" y="378904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 Black" pitchFamily="34" charset="0"/>
              </a:rPr>
              <a:t>y</a:t>
            </a:r>
            <a:endParaRPr lang="cs-CZ" b="1" dirty="0">
              <a:latin typeface="Arial Black" pitchFamily="34" charset="0"/>
            </a:endParaRPr>
          </a:p>
        </p:txBody>
      </p:sp>
      <p:sp>
        <p:nvSpPr>
          <p:cNvPr id="38" name="TextovéPole 37"/>
          <p:cNvSpPr txBox="1"/>
          <p:nvPr/>
        </p:nvSpPr>
        <p:spPr>
          <a:xfrm>
            <a:off x="5868144" y="3465993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 Black" pitchFamily="34" charset="0"/>
              </a:rPr>
              <a:t>40</a:t>
            </a:r>
            <a:endParaRPr lang="cs-CZ" b="1" dirty="0">
              <a:latin typeface="Arial Black" pitchFamily="34" charset="0"/>
            </a:endParaRPr>
          </a:p>
        </p:txBody>
      </p:sp>
      <p:sp>
        <p:nvSpPr>
          <p:cNvPr id="39" name="TextovéPole 38"/>
          <p:cNvSpPr txBox="1"/>
          <p:nvPr/>
        </p:nvSpPr>
        <p:spPr>
          <a:xfrm>
            <a:off x="4932040" y="344443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 Black" pitchFamily="34" charset="0"/>
              </a:rPr>
              <a:t>25</a:t>
            </a:r>
            <a:endParaRPr lang="cs-CZ" b="1" dirty="0">
              <a:latin typeface="Arial Black" pitchFamily="34" charset="0"/>
            </a:endParaRPr>
          </a:p>
        </p:txBody>
      </p:sp>
      <p:sp>
        <p:nvSpPr>
          <p:cNvPr id="40" name="TextovéPole 39"/>
          <p:cNvSpPr txBox="1"/>
          <p:nvPr/>
        </p:nvSpPr>
        <p:spPr>
          <a:xfrm>
            <a:off x="3995936" y="344443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 Black" pitchFamily="34" charset="0"/>
              </a:rPr>
              <a:t>20</a:t>
            </a:r>
            <a:endParaRPr lang="cs-CZ" b="1" dirty="0">
              <a:latin typeface="Arial Black" pitchFamily="34" charset="0"/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2987824" y="344493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 Black" pitchFamily="34" charset="0"/>
              </a:rPr>
              <a:t>10</a:t>
            </a:r>
            <a:endParaRPr lang="cs-CZ" b="1" dirty="0">
              <a:latin typeface="Arial Black" pitchFamily="34" charset="0"/>
            </a:endParaRPr>
          </a:p>
        </p:txBody>
      </p:sp>
      <p:sp>
        <p:nvSpPr>
          <p:cNvPr id="42" name="TextovéPole 41"/>
          <p:cNvSpPr txBox="1"/>
          <p:nvPr/>
        </p:nvSpPr>
        <p:spPr>
          <a:xfrm>
            <a:off x="2105726" y="3435816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 Black" pitchFamily="34" charset="0"/>
              </a:rPr>
              <a:t>5</a:t>
            </a:r>
            <a:endParaRPr lang="cs-CZ" b="1" dirty="0">
              <a:latin typeface="Arial Black" pitchFamily="34" charset="0"/>
            </a:endParaRPr>
          </a:p>
        </p:txBody>
      </p:sp>
      <p:sp>
        <p:nvSpPr>
          <p:cNvPr id="43" name="TextovéPole 42"/>
          <p:cNvSpPr txBox="1"/>
          <p:nvPr/>
        </p:nvSpPr>
        <p:spPr>
          <a:xfrm>
            <a:off x="5868144" y="381327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 Black" pitchFamily="34" charset="0"/>
              </a:rPr>
              <a:t>10</a:t>
            </a:r>
            <a:endParaRPr lang="cs-CZ" b="1" dirty="0">
              <a:latin typeface="Arial Black" pitchFamily="34" charset="0"/>
            </a:endParaRPr>
          </a:p>
        </p:txBody>
      </p:sp>
      <p:sp>
        <p:nvSpPr>
          <p:cNvPr id="44" name="TextovéPole 43"/>
          <p:cNvSpPr txBox="1"/>
          <p:nvPr/>
        </p:nvSpPr>
        <p:spPr>
          <a:xfrm>
            <a:off x="1223628" y="3460467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 Black" pitchFamily="34" charset="0"/>
              </a:rPr>
              <a:t>2</a:t>
            </a:r>
            <a:endParaRPr lang="cs-CZ" b="1" dirty="0">
              <a:latin typeface="Arial Black" pitchFamily="34" charset="0"/>
            </a:endParaRPr>
          </a:p>
        </p:txBody>
      </p:sp>
      <p:sp>
        <p:nvSpPr>
          <p:cNvPr id="45" name="TextovéPole 44"/>
          <p:cNvSpPr txBox="1"/>
          <p:nvPr/>
        </p:nvSpPr>
        <p:spPr>
          <a:xfrm>
            <a:off x="395536" y="4257219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 Black" pitchFamily="34" charset="0"/>
              </a:rPr>
              <a:t>x</a:t>
            </a:r>
            <a:endParaRPr lang="cs-CZ" b="1" dirty="0">
              <a:latin typeface="Arial Black" pitchFamily="34" charset="0"/>
            </a:endParaRPr>
          </a:p>
        </p:txBody>
      </p:sp>
      <p:sp>
        <p:nvSpPr>
          <p:cNvPr id="46" name="TextovéPole 45"/>
          <p:cNvSpPr txBox="1"/>
          <p:nvPr/>
        </p:nvSpPr>
        <p:spPr>
          <a:xfrm>
            <a:off x="395536" y="4626551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 Black" pitchFamily="34" charset="0"/>
              </a:rPr>
              <a:t>y</a:t>
            </a:r>
            <a:endParaRPr lang="cs-CZ" b="1" dirty="0">
              <a:latin typeface="Arial Black" pitchFamily="34" charset="0"/>
            </a:endParaRPr>
          </a:p>
        </p:txBody>
      </p:sp>
      <p:sp>
        <p:nvSpPr>
          <p:cNvPr id="47" name="TextovéPole 46"/>
          <p:cNvSpPr txBox="1"/>
          <p:nvPr/>
        </p:nvSpPr>
        <p:spPr>
          <a:xfrm>
            <a:off x="1187624" y="4257219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 Black" pitchFamily="34" charset="0"/>
              </a:rPr>
              <a:t>3</a:t>
            </a:r>
            <a:endParaRPr lang="cs-CZ" b="1" dirty="0">
              <a:latin typeface="Arial Black" pitchFamily="34" charset="0"/>
            </a:endParaRPr>
          </a:p>
        </p:txBody>
      </p:sp>
      <p:sp>
        <p:nvSpPr>
          <p:cNvPr id="48" name="TextovéPole 47"/>
          <p:cNvSpPr txBox="1"/>
          <p:nvPr/>
        </p:nvSpPr>
        <p:spPr>
          <a:xfrm>
            <a:off x="2015716" y="4257219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 Black" pitchFamily="34" charset="0"/>
              </a:rPr>
              <a:t>30</a:t>
            </a:r>
            <a:endParaRPr lang="cs-CZ" b="1" dirty="0">
              <a:latin typeface="Arial Black" pitchFamily="34" charset="0"/>
            </a:endParaRPr>
          </a:p>
        </p:txBody>
      </p:sp>
      <p:sp>
        <p:nvSpPr>
          <p:cNvPr id="49" name="TextovéPole 48"/>
          <p:cNvSpPr txBox="1"/>
          <p:nvPr/>
        </p:nvSpPr>
        <p:spPr>
          <a:xfrm>
            <a:off x="2987824" y="4257219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 Black" pitchFamily="34" charset="0"/>
              </a:rPr>
              <a:t>12</a:t>
            </a:r>
            <a:endParaRPr lang="cs-CZ" b="1" dirty="0">
              <a:latin typeface="Arial Black" pitchFamily="34" charset="0"/>
            </a:endParaRPr>
          </a:p>
        </p:txBody>
      </p:sp>
      <p:sp>
        <p:nvSpPr>
          <p:cNvPr id="50" name="TextovéPole 49"/>
          <p:cNvSpPr txBox="1"/>
          <p:nvPr/>
        </p:nvSpPr>
        <p:spPr>
          <a:xfrm>
            <a:off x="4051926" y="4257219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 Black" pitchFamily="34" charset="0"/>
              </a:rPr>
              <a:t>6</a:t>
            </a:r>
            <a:endParaRPr lang="cs-CZ" b="1" dirty="0">
              <a:latin typeface="Arial Black" pitchFamily="34" charset="0"/>
            </a:endParaRPr>
          </a:p>
        </p:txBody>
      </p:sp>
      <p:sp>
        <p:nvSpPr>
          <p:cNvPr id="51" name="TextovéPole 50"/>
          <p:cNvSpPr txBox="1"/>
          <p:nvPr/>
        </p:nvSpPr>
        <p:spPr>
          <a:xfrm>
            <a:off x="4896036" y="4257219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 Black" pitchFamily="34" charset="0"/>
              </a:rPr>
              <a:t>24</a:t>
            </a:r>
            <a:endParaRPr lang="cs-CZ" b="1" dirty="0">
              <a:latin typeface="Arial Black" pitchFamily="34" charset="0"/>
            </a:endParaRPr>
          </a:p>
        </p:txBody>
      </p:sp>
      <p:sp>
        <p:nvSpPr>
          <p:cNvPr id="52" name="TextovéPole 51"/>
          <p:cNvSpPr txBox="1"/>
          <p:nvPr/>
        </p:nvSpPr>
        <p:spPr>
          <a:xfrm>
            <a:off x="5868144" y="4257219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 Black" pitchFamily="34" charset="0"/>
              </a:rPr>
              <a:t>18</a:t>
            </a:r>
            <a:endParaRPr lang="cs-CZ" b="1" dirty="0">
              <a:latin typeface="Arial Black" pitchFamily="34" charset="0"/>
            </a:endParaRPr>
          </a:p>
        </p:txBody>
      </p:sp>
      <p:sp>
        <p:nvSpPr>
          <p:cNvPr id="53" name="TextovéPole 52"/>
          <p:cNvSpPr txBox="1"/>
          <p:nvPr/>
        </p:nvSpPr>
        <p:spPr>
          <a:xfrm>
            <a:off x="3961916" y="4653136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 Black" pitchFamily="34" charset="0"/>
              </a:rPr>
              <a:t>48</a:t>
            </a:r>
            <a:endParaRPr lang="cs-CZ" b="1" dirty="0">
              <a:latin typeface="Arial Black" pitchFamily="34" charset="0"/>
            </a:endParaRPr>
          </a:p>
        </p:txBody>
      </p:sp>
      <p:sp>
        <p:nvSpPr>
          <p:cNvPr id="54" name="TextovéPole 53"/>
          <p:cNvSpPr txBox="1"/>
          <p:nvPr/>
        </p:nvSpPr>
        <p:spPr>
          <a:xfrm>
            <a:off x="1205626" y="5492135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 Black" pitchFamily="34" charset="0"/>
              </a:rPr>
              <a:t>9</a:t>
            </a:r>
            <a:endParaRPr lang="cs-CZ" b="1" dirty="0">
              <a:latin typeface="Arial Black" pitchFamily="34" charset="0"/>
            </a:endParaRPr>
          </a:p>
        </p:txBody>
      </p:sp>
      <p:sp>
        <p:nvSpPr>
          <p:cNvPr id="55" name="TextovéPole 54"/>
          <p:cNvSpPr txBox="1"/>
          <p:nvPr/>
        </p:nvSpPr>
        <p:spPr>
          <a:xfrm>
            <a:off x="2051720" y="510637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 Black" pitchFamily="34" charset="0"/>
              </a:rPr>
              <a:t>27</a:t>
            </a:r>
            <a:endParaRPr lang="cs-CZ" b="1" dirty="0">
              <a:latin typeface="Arial Black" pitchFamily="34" charset="0"/>
            </a:endParaRPr>
          </a:p>
        </p:txBody>
      </p:sp>
      <p:sp>
        <p:nvSpPr>
          <p:cNvPr id="56" name="TextovéPole 55"/>
          <p:cNvSpPr txBox="1"/>
          <p:nvPr/>
        </p:nvSpPr>
        <p:spPr>
          <a:xfrm>
            <a:off x="3078479" y="5507940"/>
            <a:ext cx="3947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 Black" pitchFamily="34" charset="0"/>
              </a:rPr>
              <a:t>3</a:t>
            </a:r>
            <a:endParaRPr lang="cs-CZ" b="1" dirty="0">
              <a:latin typeface="Arial Black" pitchFamily="34" charset="0"/>
            </a:endParaRPr>
          </a:p>
        </p:txBody>
      </p:sp>
      <p:sp>
        <p:nvSpPr>
          <p:cNvPr id="57" name="TextovéPole 56"/>
          <p:cNvSpPr txBox="1"/>
          <p:nvPr/>
        </p:nvSpPr>
        <p:spPr>
          <a:xfrm>
            <a:off x="3971534" y="5109092"/>
            <a:ext cx="528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 Black" pitchFamily="34" charset="0"/>
              </a:rPr>
              <a:t>18</a:t>
            </a:r>
            <a:endParaRPr lang="cs-CZ" b="1" dirty="0">
              <a:latin typeface="Arial Black" pitchFamily="34" charset="0"/>
            </a:endParaRPr>
          </a:p>
        </p:txBody>
      </p:sp>
      <p:sp>
        <p:nvSpPr>
          <p:cNvPr id="58" name="TextovéPole 57"/>
          <p:cNvSpPr txBox="1"/>
          <p:nvPr/>
        </p:nvSpPr>
        <p:spPr>
          <a:xfrm>
            <a:off x="3971534" y="5492135"/>
            <a:ext cx="528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 Black" pitchFamily="34" charset="0"/>
              </a:rPr>
              <a:t>27</a:t>
            </a:r>
            <a:endParaRPr lang="cs-CZ" b="1" dirty="0">
              <a:latin typeface="Arial Black" pitchFamily="34" charset="0"/>
            </a:endParaRPr>
          </a:p>
        </p:txBody>
      </p:sp>
      <p:sp>
        <p:nvSpPr>
          <p:cNvPr id="59" name="TextovéPole 58"/>
          <p:cNvSpPr txBox="1"/>
          <p:nvPr/>
        </p:nvSpPr>
        <p:spPr>
          <a:xfrm>
            <a:off x="5027851" y="5106373"/>
            <a:ext cx="408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 Black" pitchFamily="34" charset="0"/>
              </a:rPr>
              <a:t>9</a:t>
            </a:r>
            <a:endParaRPr lang="cs-CZ" b="1" dirty="0">
              <a:latin typeface="Arial Black" pitchFamily="34" charset="0"/>
            </a:endParaRPr>
          </a:p>
        </p:txBody>
      </p:sp>
      <p:sp>
        <p:nvSpPr>
          <p:cNvPr id="60" name="TextovéPole 59"/>
          <p:cNvSpPr txBox="1"/>
          <p:nvPr/>
        </p:nvSpPr>
        <p:spPr>
          <a:xfrm>
            <a:off x="5891947" y="5507940"/>
            <a:ext cx="528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 Black" pitchFamily="34" charset="0"/>
              </a:rPr>
              <a:t>81</a:t>
            </a:r>
            <a:endParaRPr lang="cs-CZ" b="1" dirty="0">
              <a:latin typeface="Arial Black" pitchFamily="34" charset="0"/>
            </a:endParaRPr>
          </a:p>
        </p:txBody>
      </p:sp>
      <p:sp>
        <p:nvSpPr>
          <p:cNvPr id="61" name="TextovéPole 60"/>
          <p:cNvSpPr txBox="1"/>
          <p:nvPr/>
        </p:nvSpPr>
        <p:spPr>
          <a:xfrm>
            <a:off x="395536" y="5492135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 Black" pitchFamily="34" charset="0"/>
              </a:rPr>
              <a:t>y</a:t>
            </a:r>
            <a:endParaRPr lang="cs-CZ" b="1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760037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5" grpId="0"/>
      <p:bldP spid="15" grpId="0"/>
      <p:bldP spid="16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6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Nepřímá </a:t>
            </a:r>
            <a:r>
              <a:rPr lang="cs-CZ" dirty="0" smtClean="0"/>
              <a:t>úměrnost</a:t>
            </a:r>
            <a:br>
              <a:rPr lang="cs-CZ" dirty="0" smtClean="0"/>
            </a:br>
            <a:r>
              <a:rPr lang="cs-CZ" sz="3200" dirty="0" smtClean="0"/>
              <a:t>Cvičení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060848"/>
            <a:ext cx="8568952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000" b="1" dirty="0" smtClean="0"/>
              <a:t>3. Urči, zda se jedná o </a:t>
            </a:r>
            <a:r>
              <a:rPr lang="cs-CZ" sz="2000" b="1" dirty="0" smtClean="0"/>
              <a:t>nepřímou </a:t>
            </a:r>
            <a:r>
              <a:rPr lang="cs-CZ" sz="2000" b="1" dirty="0" smtClean="0"/>
              <a:t>úměrnost.</a:t>
            </a:r>
            <a:endParaRPr lang="cs-CZ" sz="2000" b="1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51520" y="2465276"/>
            <a:ext cx="856895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1800" b="1" dirty="0" smtClean="0"/>
              <a:t>a) </a:t>
            </a:r>
            <a:r>
              <a:rPr lang="cs-CZ" sz="1800" b="1" dirty="0" smtClean="0"/>
              <a:t>Počet přítoků je nepřímo úměrný době napouštění bazénu.</a:t>
            </a:r>
            <a:endParaRPr lang="cs-CZ" sz="1800" b="1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251520" y="2780928"/>
            <a:ext cx="856895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1800" b="1" dirty="0" smtClean="0"/>
              <a:t>b) </a:t>
            </a:r>
            <a:r>
              <a:rPr lang="cs-CZ" sz="1800" b="1" dirty="0" smtClean="0"/>
              <a:t>Rychlost pohybu je nepřímo úměrná uražené vzdálenosti.</a:t>
            </a:r>
            <a:endParaRPr lang="cs-CZ" sz="1800" b="1" dirty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251520" y="3140968"/>
            <a:ext cx="856895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1800" b="1" dirty="0"/>
              <a:t>c</a:t>
            </a:r>
            <a:r>
              <a:rPr lang="cs-CZ" sz="1800" b="1" dirty="0" smtClean="0"/>
              <a:t>) Počet obyvatel je </a:t>
            </a:r>
            <a:r>
              <a:rPr lang="cs-CZ" sz="1800" b="1" dirty="0" smtClean="0"/>
              <a:t>nepřímo </a:t>
            </a:r>
            <a:r>
              <a:rPr lang="cs-CZ" sz="1800" b="1" dirty="0" smtClean="0"/>
              <a:t>úměrný velikosti státu.</a:t>
            </a:r>
            <a:endParaRPr lang="cs-CZ" sz="1800" b="1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251520" y="3501008"/>
            <a:ext cx="856895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1800" b="1" dirty="0"/>
              <a:t>d</a:t>
            </a:r>
            <a:r>
              <a:rPr lang="cs-CZ" sz="1800" b="1" dirty="0" smtClean="0"/>
              <a:t>) </a:t>
            </a:r>
            <a:r>
              <a:rPr lang="cs-CZ" sz="1800" b="1" dirty="0" smtClean="0"/>
              <a:t>Množství dělníků je nepřímo úměrné době nutné k dokončení práce.</a:t>
            </a:r>
            <a:endParaRPr lang="cs-CZ" sz="1800" b="1" dirty="0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251520" y="3861048"/>
            <a:ext cx="856895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1800" b="1" dirty="0" smtClean="0"/>
              <a:t>e) </a:t>
            </a:r>
            <a:r>
              <a:rPr lang="cs-CZ" sz="1800" b="1" dirty="0" smtClean="0"/>
              <a:t>Obsah čtverce je nepřímo úměrný délce jeho strany.</a:t>
            </a:r>
            <a:endParaRPr lang="cs-CZ" sz="1800" b="1" dirty="0"/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251520" y="4221088"/>
            <a:ext cx="856895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1800" b="1" dirty="0" smtClean="0"/>
              <a:t>f) </a:t>
            </a:r>
            <a:r>
              <a:rPr lang="cs-CZ" sz="1800" b="1" dirty="0" smtClean="0"/>
              <a:t>Doba jízdy mezi dvěma místy je nepřímo úměrná rychlosti pohybu.</a:t>
            </a:r>
            <a:endParaRPr lang="cs-CZ" sz="1800" b="1" dirty="0"/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251520" y="4581128"/>
            <a:ext cx="8568952" cy="698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1800" b="1" dirty="0" smtClean="0"/>
              <a:t>g) </a:t>
            </a:r>
            <a:r>
              <a:rPr lang="cs-CZ" sz="1800" b="1" dirty="0" smtClean="0"/>
              <a:t>Cena dopravy je nepřímo úměrná počtu cestujících, když autobus </a:t>
            </a:r>
            <a:br>
              <a:rPr lang="cs-CZ" sz="1800" b="1" dirty="0" smtClean="0"/>
            </a:br>
            <a:r>
              <a:rPr lang="cs-CZ" sz="1800" b="1" dirty="0" smtClean="0"/>
              <a:t>     jede za pevnou cenu.</a:t>
            </a:r>
            <a:endParaRPr lang="cs-CZ" sz="1800" b="1" dirty="0"/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251520" y="5157192"/>
            <a:ext cx="856895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1800" b="1" dirty="0" smtClean="0"/>
              <a:t>h) Hmotnost </a:t>
            </a:r>
            <a:r>
              <a:rPr lang="cs-CZ" sz="1800" b="1" dirty="0" smtClean="0"/>
              <a:t>člověka je </a:t>
            </a:r>
            <a:r>
              <a:rPr lang="cs-CZ" sz="1800" b="1" dirty="0" smtClean="0"/>
              <a:t>nepřímo </a:t>
            </a:r>
            <a:r>
              <a:rPr lang="cs-CZ" sz="1800" b="1" dirty="0" smtClean="0"/>
              <a:t>úměrná jeho věku.</a:t>
            </a:r>
            <a:endParaRPr lang="cs-CZ" sz="1800" b="1" dirty="0"/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251520" y="5517232"/>
            <a:ext cx="856895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1800" b="1" dirty="0"/>
              <a:t>i</a:t>
            </a:r>
            <a:r>
              <a:rPr lang="cs-CZ" sz="1800" b="1" dirty="0" smtClean="0"/>
              <a:t>) Délka topení ze zásoby uhlí je nepřímo úměrná počtu kotlů, v nichž </a:t>
            </a:r>
            <a:br>
              <a:rPr lang="cs-CZ" sz="1800" b="1" dirty="0" smtClean="0"/>
            </a:br>
            <a:r>
              <a:rPr lang="cs-CZ" sz="1800" b="1" dirty="0" smtClean="0"/>
              <a:t>    se topí.</a:t>
            </a:r>
            <a:endParaRPr lang="cs-CZ" sz="18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8633432" y="2802414"/>
            <a:ext cx="691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rgbClr val="FF0000"/>
                </a:solidFill>
              </a:rPr>
              <a:t>NE</a:t>
            </a:r>
            <a:endParaRPr lang="cs-CZ" sz="1600" b="1" dirty="0">
              <a:solidFill>
                <a:srgbClr val="FF0000"/>
              </a:solidFill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8561424" y="3501008"/>
            <a:ext cx="691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rgbClr val="FF0000"/>
                </a:solidFill>
              </a:rPr>
              <a:t>ANO</a:t>
            </a:r>
            <a:endParaRPr lang="cs-CZ" sz="1600" b="1" dirty="0">
              <a:solidFill>
                <a:srgbClr val="FF0000"/>
              </a:solidFill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8532440" y="4242574"/>
            <a:ext cx="691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rgbClr val="FF0000"/>
                </a:solidFill>
              </a:rPr>
              <a:t>ANO</a:t>
            </a:r>
            <a:endParaRPr lang="cs-CZ" sz="1600" b="1" dirty="0">
              <a:solidFill>
                <a:srgbClr val="FF0000"/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8489416" y="4869160"/>
            <a:ext cx="691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rgbClr val="FF0000"/>
                </a:solidFill>
              </a:rPr>
              <a:t>ANO</a:t>
            </a:r>
            <a:endParaRPr lang="cs-CZ" sz="1600" b="1" dirty="0">
              <a:solidFill>
                <a:srgbClr val="FF0000"/>
              </a:solidFill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8532440" y="5661248"/>
            <a:ext cx="691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rgbClr val="FF0000"/>
                </a:solidFill>
              </a:rPr>
              <a:t>ANO</a:t>
            </a:r>
            <a:endParaRPr lang="cs-CZ" sz="1600" b="1" dirty="0">
              <a:solidFill>
                <a:srgbClr val="FF0000"/>
              </a:solidFill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8532440" y="2442374"/>
            <a:ext cx="648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rgbClr val="FF0000"/>
                </a:solidFill>
              </a:rPr>
              <a:t>ANO</a:t>
            </a:r>
            <a:endParaRPr lang="cs-CZ" sz="1600" b="1" dirty="0">
              <a:solidFill>
                <a:srgbClr val="FF0000"/>
              </a:solidFill>
            </a:endParaRPr>
          </a:p>
        </p:txBody>
      </p:sp>
      <p:sp>
        <p:nvSpPr>
          <p:cNvPr id="28" name="TextovéPole 27"/>
          <p:cNvSpPr txBox="1"/>
          <p:nvPr/>
        </p:nvSpPr>
        <p:spPr>
          <a:xfrm>
            <a:off x="8633432" y="3162454"/>
            <a:ext cx="5470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rgbClr val="FF0000"/>
                </a:solidFill>
              </a:rPr>
              <a:t>NE</a:t>
            </a:r>
            <a:endParaRPr lang="cs-CZ" sz="1600" b="1" dirty="0">
              <a:solidFill>
                <a:srgbClr val="FF0000"/>
              </a:solidFill>
            </a:endParaRPr>
          </a:p>
        </p:txBody>
      </p:sp>
      <p:sp>
        <p:nvSpPr>
          <p:cNvPr id="29" name="TextovéPole 28"/>
          <p:cNvSpPr txBox="1"/>
          <p:nvPr/>
        </p:nvSpPr>
        <p:spPr>
          <a:xfrm>
            <a:off x="8633432" y="3882534"/>
            <a:ext cx="5470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rgbClr val="FF0000"/>
                </a:solidFill>
              </a:rPr>
              <a:t>NE</a:t>
            </a:r>
            <a:endParaRPr lang="cs-CZ" sz="1600" b="1" dirty="0">
              <a:solidFill>
                <a:srgbClr val="FF0000"/>
              </a:solidFill>
            </a:endParaRPr>
          </a:p>
        </p:txBody>
      </p:sp>
      <p:sp>
        <p:nvSpPr>
          <p:cNvPr id="31" name="TextovéPole 30"/>
          <p:cNvSpPr txBox="1"/>
          <p:nvPr/>
        </p:nvSpPr>
        <p:spPr>
          <a:xfrm>
            <a:off x="8561424" y="5301208"/>
            <a:ext cx="5470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rgbClr val="FF0000"/>
                </a:solidFill>
              </a:rPr>
              <a:t>NE</a:t>
            </a:r>
            <a:endParaRPr lang="cs-CZ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01103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8" grpId="0" build="p"/>
      <p:bldP spid="9" grpId="0" build="p"/>
      <p:bldP spid="10" grpId="0" build="p"/>
      <p:bldP spid="11" grpId="0" build="p"/>
      <p:bldP spid="12" grpId="0" build="p"/>
      <p:bldP spid="13" grpId="0" build="p"/>
      <p:bldP spid="14" grpId="0" build="p"/>
      <p:bldP spid="16" grpId="0" build="p"/>
      <p:bldP spid="17" grpId="0" build="p"/>
      <p:bldP spid="21" grpId="0"/>
      <p:bldP spid="22" grpId="0"/>
      <p:bldP spid="23" grpId="0"/>
      <p:bldP spid="24" grpId="0"/>
      <p:bldP spid="25" grpId="0"/>
      <p:bldP spid="27" grpId="0"/>
      <p:bldP spid="28" grpId="0"/>
      <p:bldP spid="29" grpId="0"/>
      <p:bldP spid="31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1422</TotalTime>
  <Words>590</Words>
  <Application>Microsoft Office PowerPoint</Application>
  <PresentationFormat>Předvádění na obrazovce (4:3)</PresentationFormat>
  <Paragraphs>217</Paragraphs>
  <Slides>8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Prezentace školení zaměstnanců</vt:lpstr>
      <vt:lpstr>Nepřímá úměrnost</vt:lpstr>
      <vt:lpstr>Nepřímá úměrnost Pojem</vt:lpstr>
      <vt:lpstr>Nepřímá úměrnost Pojem</vt:lpstr>
      <vt:lpstr>Nepřímá úměrnost Pojem</vt:lpstr>
      <vt:lpstr>Nepřímá úměrnost Definice</vt:lpstr>
      <vt:lpstr>Nepřímá úměrnost Cvičení</vt:lpstr>
      <vt:lpstr>Nepřímá úměrnost Cvičení</vt:lpstr>
      <vt:lpstr>Nepřímá úměrnost Cvičení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210</cp:revision>
  <dcterms:created xsi:type="dcterms:W3CDTF">2012-01-02T08:14:14Z</dcterms:created>
  <dcterms:modified xsi:type="dcterms:W3CDTF">2012-02-25T22:42:06Z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