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92" r:id="rId4"/>
    <p:sldId id="293" r:id="rId5"/>
    <p:sldId id="294" r:id="rId6"/>
    <p:sldId id="295" r:id="rId7"/>
    <p:sldId id="296" r:id="rId8"/>
    <p:sldId id="297" r:id="rId9"/>
    <p:sldId id="301" r:id="rId10"/>
    <p:sldId id="298" r:id="rId11"/>
    <p:sldId id="299" r:id="rId12"/>
    <p:sldId id="300" r:id="rId13"/>
    <p:sldId id="302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Měřítko plánu, mapy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20" y="2021939"/>
            <a:ext cx="856895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Přímá vzdálenost z Berouna do Hradce Králové je 128 km.   </a:t>
            </a:r>
            <a:br>
              <a:rPr lang="cs-CZ" sz="2000" b="1" dirty="0" smtClean="0"/>
            </a:br>
            <a:r>
              <a:rPr lang="cs-CZ" sz="2000" b="1" dirty="0" smtClean="0"/>
              <a:t>    Vypočtěte přímou vzdálenost na mapě s měřítkem 1 : 500 000.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7740352" y="62373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25,6 cm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869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20" y="2021939"/>
            <a:ext cx="856895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2) Určete měřítko mapy na níž je vzdálenost z Berouna do </a:t>
            </a:r>
            <a:r>
              <a:rPr lang="cs-CZ" sz="2000" b="1" dirty="0" err="1" smtClean="0"/>
              <a:t>Nižbora</a:t>
            </a:r>
            <a:r>
              <a:rPr lang="cs-CZ" sz="2000" b="1" dirty="0" smtClean="0"/>
              <a:t> </a:t>
            </a:r>
            <a:br>
              <a:rPr lang="cs-CZ" sz="2000" b="1" dirty="0" smtClean="0"/>
            </a:br>
            <a:r>
              <a:rPr lang="cs-CZ" sz="2000" b="1" dirty="0" smtClean="0"/>
              <a:t>    (9 km) zakreslena křivkou dlouhou 18 cm.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7452320" y="623731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 : 50 000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7522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20" y="2021939"/>
            <a:ext cx="856895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Jaká je vzdálenost z Prahy do New Yorku, když jsme na mapě   </a:t>
            </a:r>
            <a:br>
              <a:rPr lang="cs-CZ" sz="2000" b="1" dirty="0" smtClean="0"/>
            </a:br>
            <a:r>
              <a:rPr lang="cs-CZ" sz="2000" b="1" dirty="0" smtClean="0"/>
              <a:t>    světa s měřítkem 1 : 25 000 000 naměřili 26 cm.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7596336" y="62373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6 500 km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71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347864" y="2024578"/>
            <a:ext cx="3600400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Doplňte údaje v tabulce: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6012160" y="4221088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10, 5 km</a:t>
            </a:r>
            <a:endParaRPr lang="cs-CZ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948911"/>
              </p:ext>
            </p:extLst>
          </p:nvPr>
        </p:nvGraphicFramePr>
        <p:xfrm>
          <a:off x="1554560" y="2742119"/>
          <a:ext cx="6214244" cy="3759037"/>
        </p:xfrm>
        <a:graphic>
          <a:graphicData uri="http://schemas.openxmlformats.org/drawingml/2006/table">
            <a:tbl>
              <a:tblPr/>
              <a:tblGrid>
                <a:gridCol w="1610624"/>
                <a:gridCol w="2533277"/>
                <a:gridCol w="2070343"/>
              </a:tblGrid>
              <a:tr h="71920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Měřítko plánu (mapy)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Rozměr (vzdálenost) </a:t>
                      </a:r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na </a:t>
                      </a:r>
                      <a:r>
                        <a:rPr lang="pl-P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plánu (mapě)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Skutečný rozměr (vzdálenost)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 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79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15 000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1,35 </a:t>
                      </a:r>
                      <a:r>
                        <a:rPr lang="cs-CZ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8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250 000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 mm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8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 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 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8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0,4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 mm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8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dm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8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75 000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 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100 000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32,4 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6146204" y="347401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1,5 m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95936" y="387412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 cm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077024" y="570019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5,85 km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547664" y="462119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: 200 000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56112" y="5021308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37,5 mm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1641922" y="5421418"/>
            <a:ext cx="1395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: 20 000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779912" y="610104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32,4 cm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289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88840"/>
            <a:ext cx="8064896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Kde jste se setkali s měřítkem plánu nebo mapy?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23528" y="269559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1) Zeměpis</a:t>
            </a:r>
            <a:endParaRPr lang="cs-CZ" sz="2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4903440" y="269559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2) Pracovní činnosti</a:t>
            </a:r>
            <a:endParaRPr lang="cs-CZ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1102668" y="573722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Měřítka map</a:t>
            </a:r>
            <a:endParaRPr lang="cs-CZ" sz="2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5625584" y="5692545"/>
            <a:ext cx="2619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Měřítka plánů</a:t>
            </a:r>
            <a:endParaRPr lang="cs-CZ" sz="28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56214"/>
            <a:ext cx="3599282" cy="218900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270278"/>
            <a:ext cx="2752158" cy="2206823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3622948" y="5215391"/>
            <a:ext cx="718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1 : 24 000</a:t>
            </a:r>
            <a:endParaRPr lang="cs-CZ" sz="8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7325276" y="5477101"/>
            <a:ext cx="718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M 4 : 1</a:t>
            </a:r>
            <a:endParaRPr lang="cs-CZ" sz="8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8" grpId="0"/>
      <p:bldP spid="9" grpId="0"/>
      <p:bldP spid="10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Poměr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916832"/>
            <a:ext cx="7560840" cy="1584176"/>
          </a:xfrm>
          <a:noFill/>
          <a:ln/>
        </p:spPr>
        <p:txBody>
          <a:bodyPr lIns="182562" tIns="46037" rIns="182562" bIns="46037"/>
          <a:lstStyle/>
          <a:p>
            <a:pPr marL="0" indent="0" algn="just">
              <a:buNone/>
            </a:pPr>
            <a:r>
              <a:rPr lang="cs-CZ" sz="2400" dirty="0" smtClean="0"/>
              <a:t>Měřítko plánu nebo mapy udává změnu (zvětšení, zmenšení) plánu nebo mapy proti skutečným rozměrům. Tj. mapa je zmenšený obraz skutečnosti. Plán může být i zvětšeným obrazem.</a:t>
            </a:r>
            <a:endParaRPr lang="cs-CZ" sz="2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39552" y="350100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Zmenšení:</a:t>
            </a:r>
            <a:endParaRPr lang="cs-CZ" sz="2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1970336" y="5230880"/>
            <a:ext cx="2047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Správný zápis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555776" y="350100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2</a:t>
            </a:r>
            <a:endParaRPr lang="cs-CZ" sz="28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553036" y="350100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30</a:t>
            </a:r>
            <a:endParaRPr lang="cs-CZ" sz="28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633156" y="3501008"/>
            <a:ext cx="1811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5  000</a:t>
            </a:r>
            <a:endParaRPr lang="cs-CZ" sz="28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444208" y="3501433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3 000 000</a:t>
            </a:r>
            <a:endParaRPr lang="cs-CZ" sz="28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436510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Zvětšení:</a:t>
            </a:r>
            <a:endParaRPr lang="cs-CZ" sz="28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555776" y="436091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0,5</a:t>
            </a:r>
            <a:endParaRPr lang="cs-CZ" sz="28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949080" y="4357216"/>
            <a:ext cx="1589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0,02</a:t>
            </a:r>
            <a:endParaRPr lang="cs-CZ" sz="28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538682" y="4357216"/>
            <a:ext cx="1049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4 : 1</a:t>
            </a:r>
            <a:endParaRPr lang="cs-CZ" sz="28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740624" y="4357216"/>
            <a:ext cx="1359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10 : 1</a:t>
            </a:r>
            <a:endParaRPr lang="cs-CZ" sz="28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669208" y="4022824"/>
            <a:ext cx="5134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Používá se u všech map a většiny plánů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534308" y="5630990"/>
            <a:ext cx="5134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Používá se u plánů velmi malých součástek</a:t>
            </a:r>
            <a:endParaRPr lang="cs-CZ" sz="2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542378" y="5230880"/>
            <a:ext cx="3206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Často používaný zápis</a:t>
            </a:r>
            <a:endParaRPr lang="cs-CZ" sz="2000" b="1" dirty="0"/>
          </a:p>
        </p:txBody>
      </p:sp>
      <p:cxnSp>
        <p:nvCxnSpPr>
          <p:cNvPr id="5" name="Přímá spojnice 4"/>
          <p:cNvCxnSpPr>
            <a:stCxn id="9" idx="0"/>
          </p:cNvCxnSpPr>
          <p:nvPr/>
        </p:nvCxnSpPr>
        <p:spPr bwMode="auto">
          <a:xfrm flipV="1">
            <a:off x="2994292" y="4910847"/>
            <a:ext cx="101544" cy="2896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26"/>
          <p:cNvCxnSpPr>
            <a:stCxn id="9" idx="0"/>
          </p:cNvCxnSpPr>
          <p:nvPr/>
        </p:nvCxnSpPr>
        <p:spPr bwMode="auto">
          <a:xfrm flipV="1">
            <a:off x="2994292" y="4888324"/>
            <a:ext cx="1505700" cy="3425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>
            <a:endCxn id="22" idx="2"/>
          </p:cNvCxnSpPr>
          <p:nvPr/>
        </p:nvCxnSpPr>
        <p:spPr bwMode="auto">
          <a:xfrm flipH="1" flipV="1">
            <a:off x="6063453" y="4880436"/>
            <a:ext cx="92723" cy="35044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Přímá spojnice 30"/>
          <p:cNvCxnSpPr/>
          <p:nvPr/>
        </p:nvCxnSpPr>
        <p:spPr bwMode="auto">
          <a:xfrm flipV="1">
            <a:off x="6156176" y="4880436"/>
            <a:ext cx="989245" cy="35044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3584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8" grpId="0"/>
      <p:bldP spid="9" grpId="0"/>
      <p:bldP spid="12" grpId="0"/>
      <p:bldP spid="13" grpId="0"/>
      <p:bldP spid="15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Poměr</a:t>
            </a:r>
            <a:endParaRPr lang="cs-CZ" sz="3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39552" y="3501008"/>
            <a:ext cx="3207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Na mapě (plánu)</a:t>
            </a:r>
            <a:endParaRPr lang="cs-CZ" sz="2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70294" y="1916832"/>
            <a:ext cx="2077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1 : a</a:t>
            </a:r>
            <a:endParaRPr lang="cs-CZ" sz="6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940152" y="3501008"/>
            <a:ext cx="2671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Ve skutečnosti</a:t>
            </a:r>
            <a:endParaRPr lang="cs-CZ" sz="2800" dirty="0"/>
          </a:p>
        </p:txBody>
      </p:sp>
      <p:cxnSp>
        <p:nvCxnSpPr>
          <p:cNvPr id="6" name="Přímá spojnice 5"/>
          <p:cNvCxnSpPr>
            <a:stCxn id="8" idx="0"/>
          </p:cNvCxnSpPr>
          <p:nvPr/>
        </p:nvCxnSpPr>
        <p:spPr bwMode="auto">
          <a:xfrm flipV="1">
            <a:off x="2143347" y="2780928"/>
            <a:ext cx="1603795" cy="7200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Přímá spojnice 9"/>
          <p:cNvCxnSpPr>
            <a:endCxn id="30" idx="0"/>
          </p:cNvCxnSpPr>
          <p:nvPr/>
        </p:nvCxnSpPr>
        <p:spPr bwMode="auto">
          <a:xfrm>
            <a:off x="5364088" y="2780928"/>
            <a:ext cx="1911728" cy="7200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434774" y="4233108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cm na mapě (plánu) je </a:t>
            </a:r>
            <a:r>
              <a:rPr lang="cs-CZ" sz="2800" b="1" i="1" dirty="0" smtClean="0"/>
              <a:t>a</a:t>
            </a:r>
            <a:r>
              <a:rPr lang="cs-CZ" sz="2800" b="1" dirty="0" smtClean="0"/>
              <a:t> cm ve skutečnosti</a:t>
            </a:r>
            <a:endParaRPr lang="cs-CZ" sz="28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34774" y="4843184"/>
            <a:ext cx="8071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mm na mapě (plánu) je </a:t>
            </a:r>
            <a:r>
              <a:rPr lang="cs-CZ" sz="2800" b="1" i="1" dirty="0" smtClean="0"/>
              <a:t>a</a:t>
            </a:r>
            <a:r>
              <a:rPr lang="cs-CZ" sz="2800" b="1" dirty="0" smtClean="0"/>
              <a:t> mm ve skutečnosti</a:t>
            </a:r>
            <a:endParaRPr lang="cs-CZ" sz="28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5502602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dm na mapě (plánu) je </a:t>
            </a:r>
            <a:r>
              <a:rPr lang="cs-CZ" sz="2800" b="1" i="1" dirty="0" smtClean="0"/>
              <a:t>a</a:t>
            </a:r>
            <a:r>
              <a:rPr lang="cs-CZ" sz="2800" b="1" dirty="0" smtClean="0"/>
              <a:t> dm ve skutečnosti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9948106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30" grpId="0"/>
      <p:bldP spid="1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Poměr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16832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Při počítání pracujeme se třemi údaji:</a:t>
            </a:r>
            <a:endParaRPr lang="cs-CZ" sz="24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2385" y="2492896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Měřítko mapy (plánu)</a:t>
            </a:r>
            <a:endParaRPr lang="cs-CZ" sz="28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34774" y="3239398"/>
            <a:ext cx="8071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Délka (vzdálenost) na mapě (plánu)</a:t>
            </a:r>
            <a:endParaRPr lang="cs-CZ" sz="28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82385" y="4077072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Délka (vzdálenost) ve skutečnosti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4869159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Dva údaje musíme znát, abychom mohli vypočítat třetí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29996" y="5661248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Existují tři typy úloh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8218670" y="4724218"/>
                <a:ext cx="5760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670" y="4724218"/>
                <a:ext cx="576064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979712" y="5568914"/>
                <a:ext cx="5760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5568914"/>
                <a:ext cx="57606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9809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32" grpId="0"/>
      <p:bldP spid="33" grpId="0"/>
      <p:bldP spid="12" grpId="0"/>
      <p:bldP spid="13" grpId="0"/>
      <p:bldP spid="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Výpočet skutečné vzdálenosti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16832"/>
            <a:ext cx="7967150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Na mapě s měřítkem 1 : 50 000 je vzdálenost dvou míst 7 cm. Vypočti skutečnou vzdálenost těchto míst.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285293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Měřítko mapy ………………….. 1 : 50 000</a:t>
            </a:r>
            <a:endParaRPr lang="cs-CZ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34774" y="321297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Vzdálenost na mapě ………….. 7 cm</a:t>
            </a:r>
            <a:endParaRPr lang="cs-CZ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34774" y="3577332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Skutečná vzdálenost ………….. </a:t>
            </a:r>
            <a:r>
              <a:rPr lang="cs-CZ" sz="2400" u="sng" dirty="0"/>
              <a:t>x</a:t>
            </a:r>
            <a:r>
              <a:rPr lang="cs-CZ" sz="2400" u="sng" dirty="0" smtClean="0"/>
              <a:t> cm = y km</a:t>
            </a:r>
            <a:endParaRPr lang="cs-CZ" sz="2400" u="sng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5736" y="422108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7 · 50 000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9552" y="458112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x = 350 000	</a:t>
            </a:r>
            <a:endParaRPr lang="cs-CZ" sz="2400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494116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dbl" dirty="0" smtClean="0"/>
              <a:t>x = 350 000 cm</a:t>
            </a:r>
            <a:endParaRPr lang="cs-CZ" sz="2400" u="dbl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364091" y="4242916"/>
            <a:ext cx="1783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350 000 cm</a:t>
            </a:r>
            <a:endParaRPr lang="cs-CZ" sz="24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148065" y="424403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3 500 m</a:t>
            </a:r>
            <a:endParaRPr lang="cs-CZ" sz="24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6732241" y="422108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</a:t>
            </a:r>
            <a:r>
              <a:rPr lang="cs-CZ" sz="2400" u="dbl" dirty="0" smtClean="0"/>
              <a:t>3,5 km</a:t>
            </a:r>
            <a:endParaRPr lang="cs-CZ" sz="2400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364091" y="4811960"/>
            <a:ext cx="89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km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256078" y="4822674"/>
            <a:ext cx="168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1 000 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807710" y="4826691"/>
            <a:ext cx="2148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100 000 cm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25736" y="5661248"/>
            <a:ext cx="743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Skutečná vzdálenost těchto dvou míst je 3,5 km.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2031861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Výpočet vzdálenosti na mapě (plánu)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3528" y="1916832"/>
            <a:ext cx="8424936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Vzdálenost dvou míst je 3,8 km. Vypočti délku úsečky spojující tyto dvě místa na mapě s měřítkem 1 : 200 000.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285293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Měřítko mapy ………………….. 1 : 200 000</a:t>
            </a:r>
            <a:endParaRPr lang="cs-CZ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34774" y="321297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Skutečná vzdálenost </a:t>
            </a:r>
            <a:r>
              <a:rPr lang="cs-CZ" sz="2400" dirty="0" smtClean="0"/>
              <a:t>………….. 3,8 km</a:t>
            </a:r>
            <a:endParaRPr lang="cs-CZ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34774" y="3577332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Vzdálenost na mapě …….…….. </a:t>
            </a:r>
            <a:r>
              <a:rPr lang="cs-CZ" sz="2400" u="sng" dirty="0"/>
              <a:t>x</a:t>
            </a:r>
            <a:r>
              <a:rPr lang="cs-CZ" sz="2400" u="sng" dirty="0" smtClean="0"/>
              <a:t> cm		</a:t>
            </a:r>
            <a:endParaRPr lang="cs-CZ" sz="2400" u="sng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2" y="4350295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380 000 : 200 000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14237" y="509795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x = 1,9	</a:t>
            </a:r>
            <a:endParaRPr lang="cs-CZ" sz="2400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5559623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dbl" dirty="0" smtClean="0"/>
              <a:t>x = 1,9 cm</a:t>
            </a:r>
            <a:endParaRPr lang="cs-CZ" sz="2400" u="dbl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39553" y="4004070"/>
            <a:ext cx="115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3,8 km</a:t>
            </a:r>
            <a:endParaRPr lang="cs-CZ" sz="24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547664" y="402185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3 800 m</a:t>
            </a:r>
            <a:endParaRPr lang="cs-CZ" sz="24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017996" y="4021853"/>
            <a:ext cx="3354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380 000 cm</a:t>
            </a:r>
            <a:endParaRPr lang="cs-CZ" sz="24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364091" y="4811960"/>
            <a:ext cx="89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km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256078" y="4822674"/>
            <a:ext cx="168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1 000 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807710" y="4826691"/>
            <a:ext cx="2148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100 000 cm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39552" y="6021288"/>
            <a:ext cx="743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Vzdálenost těchto míst na mapě je </a:t>
            </a:r>
            <a:r>
              <a:rPr lang="cs-CZ" sz="2400" b="1" smtClean="0"/>
              <a:t>1,9 </a:t>
            </a:r>
            <a:r>
              <a:rPr lang="cs-CZ" sz="2400" b="1" smtClean="0"/>
              <a:t>cm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3364091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1426783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1673273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1843809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V="1">
            <a:off x="1979712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2806371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V="1">
            <a:off x="3078176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3244686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514237" y="4702147"/>
            <a:ext cx="182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38 : 20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782286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Výpočet měřítka mapy (plánu)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14236" y="2021939"/>
            <a:ext cx="8018204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Vzdálenost dvou míst je 3,6 km. Určete měřítko mapy </a:t>
            </a:r>
            <a:br>
              <a:rPr lang="cs-CZ" sz="2400" b="1" dirty="0" smtClean="0"/>
            </a:br>
            <a:r>
              <a:rPr lang="cs-CZ" sz="2400" b="1" dirty="0" smtClean="0"/>
              <a:t>na níž je tato vzdálenost 9 cm.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285293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Skutečná vzdálenost </a:t>
            </a:r>
            <a:r>
              <a:rPr lang="cs-CZ" sz="2400" dirty="0" smtClean="0"/>
              <a:t>………….. 3,6 km</a:t>
            </a:r>
            <a:endParaRPr lang="cs-CZ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34774" y="321297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Vzdálenost na mapě …….……..</a:t>
            </a:r>
            <a:r>
              <a:rPr lang="cs-CZ" sz="2400" dirty="0" smtClean="0"/>
              <a:t> 9 cm</a:t>
            </a:r>
            <a:endParaRPr lang="cs-CZ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34774" y="3577332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Měřítko mapy …………….…….. 1 : x	</a:t>
            </a:r>
            <a:endParaRPr lang="cs-CZ" sz="2400" u="sng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3" y="4365026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360 000 : 9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14236" y="4810866"/>
            <a:ext cx="304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x = 40 000		</a:t>
            </a:r>
            <a:endParaRPr lang="cs-CZ" sz="2400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14236" y="5310680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dbl" dirty="0" smtClean="0"/>
              <a:t>M = 1 : 40 000</a:t>
            </a:r>
            <a:endParaRPr lang="cs-CZ" sz="2400" u="dbl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39553" y="4004070"/>
            <a:ext cx="115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3,6 km</a:t>
            </a:r>
            <a:endParaRPr lang="cs-CZ" sz="24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547664" y="402185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3 600 m</a:t>
            </a:r>
            <a:endParaRPr lang="cs-CZ" sz="24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017996" y="4021853"/>
            <a:ext cx="3354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360 000 cm</a:t>
            </a:r>
            <a:endParaRPr lang="cs-CZ" sz="24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364091" y="4811960"/>
            <a:ext cx="89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km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256078" y="4822674"/>
            <a:ext cx="168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1 000 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807710" y="4826691"/>
            <a:ext cx="2148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100 000 cm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39552" y="6021288"/>
            <a:ext cx="743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Měřítko mapy je 1 : 40 000.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9700303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Některá měřítka map</a:t>
            </a:r>
            <a:endParaRPr lang="cs-CZ" sz="3200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349536"/>
              </p:ext>
            </p:extLst>
          </p:nvPr>
        </p:nvGraphicFramePr>
        <p:xfrm>
          <a:off x="1619672" y="2564904"/>
          <a:ext cx="5994400" cy="3371850"/>
        </p:xfrm>
        <a:graphic>
          <a:graphicData uri="http://schemas.openxmlformats.org/drawingml/2006/table">
            <a:tbl>
              <a:tblPr/>
              <a:tblGrid>
                <a:gridCol w="1700899"/>
                <a:gridCol w="1970631"/>
                <a:gridCol w="2322870"/>
              </a:tblGrid>
              <a:tr h="10191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Měřítko mapy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cm na mapě     je ve skutečnosti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km ve skutečnosti       je na mapě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10 000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25 000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50 000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100 000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200 000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mm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500 000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mm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: 1 000 000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mm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3692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1112</TotalTime>
  <Words>725</Words>
  <Application>Microsoft Office PowerPoint</Application>
  <PresentationFormat>Předvádění na obrazovce (4:3)</PresentationFormat>
  <Paragraphs>163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Měřítko plánu, mapy</vt:lpstr>
      <vt:lpstr>Měřítko plánu, mapy Co to vlastně je?</vt:lpstr>
      <vt:lpstr>Měřítko plánu, mapy Poměr</vt:lpstr>
      <vt:lpstr>Měřítko plánu, mapy Poměr</vt:lpstr>
      <vt:lpstr>Měřítko plánu, mapy Poměr</vt:lpstr>
      <vt:lpstr>Měřítko plánu, mapy Výpočet skutečné vzdálenosti</vt:lpstr>
      <vt:lpstr>Měřítko plánu, mapy Výpočet vzdálenosti na mapě (plánu)</vt:lpstr>
      <vt:lpstr>Měřítko plánu, mapy Výpočet měřítka mapy (plánu)</vt:lpstr>
      <vt:lpstr>Měřítko plánu, mapy Některá měřítka map</vt:lpstr>
      <vt:lpstr>Měřítko plánu, mapy Příklad č. 1</vt:lpstr>
      <vt:lpstr>Měřítko plánu, mapy Příklad č. 2</vt:lpstr>
      <vt:lpstr>Měřítko plánu, mapy Příklad č. 3</vt:lpstr>
      <vt:lpstr>Měřítko plánu, mapy Příklad č. 4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176</cp:revision>
  <dcterms:created xsi:type="dcterms:W3CDTF">2012-01-02T08:14:14Z</dcterms:created>
  <dcterms:modified xsi:type="dcterms:W3CDTF">2012-02-21T10:18:33Z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