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341" r:id="rId3"/>
    <p:sldId id="339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0" r:id="rId1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836712"/>
            <a:ext cx="9144000" cy="1462088"/>
          </a:xfrm>
        </p:spPr>
        <p:txBody>
          <a:bodyPr/>
          <a:lstStyle/>
          <a:p>
            <a:pPr algn="ctr"/>
            <a:r>
              <a:rPr lang="cs-CZ" sz="5400" dirty="0" smtClean="0"/>
              <a:t>Konstrukce rovnoběžníků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</a:t>
            </a:r>
            <a:r>
              <a:rPr lang="cs-CZ" sz="5400" dirty="0" smtClean="0"/>
              <a:t>kosodélníku</a:t>
            </a:r>
            <a:endParaRPr lang="cs-CZ" sz="5400" dirty="0" smtClean="0"/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700004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700004"/>
            <a:ext cx="1825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Konstrukce: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36000" y="2201491"/>
            <a:ext cx="910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</a:t>
            </a:r>
            <a:r>
              <a:rPr lang="cs-CZ" sz="1600" b="1" dirty="0" smtClean="0"/>
              <a:t>kosodélník ABCD </a:t>
            </a:r>
            <a:r>
              <a:rPr lang="cs-CZ" sz="1600" b="1" dirty="0" smtClean="0"/>
              <a:t>s délkami stran </a:t>
            </a:r>
            <a:r>
              <a:rPr lang="cs-CZ" sz="1600" b="1" dirty="0" smtClean="0"/>
              <a:t>7 cm </a:t>
            </a:r>
            <a:r>
              <a:rPr lang="cs-CZ" sz="1600" b="1" dirty="0" smtClean="0"/>
              <a:t>a </a:t>
            </a:r>
            <a:r>
              <a:rPr lang="cs-CZ" sz="1600" b="1" dirty="0" smtClean="0"/>
              <a:t>4 cm velikostí </a:t>
            </a:r>
            <a:r>
              <a:rPr lang="cs-CZ" sz="1600" b="1" dirty="0" smtClean="0"/>
              <a:t>úhlu </a:t>
            </a:r>
            <a:r>
              <a:rPr lang="cs-CZ" sz="1600" b="1" dirty="0" smtClean="0"/>
              <a:t>DAB 43°.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3060004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</a:t>
            </a:r>
            <a:r>
              <a:rPr lang="cs-CZ" b="1" dirty="0" smtClean="0"/>
              <a:t>7 cm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3492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BAX</a:t>
            </a:r>
            <a:r>
              <a:rPr lang="cs-CZ" b="1" dirty="0" smtClean="0"/>
              <a:t>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BAX</a:t>
            </a:r>
            <a:r>
              <a:rPr lang="cs-CZ" b="1" dirty="0" smtClean="0"/>
              <a:t>| = </a:t>
            </a:r>
            <a:r>
              <a:rPr lang="cs-CZ" b="1" dirty="0" smtClean="0"/>
              <a:t>43°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924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/>
              <a:t>k</a:t>
            </a:r>
            <a:r>
              <a:rPr lang="cs-CZ" b="1" baseline="-25000" dirty="0"/>
              <a:t>1</a:t>
            </a:r>
            <a:r>
              <a:rPr lang="cs-CZ" b="1" dirty="0"/>
              <a:t>;</a:t>
            </a:r>
            <a:r>
              <a:rPr lang="cs-CZ" b="1" baseline="-25000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 4 cm</a:t>
            </a:r>
            <a:r>
              <a:rPr lang="cs-CZ" b="1" dirty="0"/>
              <a:t>)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4356004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5698062" y="4788004"/>
            <a:ext cx="326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ABY; </a:t>
            </a:r>
            <a:r>
              <a:rPr lang="cs-CZ" b="1" dirty="0"/>
              <a:t>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ABY| </a:t>
            </a:r>
            <a:r>
              <a:rPr lang="cs-CZ" b="1" dirty="0"/>
              <a:t>= </a:t>
            </a:r>
            <a:r>
              <a:rPr lang="cs-CZ" b="1" dirty="0" smtClean="0"/>
              <a:t>137° </a:t>
            </a:r>
            <a:r>
              <a:rPr lang="cs-CZ" b="1" dirty="0" smtClean="0">
                <a:latin typeface="Arial"/>
                <a:cs typeface="Arial"/>
              </a:rPr>
              <a:t>*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698062" y="5220004"/>
            <a:ext cx="240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 4 cm</a:t>
            </a:r>
            <a:r>
              <a:rPr lang="cs-CZ" b="1" dirty="0"/>
              <a:t>)</a:t>
            </a:r>
          </a:p>
        </p:txBody>
      </p:sp>
      <p:sp>
        <p:nvSpPr>
          <p:cNvPr id="88" name="TextovéPole 87"/>
          <p:cNvSpPr txBox="1"/>
          <p:nvPr/>
        </p:nvSpPr>
        <p:spPr>
          <a:xfrm>
            <a:off x="5698063" y="5652004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</a:t>
            </a:r>
            <a:r>
              <a:rPr lang="cs-CZ" b="1" dirty="0" smtClean="0"/>
              <a:t>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</a:t>
            </a:r>
            <a:r>
              <a:rPr lang="cs-CZ" b="1" dirty="0"/>
              <a:t> </a:t>
            </a:r>
            <a:r>
              <a:rPr lang="cs-CZ" b="1" dirty="0" smtClean="0">
                <a:latin typeface="Cambria Math"/>
                <a:ea typeface="Cambria Math"/>
              </a:rPr>
              <a:t>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6084004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/>
              <a:t>      ABCD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395536" y="5112004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rot="-2580000" flipV="1">
            <a:off x="2556000" y="4176000"/>
            <a:ext cx="273600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rot="-2580000" flipV="1">
            <a:off x="0" y="4140000"/>
            <a:ext cx="288000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1440000" y="4140000"/>
            <a:ext cx="252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179512" y="51370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2843189" y="50937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4073436" y="395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1223976" y="359587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1662190" y="50131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3483136" y="450470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2545366" y="38298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640124" y="42687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Oblouk 93"/>
          <p:cNvSpPr>
            <a:spLocks noChangeAspect="1"/>
          </p:cNvSpPr>
          <p:nvPr/>
        </p:nvSpPr>
        <p:spPr bwMode="auto">
          <a:xfrm rot="-120000">
            <a:off x="-172388" y="3852004"/>
            <a:ext cx="1872000" cy="1872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622044" y="3323163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9" name="Oblouk 8"/>
          <p:cNvSpPr>
            <a:spLocks noChangeAspect="1"/>
          </p:cNvSpPr>
          <p:nvPr/>
        </p:nvSpPr>
        <p:spPr bwMode="auto">
          <a:xfrm rot="22560000">
            <a:off x="403021" y="4482000"/>
            <a:ext cx="1008000" cy="100851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Přímá spojnice 95"/>
          <p:cNvCxnSpPr/>
          <p:nvPr/>
        </p:nvCxnSpPr>
        <p:spPr bwMode="auto">
          <a:xfrm>
            <a:off x="2259870" y="3217326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ovéPole 96"/>
          <p:cNvSpPr txBox="1"/>
          <p:nvPr/>
        </p:nvSpPr>
        <p:spPr>
          <a:xfrm>
            <a:off x="2139554" y="27000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Oblouk 46"/>
          <p:cNvSpPr>
            <a:spLocks noChangeAspect="1"/>
          </p:cNvSpPr>
          <p:nvPr/>
        </p:nvSpPr>
        <p:spPr bwMode="auto">
          <a:xfrm rot="17340000">
            <a:off x="2555213" y="4775156"/>
            <a:ext cx="1008000" cy="1006561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079247" y="6261519"/>
            <a:ext cx="1381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/>
                <a:cs typeface="Arial"/>
              </a:rPr>
              <a:t>* 180°- 43°</a:t>
            </a:r>
            <a:endParaRPr lang="cs-CZ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4720191" y="3284054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4479560" y="302055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Oblouk 50"/>
          <p:cNvSpPr>
            <a:spLocks noChangeAspect="1"/>
          </p:cNvSpPr>
          <p:nvPr/>
        </p:nvSpPr>
        <p:spPr bwMode="auto">
          <a:xfrm rot="-120000">
            <a:off x="2420368" y="3901168"/>
            <a:ext cx="1872000" cy="1872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4289460" y="4603338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 rot="-2580000">
            <a:off x="216000" y="4608000"/>
            <a:ext cx="144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rot="-2580000">
            <a:off x="2730082" y="4617935"/>
            <a:ext cx="144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396000" y="5112000"/>
            <a:ext cx="252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364" y="6178670"/>
            <a:ext cx="354098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13016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82" grpId="0"/>
      <p:bldP spid="83" grpId="0"/>
      <p:bldP spid="84" grpId="0"/>
      <p:bldP spid="86" grpId="0"/>
      <p:bldP spid="90" grpId="0"/>
      <p:bldP spid="91" grpId="0"/>
      <p:bldP spid="92" grpId="0"/>
      <p:bldP spid="93" grpId="0"/>
      <p:bldP spid="94" grpId="0" animBg="1"/>
      <p:bldP spid="95" grpId="0"/>
      <p:bldP spid="9" grpId="0" animBg="1"/>
      <p:bldP spid="97" grpId="0"/>
      <p:bldP spid="47" grpId="0" animBg="1"/>
      <p:bldP spid="13" grpId="0"/>
      <p:bldP spid="50" grpId="0"/>
      <p:bldP spid="51" grpId="0" animBg="1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4000" dirty="0" smtClean="0"/>
              <a:t>Užití středové souměrnosti </a:t>
            </a:r>
            <a:br>
              <a:rPr lang="cs-CZ" sz="4000" dirty="0" smtClean="0"/>
            </a:br>
            <a:r>
              <a:rPr lang="cs-CZ" sz="4000" dirty="0" smtClean="0"/>
              <a:t>v konstrukci rovnoběžníků</a:t>
            </a:r>
            <a:endParaRPr lang="cs-CZ" sz="4000" dirty="0" smtClean="0"/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700004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700004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36000" y="2201491"/>
            <a:ext cx="910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</a:t>
            </a:r>
            <a:r>
              <a:rPr lang="cs-CZ" sz="1600" b="1" dirty="0" smtClean="0"/>
              <a:t>rovnoběžník KLMN </a:t>
            </a:r>
            <a:r>
              <a:rPr lang="cs-CZ" sz="1600" b="1" dirty="0" smtClean="0"/>
              <a:t>s délkami stran </a:t>
            </a:r>
            <a:r>
              <a:rPr lang="cs-CZ" sz="1600" b="1" dirty="0" smtClean="0"/>
              <a:t>k = 8,5 cm, l = 5,2 cm a |KM| = 10cm.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3060004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</a:t>
            </a:r>
            <a:r>
              <a:rPr lang="cs-CZ" b="1" dirty="0" smtClean="0"/>
              <a:t>KL; |KL| </a:t>
            </a:r>
            <a:r>
              <a:rPr lang="cs-CZ" b="1" dirty="0" smtClean="0"/>
              <a:t>= </a:t>
            </a:r>
            <a:r>
              <a:rPr lang="cs-CZ" b="1" dirty="0" smtClean="0"/>
              <a:t>8,5 cm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3492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/>
              <a:t>k</a:t>
            </a:r>
            <a:r>
              <a:rPr lang="cs-CZ" b="1" baseline="-25000" dirty="0"/>
              <a:t>1</a:t>
            </a:r>
            <a:r>
              <a:rPr lang="cs-CZ" b="1" dirty="0"/>
              <a:t>;</a:t>
            </a:r>
            <a:r>
              <a:rPr lang="cs-CZ" b="1" baseline="-25000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(K; 10 </a:t>
            </a:r>
            <a:r>
              <a:rPr lang="cs-CZ" b="1" dirty="0"/>
              <a:t>cm)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924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(L; 5,2 cm</a:t>
            </a:r>
            <a:r>
              <a:rPr lang="cs-CZ" b="1" dirty="0"/>
              <a:t>)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4356004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M; M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</a:t>
            </a:r>
            <a:r>
              <a:rPr lang="cs-CZ" b="1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5698062" y="5220000"/>
            <a:ext cx="326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</a:t>
            </a:r>
            <a:r>
              <a:rPr lang="cs-CZ" b="1" dirty="0" smtClean="0">
                <a:latin typeface="Cambria Math"/>
                <a:ea typeface="Cambria Math"/>
              </a:rPr>
              <a:t>S; S ∈KM, |KS| = |MS|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5698062" y="5652000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N;       (S): L </a:t>
            </a:r>
            <a:r>
              <a:rPr lang="cs-CZ" b="1" dirty="0" smtClean="0">
                <a:sym typeface="Symbol"/>
              </a:rPr>
              <a:t></a:t>
            </a:r>
            <a:r>
              <a:rPr lang="cs-CZ" b="1" dirty="0" smtClean="0"/>
              <a:t> N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608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8.       ABCD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971932" y="5220004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H="1" flipV="1">
            <a:off x="3389991" y="3038558"/>
            <a:ext cx="1463833" cy="218222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rot="3300000">
            <a:off x="749601" y="4582123"/>
            <a:ext cx="155741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1107112" y="3954410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1764008" y="529928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K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4678986" y="52433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L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3905883" y="35546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827584" y="35873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N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3195908" y="518825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k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4504014" y="43377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l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2438759" y="360671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259632" y="44371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n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Oblouk 93"/>
          <p:cNvSpPr>
            <a:spLocks noChangeAspect="1"/>
          </p:cNvSpPr>
          <p:nvPr/>
        </p:nvSpPr>
        <p:spPr bwMode="auto">
          <a:xfrm rot="20792170">
            <a:off x="1865936" y="3715207"/>
            <a:ext cx="2784254" cy="278425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2994240" y="3335492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9" name="Oblouk 8"/>
          <p:cNvSpPr>
            <a:spLocks noChangeAspect="1"/>
          </p:cNvSpPr>
          <p:nvPr/>
        </p:nvSpPr>
        <p:spPr bwMode="auto">
          <a:xfrm rot="14667211">
            <a:off x="1099907" y="3745339"/>
            <a:ext cx="578277" cy="648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5" name="Přímá spojnice 104"/>
          <p:cNvCxnSpPr/>
          <p:nvPr/>
        </p:nvCxnSpPr>
        <p:spPr bwMode="auto">
          <a:xfrm flipV="1">
            <a:off x="1980000" y="3960000"/>
            <a:ext cx="2028481" cy="1282479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1107112" y="3968723"/>
            <a:ext cx="864820" cy="1274644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1107112" y="3968723"/>
            <a:ext cx="28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1980032" y="5231572"/>
            <a:ext cx="28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Oblouk 50"/>
          <p:cNvSpPr>
            <a:spLocks noChangeAspect="1"/>
          </p:cNvSpPr>
          <p:nvPr/>
        </p:nvSpPr>
        <p:spPr bwMode="auto">
          <a:xfrm rot="16844055">
            <a:off x="3562674" y="3760679"/>
            <a:ext cx="2054650" cy="205465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4712879" y="3522941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cxnSp>
        <p:nvCxnSpPr>
          <p:cNvPr id="48" name="Přímá spojnice 47"/>
          <p:cNvCxnSpPr/>
          <p:nvPr/>
        </p:nvCxnSpPr>
        <p:spPr bwMode="auto">
          <a:xfrm flipV="1">
            <a:off x="1980000" y="3960000"/>
            <a:ext cx="2012153" cy="12655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987112" y="3960000"/>
            <a:ext cx="864820" cy="1274644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2890367" y="4495402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TextovéPole 57"/>
          <p:cNvSpPr txBox="1"/>
          <p:nvPr/>
        </p:nvSpPr>
        <p:spPr>
          <a:xfrm>
            <a:off x="2865760" y="403993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S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070" y="5722089"/>
            <a:ext cx="314268" cy="229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364" y="6178666"/>
            <a:ext cx="354098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Přímá spojnice 61"/>
          <p:cNvCxnSpPr/>
          <p:nvPr/>
        </p:nvCxnSpPr>
        <p:spPr bwMode="auto">
          <a:xfrm flipH="1" flipV="1">
            <a:off x="1107112" y="3968724"/>
            <a:ext cx="3746712" cy="1232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TextovéPole 65"/>
          <p:cNvSpPr txBox="1"/>
          <p:nvPr/>
        </p:nvSpPr>
        <p:spPr>
          <a:xfrm>
            <a:off x="5698800" y="478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△KLM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6177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68" grpId="0"/>
      <p:bldP spid="70" grpId="0"/>
      <p:bldP spid="81" grpId="0"/>
      <p:bldP spid="85" grpId="0"/>
      <p:bldP spid="88" grpId="0"/>
      <p:bldP spid="89" grpId="0"/>
      <p:bldP spid="82" grpId="0"/>
      <p:bldP spid="83" grpId="0"/>
      <p:bldP spid="84" grpId="0"/>
      <p:bldP spid="86" grpId="0"/>
      <p:bldP spid="90" grpId="0"/>
      <p:bldP spid="91" grpId="0"/>
      <p:bldP spid="92" grpId="0"/>
      <p:bldP spid="93" grpId="0"/>
      <p:bldP spid="94" grpId="0" animBg="1"/>
      <p:bldP spid="95" grpId="0"/>
      <p:bldP spid="9" grpId="0" animBg="1"/>
      <p:bldP spid="51" grpId="0" animBg="1"/>
      <p:bldP spid="52" grpId="0"/>
      <p:bldP spid="58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4000" dirty="0" smtClean="0"/>
              <a:t>Užití středové souměrnosti </a:t>
            </a:r>
            <a:br>
              <a:rPr lang="cs-CZ" sz="4000" dirty="0" smtClean="0"/>
            </a:br>
            <a:r>
              <a:rPr lang="cs-CZ" sz="4000" dirty="0" smtClean="0"/>
              <a:t>v konstrukci rovnoběžníků</a:t>
            </a:r>
            <a:endParaRPr lang="cs-CZ" sz="4000" dirty="0" smtClean="0"/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700004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36000" y="2201491"/>
            <a:ext cx="910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</a:t>
            </a:r>
            <a:r>
              <a:rPr lang="cs-CZ" sz="1600" b="1" dirty="0" smtClean="0"/>
              <a:t>rovnoběžník KLMN </a:t>
            </a:r>
            <a:r>
              <a:rPr lang="cs-CZ" sz="1600" b="1" dirty="0" smtClean="0"/>
              <a:t>s délkami stran </a:t>
            </a:r>
            <a:r>
              <a:rPr lang="cs-CZ" sz="1600" b="1" dirty="0" smtClean="0"/>
              <a:t>k = 8,5 cm, l = 4,5 cm a |KM| = 10cm.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3060004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</a:t>
            </a:r>
            <a:r>
              <a:rPr lang="cs-CZ" b="1" dirty="0" smtClean="0"/>
              <a:t>KL; |KL| </a:t>
            </a:r>
            <a:r>
              <a:rPr lang="cs-CZ" b="1" dirty="0" smtClean="0"/>
              <a:t>= </a:t>
            </a:r>
            <a:r>
              <a:rPr lang="cs-CZ" b="1" dirty="0" smtClean="0"/>
              <a:t>8,5 cm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3492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/>
              <a:t>k</a:t>
            </a:r>
            <a:r>
              <a:rPr lang="cs-CZ" b="1" baseline="-25000" dirty="0"/>
              <a:t>1</a:t>
            </a:r>
            <a:r>
              <a:rPr lang="cs-CZ" b="1" dirty="0"/>
              <a:t>;</a:t>
            </a:r>
            <a:r>
              <a:rPr lang="cs-CZ" b="1" baseline="-25000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(K; 10 </a:t>
            </a:r>
            <a:r>
              <a:rPr lang="cs-CZ" b="1" dirty="0"/>
              <a:t>cm)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924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(L; 4,5 cm</a:t>
            </a:r>
            <a:r>
              <a:rPr lang="cs-CZ" b="1" dirty="0"/>
              <a:t>)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4356004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 smtClean="0"/>
              <a:t>. M; M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</a:t>
            </a:r>
            <a:r>
              <a:rPr lang="cs-CZ" b="1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5698062" y="5220000"/>
            <a:ext cx="326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</a:t>
            </a:r>
            <a:r>
              <a:rPr lang="cs-CZ" b="1" dirty="0" smtClean="0">
                <a:latin typeface="Cambria Math"/>
                <a:ea typeface="Cambria Math"/>
              </a:rPr>
              <a:t>S; S ∈KM, |KS| = |MS|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5698062" y="5652000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7</a:t>
            </a:r>
            <a:r>
              <a:rPr lang="cs-CZ" b="1" dirty="0" smtClean="0"/>
              <a:t>. N;       (S): L </a:t>
            </a:r>
            <a:r>
              <a:rPr lang="cs-CZ" b="1" dirty="0" smtClean="0">
                <a:sym typeface="Symbol"/>
              </a:rPr>
              <a:t></a:t>
            </a:r>
            <a:r>
              <a:rPr lang="cs-CZ" b="1" dirty="0" smtClean="0"/>
              <a:t> N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608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8.       ABCD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107332" y="5220004"/>
            <a:ext cx="30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899408" y="529928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K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3995936" y="52433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L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4341452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833060" y="34197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N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2483768" y="51571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k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4258800" y="42874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l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2522123" y="3275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899592" y="418602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n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Oblouk 93"/>
          <p:cNvSpPr>
            <a:spLocks noChangeAspect="1"/>
          </p:cNvSpPr>
          <p:nvPr/>
        </p:nvSpPr>
        <p:spPr bwMode="auto">
          <a:xfrm rot="20792170">
            <a:off x="-311040" y="2565333"/>
            <a:ext cx="5184000" cy="5184000"/>
          </a:xfrm>
          <a:prstGeom prst="arc">
            <a:avLst>
              <a:gd name="adj1" fmla="val 19263811"/>
              <a:gd name="adj2" fmla="val 2123862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3848279" y="2771636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51" name="Oblouk 50"/>
          <p:cNvSpPr>
            <a:spLocks noChangeAspect="1"/>
          </p:cNvSpPr>
          <p:nvPr/>
        </p:nvSpPr>
        <p:spPr bwMode="auto">
          <a:xfrm rot="19801705">
            <a:off x="2532438" y="3522570"/>
            <a:ext cx="2646000" cy="2646000"/>
          </a:xfrm>
          <a:prstGeom prst="arc">
            <a:avLst>
              <a:gd name="adj1" fmla="val 17702169"/>
              <a:gd name="adj2" fmla="val 2102137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4779781" y="3492004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2642438" y="4293096"/>
            <a:ext cx="120918" cy="2475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TextovéPole 57"/>
          <p:cNvSpPr txBox="1"/>
          <p:nvPr/>
        </p:nvSpPr>
        <p:spPr>
          <a:xfrm>
            <a:off x="2735384" y="388467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S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999" y="5722089"/>
            <a:ext cx="314268" cy="229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364" y="6178666"/>
            <a:ext cx="354098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Přímá spojnice 4"/>
          <p:cNvCxnSpPr/>
          <p:nvPr/>
        </p:nvCxnSpPr>
        <p:spPr bwMode="auto">
          <a:xfrm rot="-1560000" flipV="1">
            <a:off x="938147" y="4430934"/>
            <a:ext cx="360000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899408" y="3399593"/>
            <a:ext cx="3233215" cy="18038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Oblouk 52"/>
          <p:cNvSpPr>
            <a:spLocks noChangeAspect="1"/>
          </p:cNvSpPr>
          <p:nvPr/>
        </p:nvSpPr>
        <p:spPr bwMode="auto">
          <a:xfrm rot="15957419">
            <a:off x="1110773" y="3112763"/>
            <a:ext cx="2245150" cy="2515848"/>
          </a:xfrm>
          <a:prstGeom prst="arc">
            <a:avLst>
              <a:gd name="adj1" fmla="val 17668320"/>
              <a:gd name="adj2" fmla="val 1977582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Přímá spojnice 53"/>
          <p:cNvCxnSpPr/>
          <p:nvPr/>
        </p:nvCxnSpPr>
        <p:spPr bwMode="auto">
          <a:xfrm>
            <a:off x="1108800" y="5220000"/>
            <a:ext cx="306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 rot="5820000" flipV="1">
            <a:off x="3448800" y="4428000"/>
            <a:ext cx="1620000" cy="1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rot="5820000" flipV="1">
            <a:off x="403200" y="4429162"/>
            <a:ext cx="1620000" cy="1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1296000" y="3625200"/>
            <a:ext cx="306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36000" y="2700004"/>
            <a:ext cx="1871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Konstrukce:</a:t>
            </a:r>
            <a:endParaRPr lang="cs-CZ" sz="1600" b="1" u="sng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5698800" y="478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△KLM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4" name="Přímá spojnice 63"/>
          <p:cNvCxnSpPr/>
          <p:nvPr/>
        </p:nvCxnSpPr>
        <p:spPr bwMode="auto">
          <a:xfrm rot="5820000" flipV="1">
            <a:off x="3448800" y="4428000"/>
            <a:ext cx="162000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548758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4" grpId="0"/>
      <p:bldP spid="24" grpId="0"/>
      <p:bldP spid="68" grpId="0"/>
      <p:bldP spid="70" grpId="0"/>
      <p:bldP spid="81" grpId="0"/>
      <p:bldP spid="85" grpId="0"/>
      <p:bldP spid="88" grpId="0"/>
      <p:bldP spid="89" grpId="0"/>
      <p:bldP spid="82" grpId="0"/>
      <p:bldP spid="83" grpId="0"/>
      <p:bldP spid="84" grpId="0"/>
      <p:bldP spid="86" grpId="0"/>
      <p:bldP spid="90" grpId="0"/>
      <p:bldP spid="91" grpId="0"/>
      <p:bldP spid="92" grpId="0"/>
      <p:bldP spid="93" grpId="0"/>
      <p:bldP spid="94" grpId="0" animBg="1"/>
      <p:bldP spid="95" grpId="0"/>
      <p:bldP spid="51" grpId="0" animBg="1"/>
      <p:bldP spid="52" grpId="0"/>
      <p:bldP spid="58" grpId="0"/>
      <p:bldP spid="53" grpId="0" animBg="1"/>
      <p:bldP spid="61" grpId="0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čtyřúhelníků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0" y="4860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Pomocí tří prvků sestrojíme trojúhelník (tři vrcholy trojúhelníku) a pomocí zbývajících dvou jej doplníme na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čtyřúhelník.</a:t>
            </a:r>
            <a:endParaRPr lang="cs-CZ" sz="16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450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Při konstrukci obecného čtyřúhelníku musíme znát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pět prvků (stran, úhlů, úhlopříček, …)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0" y="5472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Při konstrukci rovnoběžníku nám stačí menší počet známých prvků, neboť při konstrukcích využíváme některé z vlastností rovnoběžníků. </a:t>
            </a:r>
            <a:endParaRPr lang="cs-CZ" sz="16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0" y="6120000"/>
            <a:ext cx="9154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Z rovnoběžníků již umíme sestrojit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čtverec a obdélník, </a:t>
            </a:r>
            <a:r>
              <a:rPr lang="cs-CZ" sz="1600" b="1" dirty="0" smtClean="0"/>
              <a:t>kde využíváme při konstrukci pravé úhly. </a:t>
            </a:r>
            <a:endParaRPr lang="cs-CZ" sz="1600" b="1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2987824" y="4077072"/>
            <a:ext cx="3600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V="1">
            <a:off x="2987824" y="2204864"/>
            <a:ext cx="360040" cy="18722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3347864" y="2204864"/>
            <a:ext cx="2376264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5724128" y="2780928"/>
            <a:ext cx="864096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V="1">
            <a:off x="2987824" y="2780928"/>
            <a:ext cx="2736304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ovéPole 18"/>
          <p:cNvSpPr txBox="1"/>
          <p:nvPr/>
        </p:nvSpPr>
        <p:spPr>
          <a:xfrm>
            <a:off x="6444208" y="40677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131840" y="19075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5652120" y="24836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56" name="TextovéPole 55"/>
          <p:cNvSpPr txBox="1"/>
          <p:nvPr/>
        </p:nvSpPr>
        <p:spPr>
          <a:xfrm>
            <a:off x="4572000" y="40050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6156176" y="31409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4485616" y="22048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2843808" y="28228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2802687" y="408185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4089518" y="304750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e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4006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5" grpId="0"/>
      <p:bldP spid="76" grpId="0"/>
      <p:bldP spid="19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čtverce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960000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532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čtverec </a:t>
            </a:r>
            <a:r>
              <a:rPr lang="cs-CZ" sz="1600" b="1" dirty="0" smtClean="0"/>
              <a:t>ABCD s </a:t>
            </a:r>
            <a:r>
              <a:rPr lang="cs-CZ" sz="1600" b="1" dirty="0" smtClean="0"/>
              <a:t>délkou strany 6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0" y="2520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6 cm</a:t>
            </a:r>
            <a:endParaRPr lang="cs-CZ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858677" y="2863143"/>
            <a:ext cx="1584176" cy="158417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654775" y="44278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265992" y="44278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442853" y="25658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498637" y="25751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434741" y="44009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2421351" y="34705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434741" y="25031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498637" y="34705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960000" y="2952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90°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2334841" y="2519500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ovéPole 68"/>
          <p:cNvSpPr txBox="1"/>
          <p:nvPr/>
        </p:nvSpPr>
        <p:spPr>
          <a:xfrm>
            <a:off x="2483768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70" name="TextovéPole 69"/>
          <p:cNvSpPr txBox="1"/>
          <p:nvPr/>
        </p:nvSpPr>
        <p:spPr>
          <a:xfrm>
            <a:off x="3960000" y="3384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BAY| = 90°</a:t>
            </a:r>
            <a:endParaRPr lang="cs-CZ" b="1" dirty="0"/>
          </a:p>
        </p:txBody>
      </p:sp>
      <p:cxnSp>
        <p:nvCxnSpPr>
          <p:cNvPr id="79" name="Přímá spojnice 78"/>
          <p:cNvCxnSpPr/>
          <p:nvPr/>
        </p:nvCxnSpPr>
        <p:spPr bwMode="auto">
          <a:xfrm flipV="1">
            <a:off x="762787" y="3199900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498635" y="314037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3960000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(A;6 cm)</a:t>
            </a:r>
            <a:endParaRPr lang="cs-CZ" b="1" dirty="0"/>
          </a:p>
        </p:txBody>
      </p:sp>
      <p:sp>
        <p:nvSpPr>
          <p:cNvPr id="8" name="Oblouk 7"/>
          <p:cNvSpPr/>
          <p:nvPr/>
        </p:nvSpPr>
        <p:spPr bwMode="auto">
          <a:xfrm rot="18832489">
            <a:off x="195714" y="2869138"/>
            <a:ext cx="1469938" cy="146993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Přímá spojnice 10"/>
          <p:cNvCxnSpPr/>
          <p:nvPr/>
        </p:nvCxnSpPr>
        <p:spPr bwMode="auto">
          <a:xfrm flipH="1" flipV="1">
            <a:off x="859069" y="2528364"/>
            <a:ext cx="12122" cy="353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 flipH="1" flipV="1">
            <a:off x="2443069" y="2499730"/>
            <a:ext cx="0" cy="353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Oblouk 82"/>
          <p:cNvSpPr/>
          <p:nvPr/>
        </p:nvSpPr>
        <p:spPr bwMode="auto">
          <a:xfrm rot="18832489">
            <a:off x="1686382" y="2867485"/>
            <a:ext cx="1469938" cy="146993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120385" y="2719127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000" y="424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(B;6 cm)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2716567" y="2686861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468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960000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960000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⧠</a:t>
            </a:r>
            <a:r>
              <a:rPr lang="cs-CZ" b="1" dirty="0" smtClean="0"/>
              <a:t>ABCD</a:t>
            </a:r>
            <a:endParaRPr lang="cs-CZ" b="1" dirty="0"/>
          </a:p>
        </p:txBody>
      </p:sp>
      <p:sp>
        <p:nvSpPr>
          <p:cNvPr id="33" name="Obdélník 32"/>
          <p:cNvSpPr/>
          <p:nvPr/>
        </p:nvSpPr>
        <p:spPr bwMode="auto">
          <a:xfrm>
            <a:off x="871791" y="2865339"/>
            <a:ext cx="1584176" cy="1584176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4186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3" grpId="0" animBg="1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69" grpId="0"/>
      <p:bldP spid="70" grpId="0"/>
      <p:bldP spid="80" grpId="0"/>
      <p:bldP spid="81" grpId="0"/>
      <p:bldP spid="8" grpId="0" animBg="1"/>
      <p:bldP spid="83" grpId="0" animBg="1"/>
      <p:bldP spid="84" grpId="0"/>
      <p:bldP spid="85" grpId="0"/>
      <p:bldP spid="86" grpId="0"/>
      <p:bldP spid="87" grpId="0"/>
      <p:bldP spid="88" grpId="0"/>
      <p:bldP spid="89" grpId="0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čtverce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960000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933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Konstrukce: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4998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čtverec </a:t>
            </a:r>
            <a:r>
              <a:rPr lang="cs-CZ" sz="1600" b="1" dirty="0" smtClean="0"/>
              <a:t>ABCD s </a:t>
            </a:r>
            <a:r>
              <a:rPr lang="cs-CZ" sz="1600" b="1" dirty="0" smtClean="0"/>
              <a:t>délkou strany 6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0" y="2520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6 cm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52898" y="5179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912898" y="518532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141357" y="25649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683568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835976" y="50556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149656" y="3816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835976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549069" y="37742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960000" y="2952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90°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275856" y="23488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70" name="TextovéPole 69"/>
          <p:cNvSpPr txBox="1"/>
          <p:nvPr/>
        </p:nvSpPr>
        <p:spPr>
          <a:xfrm>
            <a:off x="3960000" y="3384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BAY| = 90°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500442" y="31409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3960000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(A;6 cm)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18413" y="2780928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000" y="424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(B;6 cm)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3513634" y="2636912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468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960000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960000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⧠</a:t>
            </a:r>
            <a:r>
              <a:rPr lang="cs-CZ" b="1" dirty="0" smtClean="0"/>
              <a:t>ABCD</a:t>
            </a:r>
            <a:endParaRPr lang="cs-CZ" b="1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864000" y="5040000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>
            <a:off x="972000" y="4932000"/>
            <a:ext cx="0" cy="247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132000" y="4932000"/>
            <a:ext cx="0" cy="247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V="1">
            <a:off x="3132000" y="2340000"/>
            <a:ext cx="0" cy="27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860482" y="3356992"/>
            <a:ext cx="24127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3020722" y="2564904"/>
            <a:ext cx="24127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972000" y="2703600"/>
            <a:ext cx="0" cy="2335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Oblouk 44"/>
          <p:cNvSpPr>
            <a:spLocks noChangeAspect="1"/>
          </p:cNvSpPr>
          <p:nvPr/>
        </p:nvSpPr>
        <p:spPr bwMode="auto">
          <a:xfrm rot="18832489">
            <a:off x="-51281" y="2880000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blouk 46"/>
          <p:cNvSpPr>
            <a:spLocks noChangeAspect="1"/>
          </p:cNvSpPr>
          <p:nvPr/>
        </p:nvSpPr>
        <p:spPr bwMode="auto">
          <a:xfrm rot="18832489">
            <a:off x="2048923" y="2880000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>
            <a:off x="972000" y="504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972000" y="2880000"/>
            <a:ext cx="21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V="1">
            <a:off x="3132000" y="2880000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972000" y="2878934"/>
            <a:ext cx="0" cy="21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278087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69" grpId="0"/>
      <p:bldP spid="70" grpId="0"/>
      <p:bldP spid="80" grpId="0"/>
      <p:bldP spid="81" grpId="0"/>
      <p:bldP spid="84" grpId="0"/>
      <p:bldP spid="85" grpId="0"/>
      <p:bldP spid="86" grpId="0"/>
      <p:bldP spid="87" grpId="0"/>
      <p:bldP spid="88" grpId="0"/>
      <p:bldP spid="89" grpId="0"/>
      <p:bldP spid="45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obdélníku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960000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obdélník </a:t>
            </a:r>
            <a:r>
              <a:rPr lang="cs-CZ" sz="1600" b="1" dirty="0" smtClean="0"/>
              <a:t>ABCD s </a:t>
            </a:r>
            <a:r>
              <a:rPr lang="cs-CZ" sz="1600" b="1" dirty="0" smtClean="0"/>
              <a:t>délkami stran 4 cm a 7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0" y="2520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7 cm</a:t>
            </a:r>
            <a:endParaRPr lang="cs-CZ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792000" y="2880000"/>
            <a:ext cx="2322468" cy="158417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715398" y="449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945390" y="44278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122251" y="25658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814101" y="24271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706242" y="44009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100749" y="34705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610083" y="25031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1178035" y="34705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960000" y="2952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90°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3014239" y="2519500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ovéPole 68"/>
          <p:cNvSpPr txBox="1"/>
          <p:nvPr/>
        </p:nvSpPr>
        <p:spPr>
          <a:xfrm>
            <a:off x="3131840" y="21939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70" name="TextovéPole 69"/>
          <p:cNvSpPr txBox="1"/>
          <p:nvPr/>
        </p:nvSpPr>
        <p:spPr>
          <a:xfrm>
            <a:off x="3960000" y="3384000"/>
            <a:ext cx="420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BAY| = 90°</a:t>
            </a:r>
            <a:endParaRPr lang="cs-CZ" b="1" dirty="0"/>
          </a:p>
        </p:txBody>
      </p:sp>
      <p:cxnSp>
        <p:nvCxnSpPr>
          <p:cNvPr id="79" name="Přímá spojnice 78"/>
          <p:cNvCxnSpPr/>
          <p:nvPr/>
        </p:nvCxnSpPr>
        <p:spPr bwMode="auto">
          <a:xfrm flipV="1">
            <a:off x="683568" y="3199900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539552" y="29156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3960000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(A;4 cm)</a:t>
            </a:r>
            <a:endParaRPr lang="cs-CZ" b="1" dirty="0"/>
          </a:p>
        </p:txBody>
      </p:sp>
      <p:sp>
        <p:nvSpPr>
          <p:cNvPr id="8" name="Oblouk 7"/>
          <p:cNvSpPr/>
          <p:nvPr/>
        </p:nvSpPr>
        <p:spPr bwMode="auto">
          <a:xfrm rot="18832489">
            <a:off x="51698" y="2869138"/>
            <a:ext cx="1469938" cy="146993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Přímá spojnice 10"/>
          <p:cNvCxnSpPr/>
          <p:nvPr/>
        </p:nvCxnSpPr>
        <p:spPr bwMode="auto">
          <a:xfrm flipH="1" flipV="1">
            <a:off x="786902" y="2528364"/>
            <a:ext cx="12122" cy="353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 flipH="1" flipV="1">
            <a:off x="3122467" y="2499730"/>
            <a:ext cx="0" cy="353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Oblouk 82"/>
          <p:cNvSpPr/>
          <p:nvPr/>
        </p:nvSpPr>
        <p:spPr bwMode="auto">
          <a:xfrm rot="18832489">
            <a:off x="2365780" y="2867485"/>
            <a:ext cx="1469938" cy="146993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93186" y="2636912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000" y="424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(B;4 cm)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3395965" y="2686861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468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960000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3960000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⌷</a:t>
            </a:r>
            <a:r>
              <a:rPr lang="cs-CZ" b="1" dirty="0" smtClean="0"/>
              <a:t>ABCD</a:t>
            </a:r>
            <a:endParaRPr lang="cs-CZ" b="1" dirty="0"/>
          </a:p>
        </p:txBody>
      </p:sp>
      <p:sp>
        <p:nvSpPr>
          <p:cNvPr id="33" name="Obdélník 32"/>
          <p:cNvSpPr/>
          <p:nvPr/>
        </p:nvSpPr>
        <p:spPr bwMode="auto">
          <a:xfrm>
            <a:off x="792000" y="2880000"/>
            <a:ext cx="2322468" cy="1584176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1548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3" grpId="0" animBg="1"/>
      <p:bldP spid="53" grpId="0"/>
      <p:bldP spid="54" grpId="0"/>
      <p:bldP spid="55" grpId="0"/>
      <p:bldP spid="56" grpId="0"/>
      <p:bldP spid="57" grpId="0"/>
      <p:bldP spid="62" grpId="0"/>
      <p:bldP spid="63" grpId="0"/>
      <p:bldP spid="67" grpId="0"/>
      <p:bldP spid="68" grpId="0"/>
      <p:bldP spid="69" grpId="0"/>
      <p:bldP spid="70" grpId="0"/>
      <p:bldP spid="80" grpId="0"/>
      <p:bldP spid="81" grpId="0"/>
      <p:bldP spid="8" grpId="0" animBg="1"/>
      <p:bldP spid="83" grpId="0" animBg="1"/>
      <p:bldP spid="84" grpId="0"/>
      <p:bldP spid="85" grpId="0"/>
      <p:bldP spid="86" grpId="0"/>
      <p:bldP spid="87" grpId="0"/>
      <p:bldP spid="88" grpId="0"/>
      <p:bldP spid="89" grpId="0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obdélníku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obdélník </a:t>
            </a:r>
            <a:r>
              <a:rPr lang="cs-CZ" sz="1600" b="1" dirty="0" smtClean="0"/>
              <a:t>ABCD s </a:t>
            </a:r>
            <a:r>
              <a:rPr lang="cs-CZ" sz="1600" b="1" dirty="0" smtClean="0"/>
              <a:t>délkami stran 4 cm a 7 cm.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2520000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7 cm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2952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90°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384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BAY| = 90°</a:t>
            </a:r>
            <a:endParaRPr lang="cs-CZ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(A;4 cm)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698063" y="4248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(B;4 cm)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698063" y="4680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5698063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⌷</a:t>
            </a:r>
            <a:r>
              <a:rPr lang="cs-CZ" b="1" dirty="0" smtClean="0"/>
              <a:t>ABCD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755576" y="50851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3484494" y="50556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491880" y="3275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11560" y="3275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2159365" y="505566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504635" y="423623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2038215" y="3230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513759" y="42436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096000" y="23488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42" name="TextovéPole 41"/>
          <p:cNvSpPr txBox="1"/>
          <p:nvPr/>
        </p:nvSpPr>
        <p:spPr>
          <a:xfrm>
            <a:off x="500442" y="26369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3916542" y="3415334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864000" y="504000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972000" y="4932000"/>
            <a:ext cx="0" cy="247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3492000" y="4932000"/>
            <a:ext cx="0" cy="247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3492000" y="2340000"/>
            <a:ext cx="0" cy="27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860482" y="2996952"/>
            <a:ext cx="24127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3384000" y="2564904"/>
            <a:ext cx="24127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972000" y="2703600"/>
            <a:ext cx="0" cy="2335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972000" y="5040000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972000" y="3600000"/>
            <a:ext cx="25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3492000" y="3600000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V="1">
            <a:off x="972000" y="3600000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Oblouk 59"/>
          <p:cNvSpPr>
            <a:spLocks noChangeAspect="1"/>
          </p:cNvSpPr>
          <p:nvPr/>
        </p:nvSpPr>
        <p:spPr bwMode="auto">
          <a:xfrm rot="18832489">
            <a:off x="252000" y="3600000"/>
            <a:ext cx="1440000" cy="144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blouk 60"/>
          <p:cNvSpPr>
            <a:spLocks noChangeAspect="1"/>
          </p:cNvSpPr>
          <p:nvPr/>
        </p:nvSpPr>
        <p:spPr bwMode="auto">
          <a:xfrm rot="18832489">
            <a:off x="2772000" y="3600000"/>
            <a:ext cx="1440000" cy="144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54076" y="3600000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0545596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60" grpId="0" animBg="1"/>
      <p:bldP spid="61" grpId="0" animBg="1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kosočtverce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7846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kosočtverec </a:t>
            </a:r>
            <a:r>
              <a:rPr lang="cs-CZ" sz="1600" b="1" dirty="0" smtClean="0"/>
              <a:t>ABCD s </a:t>
            </a:r>
            <a:r>
              <a:rPr lang="cs-CZ" sz="1600" b="1" dirty="0" smtClean="0"/>
              <a:t>délkami stran 55 mm a velikostí úhlu ABC 125°.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2520000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55 mm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2952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125°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384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/>
              <a:t>k</a:t>
            </a:r>
            <a:r>
              <a:rPr lang="cs-CZ" b="1" baseline="-25000" dirty="0"/>
              <a:t>1</a:t>
            </a:r>
            <a:r>
              <a:rPr lang="cs-CZ" b="1" dirty="0"/>
              <a:t>;</a:t>
            </a:r>
            <a:r>
              <a:rPr lang="cs-CZ" b="1" baseline="-25000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(B; 55 mm</a:t>
            </a:r>
            <a:r>
              <a:rPr lang="cs-CZ" b="1" dirty="0"/>
              <a:t>)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C; C</a:t>
            </a:r>
            <a:r>
              <a:rPr lang="cs-CZ" b="1" dirty="0">
                <a:latin typeface="Cambria Math"/>
                <a:ea typeface="Cambria Math"/>
              </a:rPr>
              <a:t>∈</a:t>
            </a:r>
            <a:r>
              <a:rPr lang="cs-CZ" b="1" dirty="0"/>
              <a:t>k</a:t>
            </a:r>
            <a:r>
              <a:rPr lang="cs-CZ" b="1" baseline="-25000" dirty="0"/>
              <a:t>2</a:t>
            </a:r>
            <a:r>
              <a:rPr lang="cs-CZ" b="1" dirty="0">
                <a:latin typeface="Cambria Math"/>
                <a:ea typeface="Cambria Math"/>
              </a:rPr>
              <a:t>∩↦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5698062" y="4248000"/>
            <a:ext cx="2546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(C; 55 mm)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698062" y="4680000"/>
            <a:ext cx="240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k</a:t>
            </a:r>
            <a:r>
              <a:rPr lang="cs-CZ" b="1" baseline="-25000" dirty="0" smtClean="0"/>
              <a:t>3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r>
              <a:rPr lang="cs-CZ" b="1" dirty="0" smtClean="0"/>
              <a:t>(A; </a:t>
            </a:r>
            <a:r>
              <a:rPr lang="cs-CZ" b="1" dirty="0"/>
              <a:t>55 mm)</a:t>
            </a:r>
          </a:p>
        </p:txBody>
      </p:sp>
      <p:sp>
        <p:nvSpPr>
          <p:cNvPr id="88" name="TextovéPole 87"/>
          <p:cNvSpPr txBox="1"/>
          <p:nvPr/>
        </p:nvSpPr>
        <p:spPr>
          <a:xfrm>
            <a:off x="5698063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</a:t>
            </a:r>
            <a:r>
              <a:rPr lang="cs-CZ" b="1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sym typeface="Symbol"/>
              </a:rPr>
              <a:t></a:t>
            </a:r>
            <a:r>
              <a:rPr lang="cs-CZ" b="1" dirty="0" smtClean="0"/>
              <a:t>ABCD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395536" y="4572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V="1">
            <a:off x="2555536" y="3204000"/>
            <a:ext cx="2499295" cy="13498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V="1">
            <a:off x="395536" y="3582308"/>
            <a:ext cx="1855200" cy="9841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2250736" y="358230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179512" y="45970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2277140" y="45596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4283968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1979712" y="3059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1259512" y="45970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3483136" y="396469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3051088" y="32405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107112" y="37173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Oblouk 93"/>
          <p:cNvSpPr>
            <a:spLocks noChangeAspect="1"/>
          </p:cNvSpPr>
          <p:nvPr/>
        </p:nvSpPr>
        <p:spPr bwMode="auto">
          <a:xfrm rot="293218">
            <a:off x="2524963" y="3212976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4608465" y="3636529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9" name="Oblouk 8"/>
          <p:cNvSpPr/>
          <p:nvPr/>
        </p:nvSpPr>
        <p:spPr bwMode="auto">
          <a:xfrm rot="17799384">
            <a:off x="2161266" y="4248000"/>
            <a:ext cx="1004093" cy="112515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Přímá spojnice 95"/>
          <p:cNvCxnSpPr/>
          <p:nvPr/>
        </p:nvCxnSpPr>
        <p:spPr bwMode="auto">
          <a:xfrm>
            <a:off x="4821330" y="3212976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ovéPole 96"/>
          <p:cNvSpPr txBox="1"/>
          <p:nvPr/>
        </p:nvSpPr>
        <p:spPr>
          <a:xfrm>
            <a:off x="4716016" y="29156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Oblouk 98"/>
          <p:cNvSpPr>
            <a:spLocks noChangeAspect="1"/>
          </p:cNvSpPr>
          <p:nvPr/>
        </p:nvSpPr>
        <p:spPr bwMode="auto">
          <a:xfrm rot="14185233">
            <a:off x="2252806" y="2618600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2604722" y="2498554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/>
              <a:t>2</a:t>
            </a:r>
            <a:endParaRPr lang="cs-CZ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1043608" y="3013585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endParaRPr lang="cs-CZ" b="1" dirty="0"/>
          </a:p>
        </p:txBody>
      </p:sp>
      <p:sp>
        <p:nvSpPr>
          <p:cNvPr id="103" name="Oblouk 102"/>
          <p:cNvSpPr>
            <a:spLocks noChangeAspect="1"/>
          </p:cNvSpPr>
          <p:nvPr/>
        </p:nvSpPr>
        <p:spPr bwMode="auto">
          <a:xfrm rot="293218">
            <a:off x="354473" y="3188398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5" name="Přímá spojnice 104"/>
          <p:cNvCxnSpPr/>
          <p:nvPr/>
        </p:nvCxnSpPr>
        <p:spPr bwMode="auto">
          <a:xfrm flipV="1">
            <a:off x="388912" y="3582308"/>
            <a:ext cx="1855200" cy="984134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flipV="1">
            <a:off x="2573006" y="3568666"/>
            <a:ext cx="1855200" cy="984134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410662" y="4572000"/>
            <a:ext cx="216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250736" y="3579514"/>
            <a:ext cx="216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Oblouk 38"/>
          <p:cNvSpPr/>
          <p:nvPr/>
        </p:nvSpPr>
        <p:spPr bwMode="auto">
          <a:xfrm rot="17799384">
            <a:off x="2160000" y="4248000"/>
            <a:ext cx="1004093" cy="1125152"/>
          </a:xfrm>
          <a:prstGeom prst="arc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6133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82" grpId="0"/>
      <p:bldP spid="83" grpId="0"/>
      <p:bldP spid="84" grpId="0"/>
      <p:bldP spid="86" grpId="0"/>
      <p:bldP spid="90" grpId="0"/>
      <p:bldP spid="91" grpId="0"/>
      <p:bldP spid="92" grpId="0"/>
      <p:bldP spid="93" grpId="0"/>
      <p:bldP spid="94" grpId="0" animBg="1"/>
      <p:bldP spid="95" grpId="0"/>
      <p:bldP spid="9" grpId="0" animBg="1"/>
      <p:bldP spid="97" grpId="0"/>
      <p:bldP spid="99" grpId="0" animBg="1"/>
      <p:bldP spid="100" grpId="0"/>
      <p:bldP spid="101" grpId="0"/>
      <p:bldP spid="103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kosočtverce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160000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160000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115616" y="1862937"/>
            <a:ext cx="7846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kosočtverec </a:t>
            </a:r>
            <a:r>
              <a:rPr lang="cs-CZ" sz="1600" b="1" dirty="0" smtClean="0"/>
              <a:t>ABCD s </a:t>
            </a:r>
            <a:r>
              <a:rPr lang="cs-CZ" sz="1600" b="1" dirty="0" smtClean="0"/>
              <a:t>délkami stran 55 mm a velikostí úhlu ABC 125°.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2520000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55 mm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2952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ABX| = 125°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384000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/>
              <a:t>k</a:t>
            </a:r>
            <a:r>
              <a:rPr lang="cs-CZ" b="1" baseline="-25000" dirty="0"/>
              <a:t>1</a:t>
            </a:r>
            <a:r>
              <a:rPr lang="cs-CZ" b="1" dirty="0"/>
              <a:t>;</a:t>
            </a:r>
            <a:r>
              <a:rPr lang="cs-CZ" b="1" baseline="-25000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(B; 55 mm</a:t>
            </a:r>
            <a:r>
              <a:rPr lang="cs-CZ" b="1" dirty="0"/>
              <a:t>)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3816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C; C</a:t>
            </a:r>
            <a:r>
              <a:rPr lang="cs-CZ" b="1" dirty="0">
                <a:latin typeface="Cambria Math"/>
                <a:ea typeface="Cambria Math"/>
              </a:rPr>
              <a:t>∈</a:t>
            </a:r>
            <a:r>
              <a:rPr lang="cs-CZ" b="1" dirty="0"/>
              <a:t>k</a:t>
            </a:r>
            <a:r>
              <a:rPr lang="cs-CZ" b="1" baseline="-25000" dirty="0"/>
              <a:t>2</a:t>
            </a:r>
            <a:r>
              <a:rPr lang="cs-CZ" b="1" dirty="0">
                <a:latin typeface="Cambria Math"/>
                <a:ea typeface="Cambria Math"/>
              </a:rPr>
              <a:t>∩↦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5698062" y="4248000"/>
            <a:ext cx="2546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(C; 55 mm)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698062" y="4680000"/>
            <a:ext cx="240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k</a:t>
            </a:r>
            <a:r>
              <a:rPr lang="cs-CZ" b="1" baseline="-25000" dirty="0" smtClean="0"/>
              <a:t>3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r>
              <a:rPr lang="cs-CZ" b="1" dirty="0" smtClean="0"/>
              <a:t>(A; </a:t>
            </a:r>
            <a:r>
              <a:rPr lang="cs-CZ" b="1" dirty="0"/>
              <a:t>55 mm)</a:t>
            </a:r>
          </a:p>
        </p:txBody>
      </p:sp>
      <p:sp>
        <p:nvSpPr>
          <p:cNvPr id="88" name="TextovéPole 87"/>
          <p:cNvSpPr txBox="1"/>
          <p:nvPr/>
        </p:nvSpPr>
        <p:spPr>
          <a:xfrm>
            <a:off x="5698063" y="5112000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</a:t>
            </a:r>
            <a:r>
              <a:rPr lang="cs-CZ" b="1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5544000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sym typeface="Symbol"/>
              </a:rPr>
              <a:t></a:t>
            </a:r>
            <a:r>
              <a:rPr lang="cs-CZ" b="1" dirty="0" smtClean="0"/>
              <a:t>ABCD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899592" y="5327200"/>
            <a:ext cx="19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2195736" y="4032000"/>
            <a:ext cx="31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</p:cxnSp>
      <p:cxnSp>
        <p:nvCxnSpPr>
          <p:cNvPr id="79" name="Přímá spojnice 78"/>
          <p:cNvCxnSpPr/>
          <p:nvPr/>
        </p:nvCxnSpPr>
        <p:spPr bwMode="auto">
          <a:xfrm>
            <a:off x="467544" y="4518000"/>
            <a:ext cx="19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</p:cxnSp>
      <p:cxnSp>
        <p:nvCxnSpPr>
          <p:cNvPr id="80" name="Přímá spojnice 79"/>
          <p:cNvCxnSpPr/>
          <p:nvPr/>
        </p:nvCxnSpPr>
        <p:spPr bwMode="auto">
          <a:xfrm>
            <a:off x="2026609" y="3706155"/>
            <a:ext cx="19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683568" y="53522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2781196" y="53148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3851920" y="33213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1835696" y="3275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1763568" y="53522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3495642" y="434040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2813469" y="333682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099690" y="408492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Oblouk 93"/>
          <p:cNvSpPr>
            <a:spLocks noChangeAspect="1"/>
          </p:cNvSpPr>
          <p:nvPr/>
        </p:nvSpPr>
        <p:spPr bwMode="auto">
          <a:xfrm rot="293218">
            <a:off x="2102983" y="3295920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4197377" y="4248000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9" name="Oblouk 8"/>
          <p:cNvSpPr/>
          <p:nvPr/>
        </p:nvSpPr>
        <p:spPr bwMode="auto">
          <a:xfrm rot="17521554">
            <a:off x="2376000" y="4968000"/>
            <a:ext cx="1004093" cy="112515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Přímá spojnice 95"/>
          <p:cNvCxnSpPr/>
          <p:nvPr/>
        </p:nvCxnSpPr>
        <p:spPr bwMode="auto">
          <a:xfrm>
            <a:off x="4419240" y="2846163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ovéPole 96"/>
          <p:cNvSpPr txBox="1"/>
          <p:nvPr/>
        </p:nvSpPr>
        <p:spPr>
          <a:xfrm>
            <a:off x="4699172" y="2767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Oblouk 98"/>
          <p:cNvSpPr>
            <a:spLocks noChangeAspect="1"/>
          </p:cNvSpPr>
          <p:nvPr/>
        </p:nvSpPr>
        <p:spPr bwMode="auto">
          <a:xfrm rot="14185233">
            <a:off x="1994890" y="2888176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2037402" y="2780928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/>
              <a:t>2</a:t>
            </a:r>
            <a:endParaRPr lang="cs-CZ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1085372" y="3521489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3</a:t>
            </a:r>
            <a:endParaRPr lang="cs-CZ" b="1" dirty="0"/>
          </a:p>
        </p:txBody>
      </p:sp>
      <p:sp>
        <p:nvSpPr>
          <p:cNvPr id="103" name="Oblouk 102"/>
          <p:cNvSpPr>
            <a:spLocks noChangeAspect="1"/>
          </p:cNvSpPr>
          <p:nvPr/>
        </p:nvSpPr>
        <p:spPr bwMode="auto">
          <a:xfrm rot="293218">
            <a:off x="267592" y="3445072"/>
            <a:ext cx="2160000" cy="216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900000" y="5328000"/>
            <a:ext cx="19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2447984" y="4509120"/>
            <a:ext cx="19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</p:cxnSp>
    </p:spTree>
    <p:extLst>
      <p:ext uri="{BB962C8B-B14F-4D97-AF65-F5344CB8AC3E}">
        <p14:creationId xmlns:p14="http://schemas.microsoft.com/office/powerpoint/2010/main" val="23186385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82" grpId="0"/>
      <p:bldP spid="83" grpId="0"/>
      <p:bldP spid="84" grpId="0"/>
      <p:bldP spid="86" grpId="0"/>
      <p:bldP spid="90" grpId="0"/>
      <p:bldP spid="91" grpId="0"/>
      <p:bldP spid="92" grpId="0"/>
      <p:bldP spid="93" grpId="0"/>
      <p:bldP spid="94" grpId="0" animBg="1"/>
      <p:bldP spid="95" grpId="0"/>
      <p:bldP spid="9" grpId="0" animBg="1"/>
      <p:bldP spid="97" grpId="0"/>
      <p:bldP spid="99" grpId="0" animBg="1"/>
      <p:bldP spid="100" grpId="0"/>
      <p:bldP spid="101" grpId="0"/>
      <p:bldP spid="10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</a:t>
            </a:r>
            <a:r>
              <a:rPr lang="cs-CZ" sz="5400" dirty="0" smtClean="0"/>
              <a:t>kosodélníku</a:t>
            </a:r>
            <a:endParaRPr lang="cs-CZ" sz="5400" dirty="0" smtClean="0"/>
          </a:p>
        </p:txBody>
      </p:sp>
      <p:sp>
        <p:nvSpPr>
          <p:cNvPr id="18" name="TextovéPole 17"/>
          <p:cNvSpPr txBox="1"/>
          <p:nvPr/>
        </p:nvSpPr>
        <p:spPr>
          <a:xfrm>
            <a:off x="5700382" y="2700004"/>
            <a:ext cx="2111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Postup konstrukce:</a:t>
            </a:r>
            <a:endParaRPr lang="cs-CZ" sz="1600" b="1" u="sng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000" y="2700004"/>
            <a:ext cx="1015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 smtClean="0"/>
              <a:t>Rozbor:</a:t>
            </a:r>
            <a:endParaRPr lang="cs-CZ" sz="1600" b="1" u="sng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36000" y="2201491"/>
            <a:ext cx="910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</a:t>
            </a:r>
            <a:r>
              <a:rPr lang="cs-CZ" sz="1600" b="1" dirty="0" smtClean="0"/>
              <a:t>kosodélník ABCD </a:t>
            </a:r>
            <a:r>
              <a:rPr lang="cs-CZ" sz="1600" b="1" dirty="0" smtClean="0"/>
              <a:t>s délkami stran </a:t>
            </a:r>
            <a:r>
              <a:rPr lang="cs-CZ" sz="1600" b="1" dirty="0" smtClean="0"/>
              <a:t>7 cm </a:t>
            </a:r>
            <a:r>
              <a:rPr lang="cs-CZ" sz="1600" b="1" dirty="0" smtClean="0"/>
              <a:t>a </a:t>
            </a:r>
            <a:r>
              <a:rPr lang="cs-CZ" sz="1600" b="1" dirty="0" smtClean="0"/>
              <a:t>4 cm velikostí </a:t>
            </a:r>
            <a:r>
              <a:rPr lang="cs-CZ" sz="1600" b="1" dirty="0" smtClean="0"/>
              <a:t>úhlu </a:t>
            </a:r>
            <a:r>
              <a:rPr lang="cs-CZ" sz="1600" b="1" dirty="0" smtClean="0"/>
              <a:t>DAB 43°.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98063" y="3060004"/>
            <a:ext cx="276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AB; |AB| = </a:t>
            </a:r>
            <a:r>
              <a:rPr lang="cs-CZ" b="1" dirty="0" smtClean="0"/>
              <a:t>7 cm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698063" y="3492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BAX</a:t>
            </a:r>
            <a:r>
              <a:rPr lang="cs-CZ" b="1" dirty="0" smtClean="0"/>
              <a:t>; 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BAX</a:t>
            </a:r>
            <a:r>
              <a:rPr lang="cs-CZ" b="1" dirty="0" smtClean="0"/>
              <a:t>| = </a:t>
            </a:r>
            <a:r>
              <a:rPr lang="cs-CZ" b="1" dirty="0" smtClean="0"/>
              <a:t>43°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98063" y="3924004"/>
            <a:ext cx="297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/>
              <a:t>k</a:t>
            </a:r>
            <a:r>
              <a:rPr lang="cs-CZ" b="1" baseline="-25000" dirty="0"/>
              <a:t>1</a:t>
            </a:r>
            <a:r>
              <a:rPr lang="cs-CZ" b="1" dirty="0"/>
              <a:t>;</a:t>
            </a:r>
            <a:r>
              <a:rPr lang="cs-CZ" b="1" baseline="-25000" dirty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/>
              <a:t>(A; 4 cm</a:t>
            </a:r>
            <a:r>
              <a:rPr lang="cs-CZ" b="1" dirty="0"/>
              <a:t>)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5698063" y="4356004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/>
              <a:t>. </a:t>
            </a:r>
            <a:r>
              <a:rPr lang="cs-CZ" b="1" dirty="0" smtClean="0"/>
              <a:t>D; D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r>
              <a:rPr lang="cs-CZ" b="1" dirty="0" smtClean="0">
                <a:latin typeface="Cambria Math"/>
                <a:ea typeface="Cambria Math"/>
              </a:rPr>
              <a:t>∩↦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5698062" y="4788004"/>
            <a:ext cx="326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ABY; </a:t>
            </a:r>
            <a:r>
              <a:rPr lang="cs-CZ" b="1" dirty="0"/>
              <a:t>|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/>
              <a:t>ABY| </a:t>
            </a:r>
            <a:r>
              <a:rPr lang="cs-CZ" b="1" dirty="0"/>
              <a:t>= </a:t>
            </a:r>
            <a:r>
              <a:rPr lang="cs-CZ" b="1" dirty="0" smtClean="0"/>
              <a:t>137° </a:t>
            </a:r>
            <a:r>
              <a:rPr lang="cs-CZ" b="1" dirty="0" smtClean="0">
                <a:latin typeface="Arial"/>
                <a:cs typeface="Arial"/>
              </a:rPr>
              <a:t>*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698062" y="5220004"/>
            <a:ext cx="240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;</a:t>
            </a:r>
            <a:r>
              <a:rPr lang="cs-CZ" b="1" baseline="-25000" dirty="0" smtClean="0"/>
              <a:t> 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/>
              <a:t>(B; 4 cm</a:t>
            </a:r>
            <a:r>
              <a:rPr lang="cs-CZ" b="1" dirty="0"/>
              <a:t>)</a:t>
            </a:r>
          </a:p>
        </p:txBody>
      </p:sp>
      <p:sp>
        <p:nvSpPr>
          <p:cNvPr id="88" name="TextovéPole 87"/>
          <p:cNvSpPr txBox="1"/>
          <p:nvPr/>
        </p:nvSpPr>
        <p:spPr>
          <a:xfrm>
            <a:off x="5698063" y="5652004"/>
            <a:ext cx="215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</a:t>
            </a:r>
            <a:r>
              <a:rPr lang="cs-CZ" b="1" dirty="0" smtClean="0"/>
              <a:t>C; C</a:t>
            </a:r>
            <a:r>
              <a:rPr lang="cs-CZ" b="1" dirty="0" smtClean="0">
                <a:latin typeface="Cambria Math"/>
                <a:ea typeface="Cambria Math"/>
              </a:rPr>
              <a:t>∈</a:t>
            </a:r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r>
              <a:rPr lang="cs-CZ" b="1" dirty="0" smtClean="0">
                <a:latin typeface="Cambria Math"/>
                <a:ea typeface="Cambria Math"/>
              </a:rPr>
              <a:t>∩</a:t>
            </a:r>
            <a:r>
              <a:rPr lang="cs-CZ" b="1" dirty="0"/>
              <a:t> </a:t>
            </a:r>
            <a:r>
              <a:rPr lang="cs-CZ" b="1" dirty="0" smtClean="0">
                <a:latin typeface="Cambria Math"/>
                <a:ea typeface="Cambria Math"/>
              </a:rPr>
              <a:t>↦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5698063" y="6084004"/>
            <a:ext cx="210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8</a:t>
            </a:r>
            <a:r>
              <a:rPr lang="cs-CZ" b="1" dirty="0" smtClean="0"/>
              <a:t>. </a:t>
            </a:r>
            <a:r>
              <a:rPr lang="cs-CZ" b="1" dirty="0" smtClean="0">
                <a:sym typeface="Symbol"/>
              </a:rPr>
              <a:t>       </a:t>
            </a:r>
            <a:r>
              <a:rPr lang="cs-CZ" b="1" dirty="0" smtClean="0"/>
              <a:t>ABCD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395536" y="5112004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V="1">
            <a:off x="3276000" y="4222800"/>
            <a:ext cx="2486302" cy="8874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V="1">
            <a:off x="395536" y="3922921"/>
            <a:ext cx="3409647" cy="11835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2250736" y="4464000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179512" y="51370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3140344" y="520135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4930872" y="410097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2139553" y="39891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2066213" y="501669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4172549" y="467308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3746775" y="41285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429856" y="43651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Oblouk 93"/>
          <p:cNvSpPr>
            <a:spLocks noChangeAspect="1"/>
          </p:cNvSpPr>
          <p:nvPr/>
        </p:nvSpPr>
        <p:spPr bwMode="auto">
          <a:xfrm rot="780000">
            <a:off x="899088" y="4076568"/>
            <a:ext cx="1440000" cy="144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1533346" y="3738255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dirty="0"/>
          </a:p>
        </p:txBody>
      </p:sp>
      <p:sp>
        <p:nvSpPr>
          <p:cNvPr id="9" name="Oblouk 8"/>
          <p:cNvSpPr>
            <a:spLocks noChangeAspect="1"/>
          </p:cNvSpPr>
          <p:nvPr/>
        </p:nvSpPr>
        <p:spPr bwMode="auto">
          <a:xfrm rot="23340000">
            <a:off x="1162741" y="4638468"/>
            <a:ext cx="578277" cy="648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Přímá spojnice 95"/>
          <p:cNvCxnSpPr/>
          <p:nvPr/>
        </p:nvCxnSpPr>
        <p:spPr bwMode="auto">
          <a:xfrm>
            <a:off x="3509254" y="3896996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ovéPole 96"/>
          <p:cNvSpPr txBox="1"/>
          <p:nvPr/>
        </p:nvSpPr>
        <p:spPr>
          <a:xfrm>
            <a:off x="3293230" y="356320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5" name="Přímá spojnice 104"/>
          <p:cNvCxnSpPr/>
          <p:nvPr/>
        </p:nvCxnSpPr>
        <p:spPr bwMode="auto">
          <a:xfrm flipV="1">
            <a:off x="3276000" y="4482000"/>
            <a:ext cx="1799115" cy="638897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flipV="1">
            <a:off x="420674" y="4464000"/>
            <a:ext cx="1855200" cy="648004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396000" y="5112000"/>
            <a:ext cx="28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232000" y="4482505"/>
            <a:ext cx="28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Oblouk 46"/>
          <p:cNvSpPr>
            <a:spLocks noChangeAspect="1"/>
          </p:cNvSpPr>
          <p:nvPr/>
        </p:nvSpPr>
        <p:spPr bwMode="auto">
          <a:xfrm rot="18120000">
            <a:off x="2940862" y="4869637"/>
            <a:ext cx="898259" cy="1006561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079247" y="6261519"/>
            <a:ext cx="1381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/>
                <a:cs typeface="Arial"/>
              </a:rPr>
              <a:t>* 180°- 43°</a:t>
            </a:r>
            <a:endParaRPr lang="cs-CZ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5498831" y="4187499"/>
            <a:ext cx="191417" cy="211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5292080" y="389104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Y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Oblouk 50"/>
          <p:cNvSpPr>
            <a:spLocks noChangeAspect="1"/>
          </p:cNvSpPr>
          <p:nvPr/>
        </p:nvSpPr>
        <p:spPr bwMode="auto">
          <a:xfrm rot="780000">
            <a:off x="3779408" y="4228968"/>
            <a:ext cx="1440000" cy="144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4628749" y="3820197"/>
            <a:ext cx="4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dirty="0"/>
          </a:p>
        </p:txBody>
      </p:sp>
      <p:sp>
        <p:nvSpPr>
          <p:cNvPr id="53" name="Oblouk 52"/>
          <p:cNvSpPr>
            <a:spLocks noChangeAspect="1"/>
          </p:cNvSpPr>
          <p:nvPr/>
        </p:nvSpPr>
        <p:spPr bwMode="auto">
          <a:xfrm rot="23340000">
            <a:off x="1162800" y="4640400"/>
            <a:ext cx="578277" cy="648000"/>
          </a:xfrm>
          <a:prstGeom prst="arc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178670"/>
            <a:ext cx="354098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847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8" grpId="0"/>
      <p:bldP spid="74" grpId="0"/>
      <p:bldP spid="24" grpId="0"/>
      <p:bldP spid="68" grpId="0"/>
      <p:bldP spid="70" grpId="0"/>
      <p:bldP spid="81" grpId="0"/>
      <p:bldP spid="85" grpId="0"/>
      <p:bldP spid="87" grpId="0"/>
      <p:bldP spid="88" grpId="0"/>
      <p:bldP spid="89" grpId="0"/>
      <p:bldP spid="82" grpId="0"/>
      <p:bldP spid="83" grpId="0"/>
      <p:bldP spid="84" grpId="0"/>
      <p:bldP spid="86" grpId="0"/>
      <p:bldP spid="90" grpId="0"/>
      <p:bldP spid="91" grpId="0"/>
      <p:bldP spid="92" grpId="0"/>
      <p:bldP spid="93" grpId="0"/>
      <p:bldP spid="94" grpId="0" animBg="1"/>
      <p:bldP spid="95" grpId="0"/>
      <p:bldP spid="9" grpId="0" animBg="1"/>
      <p:bldP spid="97" grpId="0"/>
      <p:bldP spid="47" grpId="0" animBg="1"/>
      <p:bldP spid="13" grpId="0"/>
      <p:bldP spid="50" grpId="0"/>
      <p:bldP spid="51" grpId="0" animBg="1"/>
      <p:bldP spid="52" grpId="0"/>
      <p:bldP spid="53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b="1" dirty="0">
            <a:latin typeface="Symbol" pitchFamily="18" charset="2"/>
          </a:defRPr>
        </a:defPPr>
      </a:lstStyle>
    </a:tx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4322</TotalTime>
  <Words>1160</Words>
  <Application>Microsoft Office PowerPoint</Application>
  <PresentationFormat>Předvádění na obrazovce (4:3)</PresentationFormat>
  <Paragraphs>264</Paragraphs>
  <Slides>12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Prezentace školení zaměstnanců</vt:lpstr>
      <vt:lpstr>Konstrukce rovnoběžníků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635</cp:revision>
  <dcterms:created xsi:type="dcterms:W3CDTF">2012-01-02T08:14:14Z</dcterms:created>
  <dcterms:modified xsi:type="dcterms:W3CDTF">2012-06-07T16:56:10Z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