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315" r:id="rId3"/>
    <p:sldId id="316" r:id="rId4"/>
    <p:sldId id="328" r:id="rId5"/>
    <p:sldId id="329" r:id="rId6"/>
    <p:sldId id="334" r:id="rId7"/>
    <p:sldId id="330" r:id="rId8"/>
    <p:sldId id="335" r:id="rId9"/>
    <p:sldId id="331" r:id="rId10"/>
    <p:sldId id="332" r:id="rId11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7FF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Hranol</a:t>
            </a:r>
            <a:endParaRPr lang="cs-CZ" sz="60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7.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a objem </a:t>
            </a:r>
            <a:r>
              <a:rPr lang="cs-CZ" sz="6000" dirty="0" smtClean="0"/>
              <a:t>hranolu</a:t>
            </a:r>
            <a:endParaRPr lang="cs-CZ" sz="8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541898" y="1990581"/>
            <a:ext cx="8494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Vypočtěte objem a povrch </a:t>
            </a:r>
            <a:r>
              <a:rPr lang="cs-CZ" dirty="0" smtClean="0"/>
              <a:t>čtyřbokého hranolu s podstavou kosodélníku s délkami podstavných </a:t>
            </a:r>
            <a:r>
              <a:rPr lang="cs-CZ" smtClean="0"/>
              <a:t>hran 9 cm </a:t>
            </a:r>
            <a:r>
              <a:rPr lang="cs-CZ" dirty="0" smtClean="0"/>
              <a:t>a 6 cm a výškou hranolu 2 dm. Vzdálenost delších hran podstavy je 5 cm.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180000" y="288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</a:rPr>
                        <m:t>=9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880000"/>
                <a:ext cx="1509822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1" name="TextovéPole 150"/>
              <p:cNvSpPr txBox="1"/>
              <p:nvPr/>
            </p:nvSpPr>
            <p:spPr>
              <a:xfrm>
                <a:off x="180000" y="324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</a:rPr>
                        <m:t>=6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1" name="TextovéPole 1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240000"/>
                <a:ext cx="150982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2" name="TextovéPole 151"/>
              <p:cNvSpPr txBox="1"/>
              <p:nvPr/>
            </p:nvSpPr>
            <p:spPr>
              <a:xfrm>
                <a:off x="180000" y="432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2" name="TextovéPole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320000"/>
                <a:ext cx="150982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3" name="TextovéPole 152"/>
              <p:cNvSpPr txBox="1"/>
              <p:nvPr/>
            </p:nvSpPr>
            <p:spPr>
              <a:xfrm>
                <a:off x="180000" y="468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50982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23"/>
          <p:cNvCxnSpPr/>
          <p:nvPr/>
        </p:nvCxnSpPr>
        <p:spPr bwMode="auto">
          <a:xfrm>
            <a:off x="144000" y="5005990"/>
            <a:ext cx="13658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5514327" y="6482448"/>
                <a:ext cx="355648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𝑽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𝟗𝟎𝟎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𝟔𝟗𝟎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327" y="6482448"/>
                <a:ext cx="3556485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180000" y="360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𝑣</m:t>
                      </m:r>
                      <m:r>
                        <a:rPr lang="cs-CZ" b="0" i="1" baseline="-25000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</a:rPr>
                        <m:t>=5</m:t>
                      </m:r>
                      <m:r>
                        <a:rPr lang="cs-CZ" b="0" i="1" smtClean="0">
                          <a:latin typeface="Cambria Math"/>
                        </a:rPr>
                        <m:t>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50982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180000" y="396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𝑣</m:t>
                      </m:r>
                      <m:r>
                        <a:rPr lang="cs-CZ" b="0" i="1" smtClean="0">
                          <a:latin typeface="Cambria Math"/>
                        </a:rPr>
                        <m:t>=2 </m:t>
                      </m:r>
                      <m:r>
                        <a:rPr lang="cs-CZ" b="0" i="1" smtClean="0">
                          <a:latin typeface="Cambria Math"/>
                        </a:rPr>
                        <m:t>𝑑</m:t>
                      </m:r>
                      <m:r>
                        <a:rPr lang="cs-CZ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960000"/>
                <a:ext cx="1509822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 bwMode="auto">
          <a:xfrm>
            <a:off x="6804248" y="6237312"/>
            <a:ext cx="14401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 flipV="1">
            <a:off x="8244408" y="5589240"/>
            <a:ext cx="792088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V="1">
            <a:off x="6804248" y="5589240"/>
            <a:ext cx="792088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596336" y="5589240"/>
            <a:ext cx="14401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7596336" y="3643278"/>
            <a:ext cx="14401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6804000" y="4291350"/>
            <a:ext cx="14401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 flipV="1">
            <a:off x="6804248" y="3643278"/>
            <a:ext cx="792088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8270556" y="3643278"/>
            <a:ext cx="792088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6804248" y="4291350"/>
            <a:ext cx="0" cy="19459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7596336" y="3652112"/>
            <a:ext cx="0" cy="19459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8270556" y="4291350"/>
            <a:ext cx="0" cy="19459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9036496" y="3650275"/>
            <a:ext cx="0" cy="19459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7884368" y="5589240"/>
            <a:ext cx="0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7568988" y="572861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r>
              <a:rPr lang="cs-CZ" baseline="-25000" dirty="0" smtClean="0"/>
              <a:t>a</a:t>
            </a:r>
            <a:endParaRPr lang="cs-CZ" baseline="-25000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8640452" y="577051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7452320" y="61213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8244408" y="48213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922524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/>
      <p:bldP spid="151" grpId="0"/>
      <p:bldP spid="152" grpId="0"/>
      <p:bldP spid="153" grpId="0"/>
      <p:bldP spid="25" grpId="0"/>
      <p:bldP spid="39" grpId="0"/>
      <p:bldP spid="40" grpId="0"/>
      <p:bldP spid="14" grpId="0"/>
      <p:bldP spid="59" grpId="0"/>
      <p:bldP spid="60" grpId="0"/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83593" y="234264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Kvádr</a:t>
            </a:r>
            <a:endParaRPr lang="cs-CZ" sz="3200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2160000" y="4680000"/>
            <a:ext cx="36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2178192" y="3996000"/>
            <a:ext cx="683808" cy="67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V="1">
            <a:off x="5760000" y="4005064"/>
            <a:ext cx="683808" cy="67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2862000" y="3996000"/>
            <a:ext cx="36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>
            <a:off x="2160000" y="2996952"/>
            <a:ext cx="36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V="1">
            <a:off x="2178192" y="2322016"/>
            <a:ext cx="683808" cy="67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2862000" y="2322016"/>
            <a:ext cx="36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V="1">
            <a:off x="5793061" y="2322016"/>
            <a:ext cx="683808" cy="67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2160000" y="3006000"/>
            <a:ext cx="0" cy="167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2862000" y="2331064"/>
            <a:ext cx="0" cy="167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5786400" y="3006000"/>
            <a:ext cx="0" cy="167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6448059" y="2331064"/>
            <a:ext cx="0" cy="167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0" y="5013175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Kvádr</a:t>
            </a:r>
            <a:r>
              <a:rPr lang="cs-CZ" sz="1600" b="1" dirty="0"/>
              <a:t> </a:t>
            </a:r>
            <a:r>
              <a:rPr lang="cs-CZ" sz="1600" b="1" dirty="0"/>
              <a:t>je</a:t>
            </a:r>
            <a:r>
              <a:rPr lang="cs-CZ" sz="1600" b="1" dirty="0"/>
              <a:t> trojrozměrné </a:t>
            </a:r>
            <a:r>
              <a:rPr lang="cs-CZ" sz="1600" b="1" dirty="0" smtClean="0"/>
              <a:t>těleso </a:t>
            </a:r>
            <a:r>
              <a:rPr lang="cs-CZ" sz="1600" b="1" dirty="0"/>
              <a:t>– </a:t>
            </a:r>
            <a:r>
              <a:rPr lang="cs-CZ" sz="1600" b="1" dirty="0" smtClean="0"/>
              <a:t>rovnoběžnostěn, </a:t>
            </a:r>
            <a:r>
              <a:rPr lang="cs-CZ" sz="1600" b="1" dirty="0"/>
              <a:t>jehož stěny tvoří šest pravoúhlých </a:t>
            </a:r>
            <a:r>
              <a:rPr lang="cs-CZ" sz="1600" b="1" dirty="0" smtClean="0"/>
              <a:t>čtyřúhelníků </a:t>
            </a:r>
            <a:r>
              <a:rPr lang="cs-CZ" sz="1600" b="1" dirty="0"/>
              <a:t>(zpravidla </a:t>
            </a:r>
            <a:r>
              <a:rPr lang="cs-CZ" sz="1600" b="1" dirty="0" smtClean="0"/>
              <a:t>obdélníků). </a:t>
            </a:r>
            <a:r>
              <a:rPr lang="cs-CZ" sz="1600" b="1" dirty="0"/>
              <a:t>Má tři skupiny rovnoběžných hran shodné délky </a:t>
            </a:r>
            <a:r>
              <a:rPr lang="cs-CZ" sz="1600" b="1" dirty="0" smtClean="0"/>
              <a:t/>
            </a:r>
            <a:br>
              <a:rPr lang="cs-CZ" sz="1600" b="1" dirty="0" smtClean="0"/>
            </a:br>
            <a:r>
              <a:rPr lang="cs-CZ" sz="1600" b="1" dirty="0" smtClean="0"/>
              <a:t>(</a:t>
            </a:r>
            <a:r>
              <a:rPr lang="cs-CZ" sz="1600" b="1" dirty="0"/>
              <a:t>v rámci skupiny). Tyto délky jsou obvykle označovány jako </a:t>
            </a:r>
            <a:r>
              <a:rPr lang="cs-CZ" sz="1600" b="1" dirty="0" smtClean="0"/>
              <a:t>délka (a), </a:t>
            </a:r>
            <a:r>
              <a:rPr lang="cs-CZ" sz="1600" b="1" dirty="0"/>
              <a:t>šířka </a:t>
            </a:r>
            <a:r>
              <a:rPr lang="cs-CZ" sz="1600" b="1" dirty="0" smtClean="0"/>
              <a:t>(b) </a:t>
            </a:r>
            <a:br>
              <a:rPr lang="cs-CZ" sz="1600" b="1" dirty="0" smtClean="0"/>
            </a:br>
            <a:r>
              <a:rPr lang="cs-CZ" sz="1600" b="1" dirty="0" smtClean="0"/>
              <a:t>a výška (c) </a:t>
            </a:r>
            <a:r>
              <a:rPr lang="cs-CZ" sz="1600" b="1" dirty="0"/>
              <a:t>kvádru</a:t>
            </a:r>
            <a:r>
              <a:rPr lang="cs-CZ" sz="1600" b="1" dirty="0"/>
              <a:t>.</a:t>
            </a:r>
            <a:endParaRPr lang="cs-CZ" sz="16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84168" y="41490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928493" y="46438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724128" y="360844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c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197197" y="6090393"/>
            <a:ext cx="3886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Kvádr je speciální případ hranolu.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12199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2" grpId="0"/>
      <p:bldP spid="32" grpId="0"/>
      <p:bldP spid="33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57916" y="196476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Hranol</a:t>
            </a:r>
            <a:endParaRPr lang="cs-CZ" sz="6000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18287" y="6381328"/>
            <a:ext cx="179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Trojboký hranol</a:t>
            </a:r>
            <a:endParaRPr lang="cs-CZ" sz="16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3382302" y="6381328"/>
            <a:ext cx="2125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Čtyřboký hranol</a:t>
            </a:r>
            <a:endParaRPr lang="cs-CZ" sz="1600" b="1" dirty="0"/>
          </a:p>
        </p:txBody>
      </p:sp>
      <p:sp>
        <p:nvSpPr>
          <p:cNvPr id="93" name="Obdélník 92"/>
          <p:cNvSpPr/>
          <p:nvPr/>
        </p:nvSpPr>
        <p:spPr>
          <a:xfrm>
            <a:off x="6304945" y="6381328"/>
            <a:ext cx="22597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Šestiboký hranol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544092" y="4365104"/>
            <a:ext cx="1728192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544092" y="3780656"/>
            <a:ext cx="1359768" cy="584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1903860" y="3789040"/>
            <a:ext cx="355884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V="1">
            <a:off x="580092" y="2340000"/>
            <a:ext cx="1359768" cy="584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947860" y="2348880"/>
            <a:ext cx="355884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575552" y="2924944"/>
            <a:ext cx="1728192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H="1">
            <a:off x="539552" y="2924448"/>
            <a:ext cx="40540" cy="14406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H="1">
            <a:off x="2272092" y="3492000"/>
            <a:ext cx="12540" cy="14401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H="1">
            <a:off x="1912092" y="2348880"/>
            <a:ext cx="12540" cy="14401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>
            <a:off x="3347864" y="4797152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H="1">
            <a:off x="3347960" y="4275287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 flipH="1" flipV="1">
            <a:off x="4067960" y="4275287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H="1">
            <a:off x="4788024" y="4365104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H="1">
            <a:off x="3347960" y="2789935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H="1">
            <a:off x="3347960" y="2276872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H="1" flipV="1">
            <a:off x="4067960" y="2268000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flipH="1">
            <a:off x="4787960" y="2340000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3347960" y="294596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5220072" y="2376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4788024" y="2810951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4077063" y="2268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H="1">
            <a:off x="7820624" y="4584368"/>
            <a:ext cx="792088" cy="6474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 flipH="1">
            <a:off x="6740624" y="5236961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 flipH="1" flipV="1">
            <a:off x="7532712" y="4072880"/>
            <a:ext cx="1080000" cy="5114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 flipH="1">
            <a:off x="6452712" y="4074453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 flipH="1">
            <a:off x="5904000" y="4072880"/>
            <a:ext cx="540000" cy="6622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Přímá spojnice 86"/>
          <p:cNvCxnSpPr/>
          <p:nvPr/>
        </p:nvCxnSpPr>
        <p:spPr bwMode="auto">
          <a:xfrm flipH="1" flipV="1">
            <a:off x="5904000" y="4736656"/>
            <a:ext cx="836624" cy="4951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 flipH="1" flipV="1">
            <a:off x="5904000" y="2645792"/>
            <a:ext cx="836624" cy="4951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Přímá spojnice 93"/>
          <p:cNvCxnSpPr/>
          <p:nvPr/>
        </p:nvCxnSpPr>
        <p:spPr bwMode="auto">
          <a:xfrm flipH="1">
            <a:off x="5912712" y="1974717"/>
            <a:ext cx="540000" cy="6622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Přímá spojnice 94"/>
          <p:cNvCxnSpPr/>
          <p:nvPr/>
        </p:nvCxnSpPr>
        <p:spPr bwMode="auto">
          <a:xfrm flipH="1">
            <a:off x="6452712" y="1974717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 flipH="1" flipV="1">
            <a:off x="7532712" y="1974717"/>
            <a:ext cx="1080000" cy="5114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 flipH="1">
            <a:off x="7820624" y="2493519"/>
            <a:ext cx="792088" cy="6474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 flipH="1">
            <a:off x="6740624" y="3140953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>
            <a:off x="5904000" y="2656101"/>
            <a:ext cx="0" cy="205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6452712" y="1977814"/>
            <a:ext cx="0" cy="20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6740624" y="3140968"/>
            <a:ext cx="0" cy="20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7532712" y="1995814"/>
            <a:ext cx="0" cy="20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7820624" y="3148961"/>
            <a:ext cx="0" cy="20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8612712" y="2513263"/>
            <a:ext cx="0" cy="20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Zakřivená spojnice 107"/>
          <p:cNvCxnSpPr/>
          <p:nvPr/>
        </p:nvCxnSpPr>
        <p:spPr bwMode="auto">
          <a:xfrm rot="5400000" flipH="1" flipV="1">
            <a:off x="3712522" y="5177679"/>
            <a:ext cx="1011020" cy="912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6" name="TextovéPole 115"/>
          <p:cNvSpPr txBox="1"/>
          <p:nvPr/>
        </p:nvSpPr>
        <p:spPr>
          <a:xfrm>
            <a:off x="3572416" y="5791220"/>
            <a:ext cx="1241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podstava</a:t>
            </a:r>
            <a:endParaRPr lang="cs-CZ" sz="1600" b="1" dirty="0"/>
          </a:p>
        </p:txBody>
      </p:sp>
      <p:cxnSp>
        <p:nvCxnSpPr>
          <p:cNvPr id="118" name="Přímá spojnice se šipkou 117"/>
          <p:cNvCxnSpPr/>
          <p:nvPr/>
        </p:nvCxnSpPr>
        <p:spPr bwMode="auto">
          <a:xfrm flipH="1" flipV="1">
            <a:off x="1616229" y="4403981"/>
            <a:ext cx="1766073" cy="15565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9" name="Přímá spojnice se šipkou 118"/>
          <p:cNvCxnSpPr>
            <a:stCxn id="116" idx="3"/>
          </p:cNvCxnSpPr>
          <p:nvPr/>
        </p:nvCxnSpPr>
        <p:spPr bwMode="auto">
          <a:xfrm flipV="1">
            <a:off x="4813771" y="4601263"/>
            <a:ext cx="2350256" cy="13592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1" name="TextovéPole 120"/>
          <p:cNvSpPr txBox="1"/>
          <p:nvPr/>
        </p:nvSpPr>
        <p:spPr>
          <a:xfrm>
            <a:off x="3761263" y="1826537"/>
            <a:ext cx="1241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podstava</a:t>
            </a:r>
            <a:endParaRPr lang="cs-CZ" sz="1600" b="1" dirty="0"/>
          </a:p>
        </p:txBody>
      </p:sp>
      <p:cxnSp>
        <p:nvCxnSpPr>
          <p:cNvPr id="123" name="Přímá spojnice se šipkou 122"/>
          <p:cNvCxnSpPr/>
          <p:nvPr/>
        </p:nvCxnSpPr>
        <p:spPr bwMode="auto">
          <a:xfrm flipH="1">
            <a:off x="1616229" y="1974717"/>
            <a:ext cx="1956187" cy="9186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4" name="Přímá spojnice se šipkou 123"/>
          <p:cNvCxnSpPr>
            <a:stCxn id="121" idx="3"/>
          </p:cNvCxnSpPr>
          <p:nvPr/>
        </p:nvCxnSpPr>
        <p:spPr bwMode="auto">
          <a:xfrm>
            <a:off x="5002618" y="1995814"/>
            <a:ext cx="1990095" cy="4977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6" name="Přímá spojnice se šipkou 125"/>
          <p:cNvCxnSpPr/>
          <p:nvPr/>
        </p:nvCxnSpPr>
        <p:spPr bwMode="auto">
          <a:xfrm flipH="1">
            <a:off x="4222592" y="2143558"/>
            <a:ext cx="1" cy="4592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9" name="TextovéPole 128"/>
          <p:cNvSpPr txBox="1"/>
          <p:nvPr/>
        </p:nvSpPr>
        <p:spPr>
          <a:xfrm>
            <a:off x="2450760" y="3600193"/>
            <a:ext cx="872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b</a:t>
            </a:r>
            <a:r>
              <a:rPr lang="cs-CZ" sz="1600" b="1" dirty="0" smtClean="0"/>
              <a:t>oční hrana</a:t>
            </a:r>
            <a:endParaRPr lang="cs-CZ" sz="1600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5222119" y="3608186"/>
            <a:ext cx="7755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b</a:t>
            </a:r>
            <a:r>
              <a:rPr lang="cs-CZ" sz="1600" b="1" dirty="0" smtClean="0"/>
              <a:t>oční hrana</a:t>
            </a:r>
            <a:endParaRPr lang="cs-CZ" sz="1600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4756018" y="4676729"/>
            <a:ext cx="1300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podstavná hrana</a:t>
            </a:r>
            <a:endParaRPr lang="cs-CZ" sz="1600" b="1" dirty="0"/>
          </a:p>
        </p:txBody>
      </p:sp>
      <p:sp>
        <p:nvSpPr>
          <p:cNvPr id="132" name="TextovéPole 131"/>
          <p:cNvSpPr txBox="1"/>
          <p:nvPr/>
        </p:nvSpPr>
        <p:spPr>
          <a:xfrm>
            <a:off x="2477296" y="4551841"/>
            <a:ext cx="872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b</a:t>
            </a:r>
            <a:r>
              <a:rPr lang="cs-CZ" sz="1600" b="1" dirty="0" smtClean="0"/>
              <a:t>oční stěna</a:t>
            </a:r>
            <a:endParaRPr lang="cs-CZ" sz="1600" b="1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5130458" y="2484185"/>
            <a:ext cx="872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b</a:t>
            </a:r>
            <a:r>
              <a:rPr lang="cs-CZ" sz="1600" b="1" dirty="0" smtClean="0"/>
              <a:t>oční stěna</a:t>
            </a:r>
            <a:endParaRPr lang="cs-CZ" sz="1600" b="1" dirty="0"/>
          </a:p>
        </p:txBody>
      </p:sp>
      <p:cxnSp>
        <p:nvCxnSpPr>
          <p:cNvPr id="135" name="Přímá spojnice se šipkou 134"/>
          <p:cNvCxnSpPr/>
          <p:nvPr/>
        </p:nvCxnSpPr>
        <p:spPr bwMode="auto">
          <a:xfrm flipH="1" flipV="1">
            <a:off x="544092" y="3644777"/>
            <a:ext cx="2050230" cy="2557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6" name="Přímá spojnice se šipkou 135"/>
          <p:cNvCxnSpPr/>
          <p:nvPr/>
        </p:nvCxnSpPr>
        <p:spPr bwMode="auto">
          <a:xfrm flipV="1">
            <a:off x="3131840" y="3557263"/>
            <a:ext cx="218243" cy="3353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0" name="Přímá spojnice se šipkou 139"/>
          <p:cNvCxnSpPr/>
          <p:nvPr/>
        </p:nvCxnSpPr>
        <p:spPr bwMode="auto">
          <a:xfrm flipH="1" flipV="1">
            <a:off x="4785847" y="3674200"/>
            <a:ext cx="650249" cy="2183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3" name="Přímá spojnice se šipkou 142"/>
          <p:cNvCxnSpPr/>
          <p:nvPr/>
        </p:nvCxnSpPr>
        <p:spPr bwMode="auto">
          <a:xfrm flipV="1">
            <a:off x="5796136" y="3789040"/>
            <a:ext cx="2024488" cy="1500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6" name="TextovéPole 145"/>
          <p:cNvSpPr txBox="1"/>
          <p:nvPr/>
        </p:nvSpPr>
        <p:spPr>
          <a:xfrm>
            <a:off x="2139990" y="2524855"/>
            <a:ext cx="1300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podstavná hrana</a:t>
            </a:r>
            <a:endParaRPr lang="cs-CZ" sz="1600" b="1" dirty="0"/>
          </a:p>
        </p:txBody>
      </p:sp>
      <p:cxnSp>
        <p:nvCxnSpPr>
          <p:cNvPr id="148" name="Přímá spojnice se šipkou 147"/>
          <p:cNvCxnSpPr/>
          <p:nvPr/>
        </p:nvCxnSpPr>
        <p:spPr bwMode="auto">
          <a:xfrm flipH="1" flipV="1">
            <a:off x="1408188" y="3557263"/>
            <a:ext cx="1186134" cy="12398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9" name="Přímá spojnice se šipkou 148"/>
          <p:cNvCxnSpPr/>
          <p:nvPr/>
        </p:nvCxnSpPr>
        <p:spPr bwMode="auto">
          <a:xfrm flipV="1">
            <a:off x="3131840" y="3692273"/>
            <a:ext cx="747229" cy="11519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2" name="Přímá spojnice se šipkou 151"/>
          <p:cNvCxnSpPr/>
          <p:nvPr/>
        </p:nvCxnSpPr>
        <p:spPr bwMode="auto">
          <a:xfrm flipH="1">
            <a:off x="4932040" y="2789935"/>
            <a:ext cx="474227" cy="3196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5" name="Přímá spojnice se šipkou 154"/>
          <p:cNvCxnSpPr/>
          <p:nvPr/>
        </p:nvCxnSpPr>
        <p:spPr bwMode="auto">
          <a:xfrm>
            <a:off x="5796136" y="2789935"/>
            <a:ext cx="508809" cy="8102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7" name="Přímá spojnice se šipkou 156"/>
          <p:cNvCxnSpPr/>
          <p:nvPr/>
        </p:nvCxnSpPr>
        <p:spPr bwMode="auto">
          <a:xfrm flipH="1" flipV="1">
            <a:off x="1292984" y="2602848"/>
            <a:ext cx="1190784" cy="2545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9" name="Přímá spojnice se šipkou 158"/>
          <p:cNvCxnSpPr/>
          <p:nvPr/>
        </p:nvCxnSpPr>
        <p:spPr bwMode="auto">
          <a:xfrm flipV="1">
            <a:off x="3131840" y="2632224"/>
            <a:ext cx="1800200" cy="1787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1" name="Přímá spojnice se šipkou 160"/>
          <p:cNvCxnSpPr/>
          <p:nvPr/>
        </p:nvCxnSpPr>
        <p:spPr bwMode="auto">
          <a:xfrm flipH="1" flipV="1">
            <a:off x="4445203" y="4844228"/>
            <a:ext cx="559868" cy="140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3" name="Přímá spojnice se šipkou 162"/>
          <p:cNvCxnSpPr/>
          <p:nvPr/>
        </p:nvCxnSpPr>
        <p:spPr bwMode="auto">
          <a:xfrm flipV="1">
            <a:off x="5724128" y="4927239"/>
            <a:ext cx="508809" cy="418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5" name="Obdélník 164"/>
          <p:cNvSpPr/>
          <p:nvPr/>
        </p:nvSpPr>
        <p:spPr>
          <a:xfrm>
            <a:off x="491329" y="6058162"/>
            <a:ext cx="79209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Hranol</a:t>
            </a:r>
            <a:r>
              <a:rPr lang="cs-CZ" dirty="0"/>
              <a:t> je mnohostěn, jehož dvě stěny leží v rovnoběžných rovinách.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Tyto </a:t>
            </a:r>
            <a:r>
              <a:rPr lang="cs-CZ" dirty="0"/>
              <a:t>dvě stěny označujeme jako </a:t>
            </a:r>
            <a:r>
              <a:rPr lang="cs-CZ" i="1" dirty="0"/>
              <a:t>podstavy (podstavné stěny)</a:t>
            </a:r>
            <a:r>
              <a:rPr lang="cs-CZ" dirty="0"/>
              <a:t>. </a:t>
            </a:r>
          </a:p>
        </p:txBody>
      </p:sp>
      <p:sp>
        <p:nvSpPr>
          <p:cNvPr id="166" name="Obdélník 165"/>
          <p:cNvSpPr/>
          <p:nvPr/>
        </p:nvSpPr>
        <p:spPr>
          <a:xfrm>
            <a:off x="1582858" y="6058161"/>
            <a:ext cx="53646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Ostatní, tzv. </a:t>
            </a:r>
            <a:r>
              <a:rPr lang="cs-CZ" i="1" dirty="0"/>
              <a:t>boční stěny</a:t>
            </a:r>
            <a:r>
              <a:rPr lang="cs-CZ" dirty="0"/>
              <a:t> tvoří tzv. </a:t>
            </a:r>
            <a:r>
              <a:rPr lang="cs-CZ" i="1" dirty="0"/>
              <a:t>plášť hranolu</a:t>
            </a:r>
            <a:r>
              <a:rPr lang="cs-CZ" dirty="0" smtClean="0"/>
              <a:t>. </a:t>
            </a:r>
            <a:br>
              <a:rPr lang="cs-CZ" dirty="0" smtClean="0"/>
            </a:br>
            <a:r>
              <a:rPr lang="cs-CZ" dirty="0" smtClean="0"/>
              <a:t>Povrch </a:t>
            </a:r>
            <a:r>
              <a:rPr lang="cs-CZ" dirty="0"/>
              <a:t>hranolu je tvořen všemi jeho stěnami. </a:t>
            </a:r>
          </a:p>
        </p:txBody>
      </p:sp>
      <p:sp>
        <p:nvSpPr>
          <p:cNvPr id="167" name="Obdélník 166"/>
          <p:cNvSpPr/>
          <p:nvPr/>
        </p:nvSpPr>
        <p:spPr>
          <a:xfrm>
            <a:off x="1239510" y="6074528"/>
            <a:ext cx="6308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Strany podstavy hranolu nazýváme </a:t>
            </a:r>
            <a:r>
              <a:rPr lang="cs-CZ" i="1" dirty="0"/>
              <a:t>podstavnými hranami</a:t>
            </a:r>
            <a:r>
              <a:rPr lang="cs-CZ" dirty="0"/>
              <a:t>.</a:t>
            </a:r>
          </a:p>
        </p:txBody>
      </p:sp>
      <p:sp>
        <p:nvSpPr>
          <p:cNvPr id="168" name="Obdélník 167"/>
          <p:cNvSpPr/>
          <p:nvPr/>
        </p:nvSpPr>
        <p:spPr>
          <a:xfrm>
            <a:off x="1105132" y="6129774"/>
            <a:ext cx="61759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Hrany, které nejsou podstavnými nazýváme </a:t>
            </a:r>
            <a:r>
              <a:rPr lang="cs-CZ" i="1" dirty="0"/>
              <a:t>boční hrany</a:t>
            </a:r>
            <a:r>
              <a:rPr lang="cs-CZ" dirty="0"/>
              <a:t>.</a:t>
            </a:r>
          </a:p>
        </p:txBody>
      </p:sp>
      <p:sp>
        <p:nvSpPr>
          <p:cNvPr id="169" name="Obdélník 168"/>
          <p:cNvSpPr/>
          <p:nvPr/>
        </p:nvSpPr>
        <p:spPr>
          <a:xfrm>
            <a:off x="1422419" y="6116092"/>
            <a:ext cx="5741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Podle počtu stran podstavy (či bočních stěn) hovoříme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o </a:t>
            </a:r>
            <a:r>
              <a:rPr lang="cs-CZ" dirty="0"/>
              <a:t>hranolu trojbokém, čtyřbokém, pětibokém atd. </a:t>
            </a:r>
          </a:p>
        </p:txBody>
      </p:sp>
      <p:sp>
        <p:nvSpPr>
          <p:cNvPr id="170" name="Obdélník 169"/>
          <p:cNvSpPr/>
          <p:nvPr/>
        </p:nvSpPr>
        <p:spPr>
          <a:xfrm>
            <a:off x="1408188" y="6116091"/>
            <a:ext cx="56972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Vzdálenost obou podstav se nazývá </a:t>
            </a:r>
            <a:r>
              <a:rPr lang="cs-CZ" i="1" dirty="0"/>
              <a:t>výškou </a:t>
            </a:r>
            <a:r>
              <a:rPr lang="cs-CZ" i="1" dirty="0" smtClean="0"/>
              <a:t>hranolu (výška hranolu je rovna délce boční hrany)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97177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 tmFilter="0,0; .5, 1; 1, 1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 tmFilter="0,0; .5, 1; 1, 1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500" tmFilter="0,0; .5, 1; 1, 1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500" tmFilter="0,0; .5, 1; 1, 1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8" fill="hold">
                      <p:stCondLst>
                        <p:cond delay="indefinite"/>
                      </p:stCondLst>
                      <p:childTnLst>
                        <p:par>
                          <p:cTn id="399" fill="hold">
                            <p:stCondLst>
                              <p:cond delay="0"/>
                            </p:stCondLst>
                            <p:childTnLst>
                              <p:par>
                                <p:cTn id="40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500" tmFilter="0,0; .5, 1; 1, 1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2" fill="hold">
                      <p:stCondLst>
                        <p:cond delay="indefinite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6" fill="hold">
                      <p:stCondLst>
                        <p:cond delay="indefinite"/>
                      </p:stCondLst>
                      <p:childTnLst>
                        <p:par>
                          <p:cTn id="427" fill="hold">
                            <p:stCondLst>
                              <p:cond delay="0"/>
                            </p:stCondLst>
                            <p:childTnLst>
                              <p:par>
                                <p:cTn id="4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3" fill="hold">
                      <p:stCondLst>
                        <p:cond delay="indefinite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4" fill="hold">
                      <p:stCondLst>
                        <p:cond delay="indefinite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2" dur="500" tmFilter="0,0; .5, 1; 1, 1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1" grpId="1"/>
      <p:bldP spid="92" grpId="0"/>
      <p:bldP spid="92" grpId="1"/>
      <p:bldP spid="93" grpId="0"/>
      <p:bldP spid="93" grpId="1"/>
      <p:bldP spid="116" grpId="0"/>
      <p:bldP spid="116" grpId="1"/>
      <p:bldP spid="121" grpId="0"/>
      <p:bldP spid="121" grpId="1"/>
      <p:bldP spid="129" grpId="0"/>
      <p:bldP spid="129" grpId="1"/>
      <p:bldP spid="130" grpId="0"/>
      <p:bldP spid="130" grpId="1"/>
      <p:bldP spid="131" grpId="0"/>
      <p:bldP spid="131" grpId="1"/>
      <p:bldP spid="132" grpId="0"/>
      <p:bldP spid="132" grpId="1"/>
      <p:bldP spid="133" grpId="0"/>
      <p:bldP spid="133" grpId="1"/>
      <p:bldP spid="146" grpId="0"/>
      <p:bldP spid="146" grpId="1"/>
      <p:bldP spid="165" grpId="0"/>
      <p:bldP spid="165" grpId="1"/>
      <p:bldP spid="166" grpId="0"/>
      <p:bldP spid="166" grpId="1"/>
      <p:bldP spid="167" grpId="0"/>
      <p:bldP spid="167" grpId="1"/>
      <p:bldP spid="168" grpId="0"/>
      <p:bldP spid="168" grpId="1"/>
      <p:bldP spid="169" grpId="0"/>
      <p:bldP spid="169" grpId="1"/>
      <p:bldP spid="1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Hranol</a:t>
            </a:r>
            <a:endParaRPr lang="cs-CZ" sz="8800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72579" y="5229200"/>
            <a:ext cx="8431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Jsou-li boční hrany </a:t>
            </a:r>
            <a:r>
              <a:rPr lang="cs-CZ" dirty="0" smtClean="0"/>
              <a:t>kolmé </a:t>
            </a:r>
            <a:r>
              <a:rPr lang="cs-CZ" dirty="0"/>
              <a:t>k rovině podstavy, pak se hranol označuje jako </a:t>
            </a:r>
            <a:r>
              <a:rPr lang="cs-CZ" b="1" dirty="0"/>
              <a:t>kolmý</a:t>
            </a:r>
            <a:r>
              <a:rPr lang="cs-CZ" dirty="0"/>
              <a:t>.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Kolmý </a:t>
            </a:r>
            <a:r>
              <a:rPr lang="cs-CZ" dirty="0"/>
              <a:t>hranol, jehož podstavou </a:t>
            </a:r>
            <a:r>
              <a:rPr lang="cs-CZ" dirty="0"/>
              <a:t>je</a:t>
            </a:r>
            <a:r>
              <a:rPr lang="cs-CZ" dirty="0"/>
              <a:t> pravidelný </a:t>
            </a:r>
            <a:r>
              <a:rPr lang="cs-CZ" dirty="0" smtClean="0"/>
              <a:t>mnohoúhelník,</a:t>
            </a:r>
            <a:br>
              <a:rPr lang="cs-CZ" dirty="0" smtClean="0"/>
            </a:br>
            <a:r>
              <a:rPr lang="cs-CZ" dirty="0" smtClean="0"/>
              <a:t>(rovnostranný trojúhelník, čtverec,…) </a:t>
            </a:r>
            <a:r>
              <a:rPr lang="cs-CZ" dirty="0"/>
              <a:t>se nazývá </a:t>
            </a:r>
            <a:r>
              <a:rPr lang="cs-CZ" b="1" dirty="0"/>
              <a:t>pravidelný</a:t>
            </a:r>
            <a:r>
              <a:rPr lang="cs-CZ" dirty="0"/>
              <a:t>.</a:t>
            </a:r>
          </a:p>
        </p:txBody>
      </p:sp>
      <p:cxnSp>
        <p:nvCxnSpPr>
          <p:cNvPr id="43" name="Přímá spojnice 42"/>
          <p:cNvCxnSpPr/>
          <p:nvPr/>
        </p:nvCxnSpPr>
        <p:spPr bwMode="auto">
          <a:xfrm flipH="1">
            <a:off x="827584" y="4797152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H="1">
            <a:off x="827680" y="4275287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H="1" flipV="1">
            <a:off x="1547680" y="4275287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H="1">
            <a:off x="2267744" y="4365104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H="1">
            <a:off x="827680" y="2789935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H="1">
            <a:off x="827680" y="2276872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 flipH="1" flipV="1">
            <a:off x="1547680" y="2268000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H="1">
            <a:off x="2267680" y="2340000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27680" y="294596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699792" y="2376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2267744" y="2810951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1556783" y="2268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 flipH="1">
            <a:off x="4857985" y="4949552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 flipH="1">
            <a:off x="4858081" y="4427687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H="1" flipV="1">
            <a:off x="5578081" y="4427687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H="1">
            <a:off x="6298145" y="4517504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H="1">
            <a:off x="5724128" y="2942335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 flipH="1">
            <a:off x="5715105" y="2429272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flipH="1" flipV="1">
            <a:off x="6446255" y="2420400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 flipH="1">
            <a:off x="7162241" y="2531303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 flipH="1">
            <a:off x="4858081" y="3081224"/>
            <a:ext cx="866047" cy="20033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 flipH="1">
            <a:off x="6730195" y="2510217"/>
            <a:ext cx="866141" cy="20043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H="1">
            <a:off x="6298145" y="2963351"/>
            <a:ext cx="864096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 flipH="1">
            <a:off x="5587184" y="2420400"/>
            <a:ext cx="859071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délník 11"/>
          <p:cNvSpPr/>
          <p:nvPr/>
        </p:nvSpPr>
        <p:spPr>
          <a:xfrm>
            <a:off x="1143105" y="6152530"/>
            <a:ext cx="5010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Pokud hranol není kolmý, říkáme, že je </a:t>
            </a:r>
            <a:r>
              <a:rPr lang="cs-CZ" b="1" dirty="0"/>
              <a:t>kosý</a:t>
            </a:r>
            <a:r>
              <a:rPr lang="cs-CZ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60474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Hranol</a:t>
            </a:r>
            <a:endParaRPr lang="cs-CZ" sz="8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331640" y="21328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Doplňte: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39999" y="2700000"/>
            <a:ext cx="4300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Pravidelný čtyřboký hranol se nazývá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644008" y="2700000"/>
            <a:ext cx="122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k</a:t>
            </a:r>
            <a:r>
              <a:rPr lang="cs-CZ" b="1" dirty="0" smtClean="0"/>
              <a:t>vádr.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540000" y="324000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Podstavou pravidelného trojbokého hranolu je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652000" y="3240000"/>
            <a:ext cx="302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rovnostranný trojúhelník.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40000" y="3780000"/>
            <a:ext cx="4847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Podstavy čtyřbokého hranolu jsou shodné</a:t>
            </a:r>
            <a:endParaRPr lang="cs-CZ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184000" y="3780000"/>
            <a:ext cx="1656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č</a:t>
            </a:r>
            <a:r>
              <a:rPr lang="cs-CZ" b="1" dirty="0" smtClean="0"/>
              <a:t>tyřúhelníky.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76000" y="4320000"/>
            <a:ext cx="4264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Boční stěny trojbokého hranolu jsou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4608875" y="4320000"/>
            <a:ext cx="1259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obdélníky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5724128" y="43200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nebo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6300627" y="4320000"/>
            <a:ext cx="1295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č</a:t>
            </a:r>
            <a:r>
              <a:rPr lang="cs-CZ" b="1" dirty="0" smtClean="0"/>
              <a:t>tverce.</a:t>
            </a:r>
            <a:endParaRPr lang="cs-CZ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540000" y="4860000"/>
            <a:ext cx="250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Trojboký hranol má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2664000" y="4860000"/>
            <a:ext cx="56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pět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48600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</a:t>
            </a:r>
            <a:r>
              <a:rPr lang="cs-CZ" b="1" dirty="0" smtClean="0"/>
              <a:t>těn.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540000" y="5400000"/>
            <a:ext cx="250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Čtyřboký hranol má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3168000" y="5400000"/>
            <a:ext cx="133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podstavy.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2736000" y="5400000"/>
            <a:ext cx="715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dvě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540000" y="5940000"/>
            <a:ext cx="250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Šestiboký hranol má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2808000" y="5940000"/>
            <a:ext cx="133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osmnáct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80000" y="5940000"/>
            <a:ext cx="899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hran.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1100418" y="6480000"/>
            <a:ext cx="455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/>
              <a:t>boký</a:t>
            </a:r>
            <a:r>
              <a:rPr lang="cs-CZ" b="1" dirty="0" smtClean="0"/>
              <a:t> hranol má osm bočních stěn.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540000" y="6480000"/>
            <a:ext cx="837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Osmi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1284931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9" grpId="0"/>
      <p:bldP spid="40" grpId="0"/>
      <p:bldP spid="41" grpId="0"/>
      <p:bldP spid="42" grpId="0"/>
      <p:bldP spid="43" grpId="0"/>
      <p:bldP spid="47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8" grpId="0"/>
      <p:bldP spid="59" grpId="0"/>
      <p:bldP spid="60" grpId="0"/>
      <p:bldP spid="61" grpId="0"/>
      <p:bldP spid="67" grpId="0"/>
      <p:bldP spid="69" grpId="0"/>
      <p:bldP spid="73" grpId="0"/>
      <p:bldP spid="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57916" y="196476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Hranol</a:t>
            </a:r>
            <a:endParaRPr lang="cs-CZ" sz="6000" dirty="0"/>
          </a:p>
        </p:txBody>
      </p:sp>
      <p:cxnSp>
        <p:nvCxnSpPr>
          <p:cNvPr id="55" name="Přímá spojnice 54"/>
          <p:cNvCxnSpPr/>
          <p:nvPr/>
        </p:nvCxnSpPr>
        <p:spPr bwMode="auto">
          <a:xfrm flipH="1">
            <a:off x="1043608" y="4797152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H="1">
            <a:off x="1043704" y="4275287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 flipH="1" flipV="1">
            <a:off x="1763704" y="4275287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H="1">
            <a:off x="2483768" y="4365104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H="1">
            <a:off x="1043704" y="2789935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H="1">
            <a:off x="1043704" y="2276872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H="1" flipV="1">
            <a:off x="1763704" y="2268000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flipH="1">
            <a:off x="2483704" y="2340000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1043704" y="294596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2915816" y="2376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2483768" y="2810951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1772807" y="2268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ovéPole 2"/>
          <p:cNvSpPr txBox="1"/>
          <p:nvPr/>
        </p:nvSpPr>
        <p:spPr>
          <a:xfrm>
            <a:off x="1592787" y="19435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</a:t>
            </a:r>
            <a:endParaRPr lang="cs-CZ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2913785" y="215533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G</a:t>
            </a:r>
            <a:endParaRPr lang="cs-CZ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483704" y="274027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</a:t>
            </a:r>
            <a:endParaRPr lang="cs-CZ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765394" y="267277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</a:t>
            </a:r>
            <a:endParaRPr lang="cs-CZ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1412767" y="39675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917863" y="40125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2303844" y="47971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983305" y="494444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060000" y="2880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Podstavy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4499992" y="2880000"/>
            <a:ext cx="2121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ABCD; EFGH</a:t>
            </a:r>
            <a:endParaRPr lang="cs-CZ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3060000" y="36000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Boční hrany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4788000" y="36000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AE; BF; CG; DH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3060000" y="43200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Boční stěny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4752000" y="4320000"/>
            <a:ext cx="3249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ABFE; BCGF; CDHG; DAEH</a:t>
            </a:r>
            <a:endParaRPr lang="cs-CZ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3060000" y="5040000"/>
            <a:ext cx="2414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Podstavné hrany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114" name="TextovéPole 113"/>
          <p:cNvSpPr txBox="1"/>
          <p:nvPr/>
        </p:nvSpPr>
        <p:spPr>
          <a:xfrm>
            <a:off x="5252910" y="5040000"/>
            <a:ext cx="3891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AB; BC; CD; DA; EF; FG; GH; HE.</a:t>
            </a:r>
            <a:endParaRPr lang="cs-CZ" dirty="0"/>
          </a:p>
        </p:txBody>
      </p:sp>
      <p:sp>
        <p:nvSpPr>
          <p:cNvPr id="115" name="TextovéPole 114"/>
          <p:cNvSpPr txBox="1"/>
          <p:nvPr/>
        </p:nvSpPr>
        <p:spPr>
          <a:xfrm>
            <a:off x="3685381" y="2193504"/>
            <a:ext cx="1060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Vypiš:</a:t>
            </a: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33239885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2" grpId="0"/>
      <p:bldP spid="85" grpId="0"/>
      <p:bldP spid="86" grpId="0"/>
      <p:bldP spid="89" grpId="0"/>
      <p:bldP spid="90" grpId="0"/>
      <p:bldP spid="97" grpId="0"/>
      <p:bldP spid="106" grpId="0"/>
      <p:bldP spid="5" grpId="0"/>
      <p:bldP spid="107" grpId="0"/>
      <p:bldP spid="109" grpId="0"/>
      <p:bldP spid="110" grpId="0"/>
      <p:bldP spid="111" grpId="0"/>
      <p:bldP spid="112" grpId="0"/>
      <p:bldP spid="113" grpId="0"/>
      <p:bldP spid="114" grpId="0"/>
      <p:bldP spid="1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hranolu</a:t>
            </a:r>
            <a:endParaRPr lang="cs-CZ" sz="8800" dirty="0"/>
          </a:p>
        </p:txBody>
      </p:sp>
      <p:sp>
        <p:nvSpPr>
          <p:cNvPr id="22" name="Obdélník 21"/>
          <p:cNvSpPr/>
          <p:nvPr/>
        </p:nvSpPr>
        <p:spPr>
          <a:xfrm>
            <a:off x="1493428" y="1772816"/>
            <a:ext cx="62924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Povrch hranolu je součet obsahů všech jeho stěn.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6432785" y="5117122"/>
            <a:ext cx="2706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… obsah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odstavy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Obdélník 24"/>
              <p:cNvSpPr/>
              <p:nvPr/>
            </p:nvSpPr>
            <p:spPr>
              <a:xfrm>
                <a:off x="6444208" y="5477162"/>
                <a:ext cx="291079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cs-CZ" sz="2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m:t>S</m:t>
                    </m:r>
                    <m:r>
                      <a:rPr lang="cs-CZ" sz="2000" b="1" baseline="-2500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𝐩𝐥</m:t>
                    </m:r>
                  </m:oMath>
                </a14:m>
                <a:r>
                  <a:rPr lang="cs-CZ" sz="2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cs-CZ" sz="2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… </a:t>
                </a:r>
                <a:r>
                  <a:rPr lang="cs-CZ" sz="2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obsah </a:t>
                </a:r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cs-CZ" sz="2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láště</a:t>
                </a:r>
                <a:endParaRPr lang="cs-CZ" sz="2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5" name="Obdélník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5477162"/>
                <a:ext cx="2910791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 Box 15"/>
              <p:cNvSpPr txBox="1">
                <a:spLocks noChangeArrowheads="1"/>
              </p:cNvSpPr>
              <p:nvPr/>
            </p:nvSpPr>
            <p:spPr bwMode="auto">
              <a:xfrm>
                <a:off x="2873032" y="2289561"/>
                <a:ext cx="3240360" cy="828725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eaLnBrk="1" hangingPunct="1">
                  <a:buClrTx/>
                  <a:buFontTx/>
                  <a:buNone/>
                </a:pPr>
                <a:r>
                  <a:rPr lang="cs-CZ" sz="36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S </a:t>
                </a:r>
                <a:r>
                  <a:rPr lang="cs-CZ" sz="36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𝟐</m:t>
                    </m:r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sSub>
                      <m:sSubPr>
                        <m:ctrlP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</m:ctrlPr>
                      </m:sSubPr>
                      <m:e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𝑺</m:t>
                        </m:r>
                      </m:e>
                      <m:sub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𝒑</m:t>
                        </m:r>
                      </m:sub>
                    </m:sSub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+</m:t>
                    </m:r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𝑺𝒑</m:t>
                    </m:r>
                    <m:r>
                      <a:rPr lang="cs-CZ" sz="3600" b="1" i="1" baseline="-2500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𝒍</m:t>
                    </m:r>
                  </m:oMath>
                </a14:m>
                <a:endParaRPr lang="cs-CZ" sz="3600" b="1" baseline="-25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73032" y="2289561"/>
                <a:ext cx="3240360" cy="828725"/>
              </a:xfrm>
              <a:prstGeom prst="rect">
                <a:avLst/>
              </a:prstGeom>
              <a:blipFill rotWithShape="1">
                <a:blip r:embed="rId3"/>
                <a:stretch>
                  <a:fillRect l="-4059" t="-6164" b="-2055"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římá spojnice 25"/>
          <p:cNvCxnSpPr/>
          <p:nvPr/>
        </p:nvCxnSpPr>
        <p:spPr bwMode="auto">
          <a:xfrm flipH="1">
            <a:off x="6874209" y="4784581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H="1">
            <a:off x="6874305" y="4262716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H="1" flipV="1">
            <a:off x="7594305" y="4262716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H="1">
            <a:off x="8314369" y="4352533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H="1">
            <a:off x="6874305" y="2777364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H="1">
            <a:off x="6874305" y="2264301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 flipV="1">
            <a:off x="7594305" y="2255429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H="1">
            <a:off x="8314305" y="2327429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6874305" y="2933389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8746417" y="2363429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8314369" y="279838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7603408" y="2255429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6591290" y="364021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6999138" y="431057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7989325" y="398469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8457635" y="448018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7414269" y="478458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180000" y="3420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1763688" y="3420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843808" y="3420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4283968" y="3420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940152" y="3420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Přímá spojnice 3"/>
          <p:cNvCxnSpPr/>
          <p:nvPr/>
        </p:nvCxnSpPr>
        <p:spPr bwMode="auto">
          <a:xfrm>
            <a:off x="180000" y="5406201"/>
            <a:ext cx="5760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180000" y="3420000"/>
            <a:ext cx="5760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rot="-3180000" flipV="1">
            <a:off x="-150221" y="2767655"/>
            <a:ext cx="1656184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rot="1260000">
            <a:off x="1128403" y="2378858"/>
            <a:ext cx="14401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 rot="-2760000">
            <a:off x="1605518" y="3040513"/>
            <a:ext cx="10801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 rot="3180000" flipV="1">
            <a:off x="-150221" y="6067544"/>
            <a:ext cx="1656184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rot="-1320000">
            <a:off x="1133010" y="6444806"/>
            <a:ext cx="14401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 rot="2760000">
            <a:off x="1593900" y="5794688"/>
            <a:ext cx="10801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ovéPole 72"/>
          <p:cNvSpPr txBox="1"/>
          <p:nvPr/>
        </p:nvSpPr>
        <p:spPr>
          <a:xfrm>
            <a:off x="825403" y="342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103312" y="342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419872" y="3429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4932040" y="3429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5933372" y="42868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181858" y="422843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19" name="Obdélník 18"/>
          <p:cNvSpPr/>
          <p:nvPr/>
        </p:nvSpPr>
        <p:spPr>
          <a:xfrm>
            <a:off x="1032500" y="2634866"/>
            <a:ext cx="569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800" b="1" baseline="-250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endParaRPr lang="cs-CZ" sz="2800" dirty="0"/>
          </a:p>
        </p:txBody>
      </p:sp>
      <p:sp>
        <p:nvSpPr>
          <p:cNvPr id="82" name="Obdélník 81"/>
          <p:cNvSpPr/>
          <p:nvPr/>
        </p:nvSpPr>
        <p:spPr>
          <a:xfrm>
            <a:off x="1168755" y="5714095"/>
            <a:ext cx="569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800" b="1" baseline="-250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endParaRPr lang="cs-CZ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3" name="Obdélník 82"/>
              <p:cNvSpPr/>
              <p:nvPr/>
            </p:nvSpPr>
            <p:spPr>
              <a:xfrm>
                <a:off x="2843808" y="4148957"/>
                <a:ext cx="10295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cs-CZ" sz="36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m:t>S</m:t>
                    </m:r>
                    <m:r>
                      <a:rPr lang="cs-CZ" sz="3600" b="1" baseline="-2500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𝐩𝐥</m:t>
                    </m:r>
                  </m:oMath>
                </a14:m>
                <a:r>
                  <a:rPr lang="cs-CZ" sz="36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3600" dirty="0"/>
              </a:p>
            </p:txBody>
          </p:sp>
        </mc:Choice>
        <mc:Fallback>
          <p:sp>
            <p:nvSpPr>
              <p:cNvPr id="83" name="Obdélník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4148957"/>
                <a:ext cx="1029557" cy="646331"/>
              </a:xfrm>
              <a:prstGeom prst="rect">
                <a:avLst/>
              </a:prstGeom>
              <a:blipFill rotWithShape="1">
                <a:blip r:embed="rId4"/>
                <a:stretch>
                  <a:fillRect b="-28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bdélník 23"/>
          <p:cNvSpPr/>
          <p:nvPr/>
        </p:nvSpPr>
        <p:spPr bwMode="auto">
          <a:xfrm>
            <a:off x="181858" y="3420000"/>
            <a:ext cx="5758294" cy="1986200"/>
          </a:xfrm>
          <a:prstGeom prst="rect">
            <a:avLst/>
          </a:prstGeom>
          <a:solidFill>
            <a:srgbClr val="B9F7FF">
              <a:alpha val="2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 Box 15"/>
              <p:cNvSpPr txBox="1">
                <a:spLocks noChangeArrowheads="1"/>
              </p:cNvSpPr>
              <p:nvPr/>
            </p:nvSpPr>
            <p:spPr bwMode="auto">
              <a:xfrm>
                <a:off x="2771799" y="6043570"/>
                <a:ext cx="6336705" cy="530938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eaLnBrk="1" hangingPunct="1">
                  <a:buClrTx/>
                  <a:buFontTx/>
                  <a:buNone/>
                </a:pPr>
                <a:r>
                  <a:rPr lang="cs-CZ" sz="24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S </a:t>
                </a:r>
                <a:r>
                  <a:rPr lang="cs-CZ" sz="24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𝟐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sSub>
                      <m:sSub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</m:ctrlPr>
                      </m:sSub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𝑺</m:t>
                        </m:r>
                      </m:e>
                      <m:sub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𝒑</m:t>
                        </m:r>
                      </m:sub>
                    </m:sSub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+</m:t>
                    </m:r>
                    <m:d>
                      <m:d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</m:ctrlPr>
                      </m:d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𝒂</m:t>
                        </m:r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+</m:t>
                        </m:r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𝒃</m:t>
                        </m:r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+</m:t>
                        </m:r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𝒄</m:t>
                        </m:r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+</m:t>
                        </m:r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𝒅</m:t>
                        </m:r>
                      </m:e>
                    </m:d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𝐯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=</m:t>
                    </m:r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𝟐</m:t>
                    </m:r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sSub>
                      <m:sSubPr>
                        <m:ctrlP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</m:ctrlPr>
                      </m:sSubPr>
                      <m:e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𝑺</m:t>
                        </m:r>
                      </m:e>
                      <m:sub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𝒑</m:t>
                        </m:r>
                      </m:sub>
                    </m:sSub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+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𝒐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r>
                      <a:rPr lang="cs-CZ" sz="2400" b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𝐯</m:t>
                    </m:r>
                  </m:oMath>
                </a14:m>
                <a:endParaRPr lang="cs-CZ" sz="2400" b="1" baseline="-25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85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71799" y="6043570"/>
                <a:ext cx="6336705" cy="530938"/>
              </a:xfrm>
              <a:prstGeom prst="rect">
                <a:avLst/>
              </a:prstGeom>
              <a:blipFill rotWithShape="1">
                <a:blip r:embed="rId5"/>
                <a:stretch>
                  <a:fillRect l="-763" b="-9278"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85853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72" grpId="0" animBg="1"/>
      <p:bldP spid="38" grpId="0"/>
      <p:bldP spid="39" grpId="0"/>
      <p:bldP spid="40" grpId="0"/>
      <p:bldP spid="41" grpId="0"/>
      <p:bldP spid="42" grpId="0"/>
      <p:bldP spid="73" grpId="0"/>
      <p:bldP spid="74" grpId="0"/>
      <p:bldP spid="75" grpId="0"/>
      <p:bldP spid="76" grpId="0"/>
      <p:bldP spid="78" grpId="0"/>
      <p:bldP spid="80" grpId="0"/>
      <p:bldP spid="19" grpId="0"/>
      <p:bldP spid="82" grpId="0"/>
      <p:bldP spid="83" grpId="0"/>
      <p:bldP spid="24" grpId="0" animBg="1"/>
      <p:bldP spid="8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Objem </a:t>
            </a:r>
            <a:r>
              <a:rPr lang="cs-CZ" sz="6000" dirty="0" smtClean="0"/>
              <a:t>hranolu</a:t>
            </a:r>
            <a:endParaRPr lang="cs-CZ" sz="8800" dirty="0"/>
          </a:p>
        </p:txBody>
      </p:sp>
      <p:sp>
        <p:nvSpPr>
          <p:cNvPr id="22" name="Obdélník 21"/>
          <p:cNvSpPr/>
          <p:nvPr/>
        </p:nvSpPr>
        <p:spPr>
          <a:xfrm>
            <a:off x="243737" y="2132856"/>
            <a:ext cx="87903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Objem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hranolu vypočteme tak, že obsah jeho podstavy násobíme jeho výškou.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6432785" y="4187997"/>
            <a:ext cx="2706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… obsah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odstavy</a:t>
            </a:r>
          </a:p>
        </p:txBody>
      </p:sp>
      <p:sp>
        <p:nvSpPr>
          <p:cNvPr id="25" name="Obdélník 24"/>
          <p:cNvSpPr/>
          <p:nvPr/>
        </p:nvSpPr>
        <p:spPr>
          <a:xfrm>
            <a:off x="6444208" y="4633026"/>
            <a:ext cx="2420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… 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tělesová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ýška</a:t>
            </a:r>
            <a:endParaRPr lang="cs-CZ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 Box 15"/>
              <p:cNvSpPr txBox="1">
                <a:spLocks noChangeArrowheads="1"/>
              </p:cNvSpPr>
              <p:nvPr/>
            </p:nvSpPr>
            <p:spPr bwMode="auto">
              <a:xfrm>
                <a:off x="6228184" y="5508106"/>
                <a:ext cx="2221128" cy="799971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eaLnBrk="1" hangingPunct="1">
                  <a:buClrTx/>
                  <a:buFontTx/>
                  <a:buNone/>
                </a:pPr>
                <a:r>
                  <a:rPr lang="cs-CZ" sz="36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V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</m:ctrlPr>
                      </m:sSubPr>
                      <m:e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𝑺</m:t>
                        </m:r>
                      </m:e>
                      <m:sub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𝒑</m:t>
                        </m:r>
                      </m:sub>
                    </m:sSub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𝒗</m:t>
                    </m:r>
                  </m:oMath>
                </a14:m>
                <a:endParaRPr lang="cs-CZ" sz="3600" b="1" baseline="-25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28184" y="5508106"/>
                <a:ext cx="2221128" cy="799971"/>
              </a:xfrm>
              <a:prstGeom prst="rect">
                <a:avLst/>
              </a:prstGeom>
              <a:blipFill rotWithShape="1">
                <a:blip r:embed="rId2"/>
                <a:stretch>
                  <a:fillRect l="-6150" t="-6383" b="-5674"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římá spojnice 25"/>
          <p:cNvCxnSpPr/>
          <p:nvPr/>
        </p:nvCxnSpPr>
        <p:spPr bwMode="auto">
          <a:xfrm flipH="1">
            <a:off x="534439" y="5814136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H="1">
            <a:off x="534535" y="5292271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H="1" flipV="1">
            <a:off x="1254535" y="5292271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H="1">
            <a:off x="1974599" y="5382088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H="1">
            <a:off x="534535" y="3806919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H="1">
            <a:off x="534535" y="3293856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 flipV="1">
            <a:off x="1254535" y="3284984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H="1">
            <a:off x="1974535" y="3356984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534535" y="3962944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406647" y="3392984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974599" y="3827935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1263638" y="3284984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251520" y="466976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659368" y="534013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649555" y="501425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2117865" y="55097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099750" y="579079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22485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5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6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9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38" grpId="0"/>
      <p:bldP spid="39" grpId="0"/>
      <p:bldP spid="40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43809" y="279249"/>
            <a:ext cx="8586520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a objem </a:t>
            </a:r>
            <a:r>
              <a:rPr lang="cs-CZ" sz="6000" dirty="0" smtClean="0"/>
              <a:t>hranolu</a:t>
            </a:r>
            <a:endParaRPr lang="cs-CZ" sz="8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189970" y="1774557"/>
            <a:ext cx="7954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Vypočtěte povrch a objem </a:t>
            </a:r>
            <a:r>
              <a:rPr lang="cs-CZ" dirty="0" smtClean="0"/>
              <a:t>hranolu s podstavou pravoúhlého trojúhelníku </a:t>
            </a:r>
            <a:br>
              <a:rPr lang="cs-CZ" dirty="0" smtClean="0"/>
            </a:br>
            <a:r>
              <a:rPr lang="cs-CZ" dirty="0" smtClean="0"/>
              <a:t>s délkami podstavných hran </a:t>
            </a:r>
            <a:r>
              <a:rPr lang="cs-CZ" dirty="0" smtClean="0"/>
              <a:t>45 </a:t>
            </a:r>
            <a:r>
              <a:rPr lang="cs-CZ" dirty="0" smtClean="0"/>
              <a:t>mm, 75 mm a 6 cm </a:t>
            </a:r>
            <a:r>
              <a:rPr lang="cs-CZ" dirty="0" smtClean="0"/>
              <a:t>a výškou 12 cm.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2952048" y="3780000"/>
                <a:ext cx="168701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 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48" y="3780000"/>
                <a:ext cx="1687010" cy="390748"/>
              </a:xfrm>
              <a:prstGeom prst="rect">
                <a:avLst/>
              </a:prstGeom>
              <a:blipFill rotWithShape="1">
                <a:blip r:embed="rId2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2592048" y="2736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b="0" i="1" smtClean="0">
                          <a:latin typeface="Cambria Math"/>
                        </a:rPr>
                        <m:t>=75 </m:t>
                      </m:r>
                      <m:r>
                        <a:rPr lang="cs-CZ" b="0" i="1" smtClean="0"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2736000"/>
                <a:ext cx="1625069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2592048" y="2988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𝑣</m:t>
                      </m:r>
                      <m:r>
                        <a:rPr lang="cs-CZ" b="0" i="1" smtClean="0">
                          <a:latin typeface="Cambria Math"/>
                        </a:rPr>
                        <m:t>=12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2988000"/>
                <a:ext cx="162506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3744048" y="2736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=7</m:t>
                      </m:r>
                      <m:r>
                        <a:rPr lang="cs-CZ" b="0" i="1" smtClean="0">
                          <a:latin typeface="Cambria Math"/>
                        </a:rPr>
                        <m:t>,5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048" y="2736000"/>
                <a:ext cx="162506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2592048" y="3240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3240000"/>
                <a:ext cx="162506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2592048" y="3492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3492000"/>
                <a:ext cx="162506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2592048" y="3816000"/>
            <a:ext cx="223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2952048" y="4221088"/>
                <a:ext cx="1687010" cy="616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dirty="0" smtClean="0">
                              <a:latin typeface="Cambria Math"/>
                            </a:rPr>
                            <m:t>𝑎</m:t>
                          </m:r>
                          <m:r>
                            <a:rPr lang="cs-CZ" b="0" i="1" dirty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0" i="1" dirty="0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num>
                        <m:den>
                          <m:r>
                            <a:rPr lang="cs-CZ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48" y="4221088"/>
                <a:ext cx="1687010" cy="61645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2952048" y="4922724"/>
                <a:ext cx="1932720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4,5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∙6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48" y="4922724"/>
                <a:ext cx="1932720" cy="61651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2952048" y="5498724"/>
                <a:ext cx="1932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=13,5∙12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48" y="5498724"/>
                <a:ext cx="193272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2952048" y="6074724"/>
                <a:ext cx="1932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=162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48" y="6074724"/>
                <a:ext cx="193272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2952048" y="6444044"/>
                <a:ext cx="1932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=162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48" y="6444044"/>
                <a:ext cx="193272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Přímá spojnice 8"/>
          <p:cNvCxnSpPr/>
          <p:nvPr/>
        </p:nvCxnSpPr>
        <p:spPr bwMode="auto">
          <a:xfrm>
            <a:off x="2952047" y="6444044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2952048" y="6758724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952047" y="6794724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5299970" y="2520000"/>
                <a:ext cx="204072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𝑝𝑙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2520000"/>
                <a:ext cx="2040720" cy="390748"/>
              </a:xfrm>
              <a:prstGeom prst="rect">
                <a:avLst/>
              </a:prstGeom>
              <a:blipFill rotWithShape="1">
                <a:blip r:embed="rId1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5299970" y="2956666"/>
                <a:ext cx="2919718" cy="616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=2∙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</a:rPr>
                        <m:t>𝑜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2956666"/>
                <a:ext cx="2919718" cy="616451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5299970" y="3501008"/>
                <a:ext cx="23224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𝑜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3501008"/>
                <a:ext cx="232244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5292080" y="4437112"/>
                <a:ext cx="374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=4,5∙6+(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4,5+6+7,5)∙12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4437112"/>
                <a:ext cx="3744400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5324690" y="3959726"/>
                <a:ext cx="2919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+(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𝑐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)∙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690" y="3959726"/>
                <a:ext cx="2919718" cy="369332"/>
              </a:xfrm>
              <a:prstGeom prst="rect">
                <a:avLst/>
              </a:prstGeom>
              <a:blipFill rotWithShape="1">
                <a:blip r:embed="rId17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5299970" y="4827910"/>
                <a:ext cx="2919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=27+18∙</m:t>
                      </m:r>
                      <m:r>
                        <a:rPr lang="cs-CZ" b="0" i="0" smtClean="0">
                          <a:latin typeface="Cambria Math"/>
                          <a:ea typeface="Cambria Math"/>
                        </a:rPr>
                        <m:t>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4827910"/>
                <a:ext cx="2919718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5299970" y="5288835"/>
                <a:ext cx="2919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=27+216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5288835"/>
                <a:ext cx="2919718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5299970" y="5750348"/>
                <a:ext cx="1800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=243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5750348"/>
                <a:ext cx="1800184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5299970" y="6124666"/>
                <a:ext cx="1800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=243 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6124666"/>
                <a:ext cx="1800184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Přímá spojnice 69"/>
          <p:cNvCxnSpPr/>
          <p:nvPr/>
        </p:nvCxnSpPr>
        <p:spPr bwMode="auto">
          <a:xfrm>
            <a:off x="5324690" y="6091457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5299970" y="6444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5299970" y="6480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256060" y="5877272"/>
            <a:ext cx="1728192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V="1">
            <a:off x="256060" y="5292824"/>
            <a:ext cx="1359768" cy="584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1615828" y="5301208"/>
            <a:ext cx="355884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 flipV="1">
            <a:off x="292060" y="3852168"/>
            <a:ext cx="1359768" cy="584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1659828" y="3861048"/>
            <a:ext cx="355884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287520" y="4437112"/>
            <a:ext cx="1728192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H="1">
            <a:off x="251520" y="4436616"/>
            <a:ext cx="40540" cy="14406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 flipH="1">
            <a:off x="1979712" y="5013176"/>
            <a:ext cx="36000" cy="14401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 flipH="1">
            <a:off x="1624060" y="3861048"/>
            <a:ext cx="12540" cy="14401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Obdélník 5"/>
              <p:cNvSpPr/>
              <p:nvPr/>
            </p:nvSpPr>
            <p:spPr>
              <a:xfrm>
                <a:off x="807301" y="6123273"/>
                <a:ext cx="3826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301" y="6123273"/>
                <a:ext cx="382669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Obdélník 86"/>
              <p:cNvSpPr/>
              <p:nvPr/>
            </p:nvSpPr>
            <p:spPr>
              <a:xfrm>
                <a:off x="773589" y="5211613"/>
                <a:ext cx="3826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87" name="Obdélník 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89" y="5211613"/>
                <a:ext cx="382669" cy="36933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8" name="Obdélník 87"/>
              <p:cNvSpPr/>
              <p:nvPr/>
            </p:nvSpPr>
            <p:spPr>
              <a:xfrm>
                <a:off x="1691680" y="5410076"/>
                <a:ext cx="3618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88" name="Obdélník 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410076"/>
                <a:ext cx="361894" cy="369332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blouk 7"/>
          <p:cNvSpPr/>
          <p:nvPr/>
        </p:nvSpPr>
        <p:spPr bwMode="auto">
          <a:xfrm rot="2445549">
            <a:off x="327220" y="5543065"/>
            <a:ext cx="702067" cy="649772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12000" y="5328000"/>
            <a:ext cx="3060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/>
              <a:t>.</a:t>
            </a:r>
            <a:endParaRPr lang="cs-CZ" sz="4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ovéPole 89"/>
              <p:cNvSpPr txBox="1"/>
              <p:nvPr/>
            </p:nvSpPr>
            <p:spPr>
              <a:xfrm>
                <a:off x="2592048" y="2484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</a:rPr>
                        <m:t>=6 </m:t>
                      </m:r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2484000"/>
                <a:ext cx="1625069" cy="369332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2592048" y="2232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</a:rPr>
                        <m:t>=45 </m:t>
                      </m:r>
                      <m:r>
                        <a:rPr lang="cs-CZ" b="0" i="1" smtClean="0"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2232000"/>
                <a:ext cx="1625069" cy="369332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ovéPole 92"/>
              <p:cNvSpPr txBox="1"/>
              <p:nvPr/>
            </p:nvSpPr>
            <p:spPr>
              <a:xfrm>
                <a:off x="3754882" y="2232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=4,5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4882" y="2232000"/>
                <a:ext cx="1625069" cy="369332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28238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31" grpId="0"/>
      <p:bldP spid="32" grpId="0"/>
      <p:bldP spid="33" grpId="0"/>
      <p:bldP spid="34" grpId="0"/>
      <p:bldP spid="37" grpId="0"/>
      <p:bldP spid="38" grpId="0"/>
      <p:bldP spid="39" grpId="0"/>
      <p:bldP spid="40" grpId="0"/>
      <p:bldP spid="41" grpId="0"/>
      <p:bldP spid="46" grpId="0"/>
      <p:bldP spid="47" grpId="0"/>
      <p:bldP spid="48" grpId="0"/>
      <p:bldP spid="49" grpId="0"/>
      <p:bldP spid="50" grpId="0"/>
      <p:bldP spid="56" grpId="0"/>
      <p:bldP spid="61" grpId="0"/>
      <p:bldP spid="67" grpId="0"/>
      <p:bldP spid="69" grpId="0"/>
      <p:bldP spid="6" grpId="0"/>
      <p:bldP spid="87" grpId="0"/>
      <p:bldP spid="88" grpId="0"/>
      <p:bldP spid="8" grpId="0" animBg="1"/>
      <p:bldP spid="10" grpId="0"/>
      <p:bldP spid="90" grpId="0"/>
      <p:bldP spid="91" grpId="0"/>
      <p:bldP spid="93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2732</TotalTime>
  <Words>663</Words>
  <Application>Microsoft Office PowerPoint</Application>
  <PresentationFormat>Předvádění na obrazovce (4:3)</PresentationFormat>
  <Paragraphs>146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Prezentace školení zaměstnanců</vt:lpstr>
      <vt:lpstr>Hranol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423</cp:revision>
  <dcterms:created xsi:type="dcterms:W3CDTF">2012-01-02T08:14:14Z</dcterms:created>
  <dcterms:modified xsi:type="dcterms:W3CDTF">2012-10-17T19:34:13Z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