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notesMasterIdLst>
    <p:notesMasterId r:id="rId22"/>
  </p:notesMasterIdLst>
  <p:sldIdLst>
    <p:sldId id="256" r:id="rId2"/>
    <p:sldId id="339" r:id="rId3"/>
    <p:sldId id="358" r:id="rId4"/>
    <p:sldId id="359" r:id="rId5"/>
    <p:sldId id="360" r:id="rId6"/>
    <p:sldId id="361" r:id="rId7"/>
    <p:sldId id="362" r:id="rId8"/>
    <p:sldId id="363" r:id="rId9"/>
    <p:sldId id="364" r:id="rId10"/>
    <p:sldId id="365" r:id="rId11"/>
    <p:sldId id="366" r:id="rId12"/>
    <p:sldId id="367" r:id="rId13"/>
    <p:sldId id="368" r:id="rId14"/>
    <p:sldId id="369" r:id="rId15"/>
    <p:sldId id="370" r:id="rId16"/>
    <p:sldId id="371" r:id="rId17"/>
    <p:sldId id="332" r:id="rId18"/>
    <p:sldId id="372" r:id="rId19"/>
    <p:sldId id="375" r:id="rId20"/>
    <p:sldId id="376" r:id="rId21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FF00"/>
    <a:srgbClr val="00CC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8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1C2122-3F12-44D8-8894-86654560FF32}" type="datetimeFigureOut">
              <a:rPr lang="cs-CZ" smtClean="0"/>
              <a:t>29. 3. 2020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20AF1-707B-4FD8-BAFF-139654F6C2D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316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D20AF1-707B-4FD8-BAFF-139654F6C2D2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5006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E6B8255-9CC8-449E-B9BF-2708F100BA5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924CBE-19FE-48FD-B3CC-75B5D1399AD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45F5D-DF5A-4A24-8B12-3717D8B4B78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077200" cy="9144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077200" cy="4495800"/>
          </a:xfrm>
        </p:spPr>
        <p:txBody>
          <a:bodyPr/>
          <a:lstStyle/>
          <a:p>
            <a:pPr lvl="0"/>
            <a:endParaRPr lang="cs-CZ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49DC5-2B36-4528-AB35-7A87D24BF0C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163770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FDD710-4389-4FB4-A3FD-8A1A9A65459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44E0D0-114A-4408-8481-AA41D50C6DF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D821C7-9E4E-4055-9804-1287F0695F8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0D267F-292A-4276-82E1-E248D3482D0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1AEE60-5251-4B63-95C2-6B6E6E9CAB8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D0DADF-E5FA-4F04-BB06-73B6441FF3E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1DE689-9221-4F09-8205-CEE375DFD26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4BB782-E2A0-4FAF-9917-9683E2A689A3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6A5F3340-7145-48B7-BE38-43C87B51BA0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684213" y="4149725"/>
            <a:ext cx="7848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4000" dirty="0">
                <a:solidFill>
                  <a:srgbClr val="284C6A"/>
                </a:solidFill>
                <a:latin typeface="Trebuchet MS" pitchFamily="34" charset="0"/>
              </a:rPr>
              <a:t>Rovnice a graf přímé úměrnosti.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827584" y="1052736"/>
            <a:ext cx="7848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6000" b="1" dirty="0">
                <a:solidFill>
                  <a:srgbClr val="284C6A"/>
                </a:solidFill>
                <a:latin typeface="Trebuchet MS" pitchFamily="34" charset="0"/>
              </a:rPr>
              <a:t>Přímá úměrnost.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20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95288" y="981075"/>
            <a:ext cx="8353425" cy="5472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cs-CZ" altLang="cs-CZ"/>
          </a:p>
        </p:txBody>
      </p:sp>
      <p:pic>
        <p:nvPicPr>
          <p:cNvPr id="12291" name="Picture 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867025"/>
            <a:ext cx="44672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44624"/>
            <a:ext cx="8077200" cy="91440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cs-CZ" altLang="cs-CZ" sz="3600" b="1" dirty="0" smtClean="0"/>
              <a:t>Graf přímé úměrnosti (úměry).</a:t>
            </a:r>
            <a:endParaRPr lang="cs-CZ" altLang="cs-CZ" sz="2000" b="1" dirty="0" smtClean="0"/>
          </a:p>
        </p:txBody>
      </p:sp>
      <p:graphicFrame>
        <p:nvGraphicFramePr>
          <p:cNvPr id="136198" name="Group 6"/>
          <p:cNvGraphicFramePr>
            <a:graphicFrameLocks noGrp="1"/>
          </p:cNvGraphicFramePr>
          <p:nvPr>
            <p:ph type="tbl" idx="1"/>
          </p:nvPr>
        </p:nvGraphicFramePr>
        <p:xfrm>
          <a:off x="541338" y="1573213"/>
          <a:ext cx="8077200" cy="873126"/>
        </p:xfrm>
        <a:graphic>
          <a:graphicData uri="http://schemas.openxmlformats.org/drawingml/2006/table">
            <a:tbl>
              <a:tblPr/>
              <a:tblGrid>
                <a:gridCol w="1152525"/>
                <a:gridCol w="1154112"/>
                <a:gridCol w="1152525"/>
                <a:gridCol w="1157288"/>
                <a:gridCol w="1150937"/>
                <a:gridCol w="1154113"/>
                <a:gridCol w="1155700"/>
              </a:tblGrid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Čas (hod.):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4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Dráha (km):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120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180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240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300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468313" y="2362200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00CC00"/>
                </a:solidFill>
                <a:latin typeface="Trebuchet MS" pitchFamily="34" charset="0"/>
              </a:rPr>
              <a:t>Ze zadaných a vypočtených hodnot v tabulce sestav graf závislosti dráhy na čase.</a:t>
            </a:r>
          </a:p>
        </p:txBody>
      </p:sp>
      <p:sp>
        <p:nvSpPr>
          <p:cNvPr id="12320" name="Rectangle 32"/>
          <p:cNvSpPr>
            <a:spLocks noChangeArrowheads="1"/>
          </p:cNvSpPr>
          <p:nvPr/>
        </p:nvSpPr>
        <p:spPr bwMode="auto">
          <a:xfrm>
            <a:off x="468313" y="938213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284C6A"/>
                </a:solidFill>
                <a:latin typeface="Trebuchet MS" pitchFamily="34" charset="0"/>
              </a:rPr>
              <a:t>Příklad: Automobil jede průměrnou rychlostí 60 km/h. Urči kolik kilometrů ujede od chvíle, kdy začneme měřit čas za 1, 2, 3, 4, 5, 6 hodin. </a:t>
            </a:r>
            <a:endParaRPr lang="cs-CZ" altLang="cs-CZ" sz="1600" b="1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12321" name="Line 33"/>
          <p:cNvSpPr>
            <a:spLocks noChangeShapeType="1"/>
          </p:cNvSpPr>
          <p:nvPr/>
        </p:nvSpPr>
        <p:spPr bwMode="auto">
          <a:xfrm>
            <a:off x="468313" y="1484313"/>
            <a:ext cx="8207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6226" name="Oval 34"/>
          <p:cNvSpPr>
            <a:spLocks noChangeArrowheads="1"/>
          </p:cNvSpPr>
          <p:nvPr/>
        </p:nvSpPr>
        <p:spPr bwMode="auto">
          <a:xfrm>
            <a:off x="6515100" y="1628775"/>
            <a:ext cx="720725" cy="77787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pic>
        <p:nvPicPr>
          <p:cNvPr id="136228" name="Picture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867025"/>
            <a:ext cx="44672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229" name="AutoShape 37"/>
          <p:cNvSpPr>
            <a:spLocks noChangeArrowheads="1"/>
          </p:cNvSpPr>
          <p:nvPr/>
        </p:nvSpPr>
        <p:spPr bwMode="auto">
          <a:xfrm>
            <a:off x="1042988" y="3141663"/>
            <a:ext cx="2233612" cy="1584325"/>
          </a:xfrm>
          <a:prstGeom prst="cloudCallout">
            <a:avLst>
              <a:gd name="adj1" fmla="val 93426"/>
              <a:gd name="adj2" fmla="val 23245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1200" b="1"/>
              <a:t>Co je grafem naší přímé úměry? </a:t>
            </a:r>
          </a:p>
        </p:txBody>
      </p:sp>
      <p:sp>
        <p:nvSpPr>
          <p:cNvPr id="136230" name="AutoShape 38"/>
          <p:cNvSpPr>
            <a:spLocks noChangeArrowheads="1"/>
          </p:cNvSpPr>
          <p:nvPr/>
        </p:nvSpPr>
        <p:spPr bwMode="auto">
          <a:xfrm>
            <a:off x="1042988" y="4005263"/>
            <a:ext cx="2233612" cy="1584325"/>
          </a:xfrm>
          <a:prstGeom prst="cloudCallout">
            <a:avLst>
              <a:gd name="adj1" fmla="val 92787"/>
              <a:gd name="adj2" fmla="val -31764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1200" b="1"/>
              <a:t>Jsou to jen sestrojené body? </a:t>
            </a:r>
          </a:p>
        </p:txBody>
      </p:sp>
      <p:sp>
        <p:nvSpPr>
          <p:cNvPr id="136231" name="AutoShape 39"/>
          <p:cNvSpPr>
            <a:spLocks noChangeArrowheads="1"/>
          </p:cNvSpPr>
          <p:nvPr/>
        </p:nvSpPr>
        <p:spPr bwMode="auto">
          <a:xfrm>
            <a:off x="971550" y="3500438"/>
            <a:ext cx="2233613" cy="1584325"/>
          </a:xfrm>
          <a:prstGeom prst="cloudCallout">
            <a:avLst>
              <a:gd name="adj1" fmla="val 95417"/>
              <a:gd name="adj2" fmla="val -602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1200" b="1"/>
              <a:t>Kdy to nebudou jen tyto body?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46821E-6 L 0.12604 -0.00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6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6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36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36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6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136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36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136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26" grpId="0" animBg="1"/>
      <p:bldP spid="136229" grpId="0" animBg="1"/>
      <p:bldP spid="136229" grpId="1" animBg="1"/>
      <p:bldP spid="136230" grpId="0" animBg="1"/>
      <p:bldP spid="136230" grpId="1" animBg="1"/>
      <p:bldP spid="136231" grpId="0" animBg="1"/>
      <p:bldP spid="13623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395288" y="981075"/>
            <a:ext cx="8353425" cy="5472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cs-CZ" altLang="cs-CZ"/>
          </a:p>
        </p:txBody>
      </p:sp>
      <p:pic>
        <p:nvPicPr>
          <p:cNvPr id="13315" name="Picture 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867025"/>
            <a:ext cx="44672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44624"/>
            <a:ext cx="8077200" cy="91440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cs-CZ" altLang="cs-CZ" sz="3600" b="1" dirty="0" smtClean="0"/>
              <a:t>Graf přímé úměrnosti (úměry).</a:t>
            </a:r>
            <a:endParaRPr lang="cs-CZ" altLang="cs-CZ" sz="2000" b="1" dirty="0" smtClean="0"/>
          </a:p>
        </p:txBody>
      </p:sp>
      <p:graphicFrame>
        <p:nvGraphicFramePr>
          <p:cNvPr id="137222" name="Group 6"/>
          <p:cNvGraphicFramePr>
            <a:graphicFrameLocks noGrp="1"/>
          </p:cNvGraphicFramePr>
          <p:nvPr>
            <p:ph type="tbl" idx="1"/>
          </p:nvPr>
        </p:nvGraphicFramePr>
        <p:xfrm>
          <a:off x="541338" y="1573213"/>
          <a:ext cx="8077200" cy="873126"/>
        </p:xfrm>
        <a:graphic>
          <a:graphicData uri="http://schemas.openxmlformats.org/drawingml/2006/table">
            <a:tbl>
              <a:tblPr/>
              <a:tblGrid>
                <a:gridCol w="1152525"/>
                <a:gridCol w="1154112"/>
                <a:gridCol w="1152525"/>
                <a:gridCol w="1157288"/>
                <a:gridCol w="1150937"/>
                <a:gridCol w="1154113"/>
                <a:gridCol w="1155700"/>
              </a:tblGrid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Čas (hod.):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4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Dráha (km):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120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180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240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300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468313" y="2362200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00CC00"/>
                </a:solidFill>
                <a:latin typeface="Trebuchet MS" pitchFamily="34" charset="0"/>
              </a:rPr>
              <a:t>Ze zadaných a vypočtených hodnot v tabulce sestav graf závislosti dráhy na čase.</a:t>
            </a:r>
          </a:p>
        </p:txBody>
      </p:sp>
      <p:sp>
        <p:nvSpPr>
          <p:cNvPr id="13344" name="Rectangle 32"/>
          <p:cNvSpPr>
            <a:spLocks noChangeArrowheads="1"/>
          </p:cNvSpPr>
          <p:nvPr/>
        </p:nvSpPr>
        <p:spPr bwMode="auto">
          <a:xfrm>
            <a:off x="468313" y="938213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284C6A"/>
                </a:solidFill>
                <a:latin typeface="Trebuchet MS" pitchFamily="34" charset="0"/>
              </a:rPr>
              <a:t>Příklad: Automobil jede průměrnou rychlostí 60 km/h. Urči kolik kilometrů ujede od chvíle, kdy začneme měřit čas za 1, 2, 3, 4, 5, 6 hodin. </a:t>
            </a:r>
            <a:endParaRPr lang="cs-CZ" altLang="cs-CZ" sz="1600" b="1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13345" name="Line 33"/>
          <p:cNvSpPr>
            <a:spLocks noChangeShapeType="1"/>
          </p:cNvSpPr>
          <p:nvPr/>
        </p:nvSpPr>
        <p:spPr bwMode="auto">
          <a:xfrm>
            <a:off x="468313" y="1484313"/>
            <a:ext cx="8207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137258" name="Picture 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867025"/>
            <a:ext cx="44672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56" name="AutoShape 40"/>
          <p:cNvSpPr>
            <a:spLocks noChangeArrowheads="1"/>
          </p:cNvSpPr>
          <p:nvPr/>
        </p:nvSpPr>
        <p:spPr bwMode="auto">
          <a:xfrm>
            <a:off x="539750" y="2924175"/>
            <a:ext cx="2665413" cy="2303463"/>
          </a:xfrm>
          <a:prstGeom prst="cloudCallout">
            <a:avLst>
              <a:gd name="adj1" fmla="val 88060"/>
              <a:gd name="adj2" fmla="val 8995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1200" b="1"/>
              <a:t>Grafem přímé úměry, která popisuje závislost ujeté dráhy na čase při průměrné rychlosti 60 km/h je polopřímka, procházející „našimi body“?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7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7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5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395288" y="981075"/>
            <a:ext cx="8353425" cy="5472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cs-CZ" altLang="cs-CZ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867025"/>
            <a:ext cx="44672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44624"/>
            <a:ext cx="8077200" cy="91440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cs-CZ" altLang="cs-CZ" sz="3600" b="1" dirty="0" smtClean="0"/>
              <a:t>Graf přímé úměrnosti (úměry).</a:t>
            </a:r>
            <a:endParaRPr lang="cs-CZ" altLang="cs-CZ" sz="2000" b="1" dirty="0" smtClean="0"/>
          </a:p>
        </p:txBody>
      </p:sp>
      <p:graphicFrame>
        <p:nvGraphicFramePr>
          <p:cNvPr id="138246" name="Group 6"/>
          <p:cNvGraphicFramePr>
            <a:graphicFrameLocks noGrp="1"/>
          </p:cNvGraphicFramePr>
          <p:nvPr>
            <p:ph type="tbl" idx="1"/>
          </p:nvPr>
        </p:nvGraphicFramePr>
        <p:xfrm>
          <a:off x="541338" y="1573213"/>
          <a:ext cx="8077200" cy="873126"/>
        </p:xfrm>
        <a:graphic>
          <a:graphicData uri="http://schemas.openxmlformats.org/drawingml/2006/table">
            <a:tbl>
              <a:tblPr/>
              <a:tblGrid>
                <a:gridCol w="1152525"/>
                <a:gridCol w="1154112"/>
                <a:gridCol w="1152525"/>
                <a:gridCol w="1157288"/>
                <a:gridCol w="1150937"/>
                <a:gridCol w="1154113"/>
                <a:gridCol w="1155700"/>
              </a:tblGrid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Čas (hod.):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4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Dráha (km):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120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180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240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300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468313" y="2362200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00CC00"/>
                </a:solidFill>
                <a:latin typeface="Trebuchet MS" pitchFamily="34" charset="0"/>
              </a:rPr>
              <a:t>Ze zadaných a vypočtených hodnot v tabulce sestav graf závislosti dráhy na čase.</a:t>
            </a:r>
          </a:p>
        </p:txBody>
      </p:sp>
      <p:sp>
        <p:nvSpPr>
          <p:cNvPr id="14368" name="Rectangle 32"/>
          <p:cNvSpPr>
            <a:spLocks noChangeArrowheads="1"/>
          </p:cNvSpPr>
          <p:nvPr/>
        </p:nvSpPr>
        <p:spPr bwMode="auto">
          <a:xfrm>
            <a:off x="468313" y="938213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284C6A"/>
                </a:solidFill>
                <a:latin typeface="Trebuchet MS" pitchFamily="34" charset="0"/>
              </a:rPr>
              <a:t>Příklad: Automobil jede průměrnou rychlostí 60 km/h. Urči kolik kilometrů ujede od chvíle, kdy začneme měřit čas za 1, 2, 3, 4, 5, 6 hodin. </a:t>
            </a:r>
            <a:endParaRPr lang="cs-CZ" altLang="cs-CZ" sz="1600" b="1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14369" name="Line 33"/>
          <p:cNvSpPr>
            <a:spLocks noChangeShapeType="1"/>
          </p:cNvSpPr>
          <p:nvPr/>
        </p:nvSpPr>
        <p:spPr bwMode="auto">
          <a:xfrm>
            <a:off x="468313" y="1484313"/>
            <a:ext cx="8207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14370" name="Picture 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867025"/>
            <a:ext cx="44672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76" name="Rectangle 36"/>
          <p:cNvSpPr>
            <a:spLocks noChangeArrowheads="1"/>
          </p:cNvSpPr>
          <p:nvPr/>
        </p:nvSpPr>
        <p:spPr bwMode="auto">
          <a:xfrm>
            <a:off x="468313" y="2995613"/>
            <a:ext cx="3743325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500" b="1">
                <a:solidFill>
                  <a:srgbClr val="FF0000"/>
                </a:solidFill>
                <a:latin typeface="Trebuchet MS" pitchFamily="34" charset="0"/>
              </a:rPr>
              <a:t>Grafem přímé úměrnosti je obecně přímka procházející počátkem soustavy souřadnic (pokud je definičním oborem množina reálných čísel). </a:t>
            </a:r>
            <a:br>
              <a:rPr lang="cs-CZ" altLang="cs-CZ" sz="1500" b="1">
                <a:solidFill>
                  <a:srgbClr val="FF0000"/>
                </a:solidFill>
                <a:latin typeface="Trebuchet MS" pitchFamily="34" charset="0"/>
              </a:rPr>
            </a:br>
            <a:r>
              <a:rPr lang="cs-CZ" altLang="cs-CZ" sz="1500" b="1">
                <a:solidFill>
                  <a:srgbClr val="FF0000"/>
                </a:solidFill>
                <a:latin typeface="Trebuchet MS" pitchFamily="34" charset="0"/>
              </a:rPr>
              <a:t>Avšak vzhledem k definičnímu oboru pracujeme většinou pouze </a:t>
            </a:r>
            <a:br>
              <a:rPr lang="cs-CZ" altLang="cs-CZ" sz="1500" b="1">
                <a:solidFill>
                  <a:srgbClr val="FF0000"/>
                </a:solidFill>
                <a:latin typeface="Trebuchet MS" pitchFamily="34" charset="0"/>
              </a:rPr>
            </a:br>
            <a:r>
              <a:rPr lang="cs-CZ" altLang="cs-CZ" sz="1500" b="1">
                <a:solidFill>
                  <a:srgbClr val="FF0000"/>
                </a:solidFill>
                <a:latin typeface="Trebuchet MS" pitchFamily="34" charset="0"/>
              </a:rPr>
              <a:t>s podmnožinami přímky, </a:t>
            </a:r>
            <a:br>
              <a:rPr lang="cs-CZ" altLang="cs-CZ" sz="1500" b="1">
                <a:solidFill>
                  <a:srgbClr val="FF0000"/>
                </a:solidFill>
                <a:latin typeface="Trebuchet MS" pitchFamily="34" charset="0"/>
              </a:rPr>
            </a:br>
            <a:r>
              <a:rPr lang="cs-CZ" altLang="cs-CZ" sz="1500" b="1">
                <a:solidFill>
                  <a:srgbClr val="FF0000"/>
                </a:solidFill>
                <a:latin typeface="Trebuchet MS" pitchFamily="34" charset="0"/>
              </a:rPr>
              <a:t>tj. buď s polopřímkou nebo s úsečkou.</a:t>
            </a:r>
            <a:br>
              <a:rPr lang="cs-CZ" altLang="cs-CZ" sz="1500" b="1">
                <a:solidFill>
                  <a:srgbClr val="FF0000"/>
                </a:solidFill>
                <a:latin typeface="Trebuchet MS" pitchFamily="34" charset="0"/>
              </a:rPr>
            </a:br>
            <a:r>
              <a:rPr lang="cs-CZ" altLang="cs-CZ" sz="1500" b="1">
                <a:solidFill>
                  <a:srgbClr val="FF0000"/>
                </a:solidFill>
                <a:latin typeface="Trebuchet MS" pitchFamily="34" charset="0"/>
              </a:rPr>
              <a:t>Pokud je však definičním oborem množina přirozených čísel, pak grafem závislosti je množina izolovaných bodů ležících na přímce (event. na polopřímce). </a:t>
            </a:r>
            <a:endParaRPr lang="cs-CZ" altLang="cs-CZ" sz="1200" b="1">
              <a:solidFill>
                <a:schemeClr val="accent2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8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7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95288" y="981075"/>
            <a:ext cx="8353425" cy="5472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cs-CZ" altLang="cs-CZ"/>
          </a:p>
        </p:txBody>
      </p:sp>
      <p:pic>
        <p:nvPicPr>
          <p:cNvPr id="15363" name="Picture 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867025"/>
            <a:ext cx="44672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44624"/>
            <a:ext cx="8077200" cy="91440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cs-CZ" altLang="cs-CZ" sz="3600" b="1" dirty="0" smtClean="0"/>
              <a:t>Graf přímé úměrnosti (úměry).</a:t>
            </a:r>
            <a:endParaRPr lang="cs-CZ" altLang="cs-CZ" sz="2000" b="1" dirty="0" smtClean="0"/>
          </a:p>
        </p:txBody>
      </p:sp>
      <p:graphicFrame>
        <p:nvGraphicFramePr>
          <p:cNvPr id="139270" name="Group 6"/>
          <p:cNvGraphicFramePr>
            <a:graphicFrameLocks noGrp="1"/>
          </p:cNvGraphicFramePr>
          <p:nvPr>
            <p:ph type="tbl" idx="1"/>
          </p:nvPr>
        </p:nvGraphicFramePr>
        <p:xfrm>
          <a:off x="541338" y="1573213"/>
          <a:ext cx="8077200" cy="873126"/>
        </p:xfrm>
        <a:graphic>
          <a:graphicData uri="http://schemas.openxmlformats.org/drawingml/2006/table">
            <a:tbl>
              <a:tblPr/>
              <a:tblGrid>
                <a:gridCol w="1152525"/>
                <a:gridCol w="1154112"/>
                <a:gridCol w="1152525"/>
                <a:gridCol w="1157288"/>
                <a:gridCol w="1150937"/>
                <a:gridCol w="1154113"/>
                <a:gridCol w="1155700"/>
              </a:tblGrid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Čas (hod.):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4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Dráha (km):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120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180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240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300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468313" y="2362200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00CC00"/>
                </a:solidFill>
                <a:latin typeface="Trebuchet MS" pitchFamily="34" charset="0"/>
              </a:rPr>
              <a:t>Ze zadaných a vypočtených hodnot v tabulce sestav graf závislosti dráhy na čase.</a:t>
            </a:r>
          </a:p>
        </p:txBody>
      </p:sp>
      <p:sp>
        <p:nvSpPr>
          <p:cNvPr id="15392" name="Rectangle 32"/>
          <p:cNvSpPr>
            <a:spLocks noChangeArrowheads="1"/>
          </p:cNvSpPr>
          <p:nvPr/>
        </p:nvSpPr>
        <p:spPr bwMode="auto">
          <a:xfrm>
            <a:off x="468313" y="938213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284C6A"/>
                </a:solidFill>
                <a:latin typeface="Trebuchet MS" pitchFamily="34" charset="0"/>
              </a:rPr>
              <a:t>Příklad: Automobil jede průměrnou rychlostí 60 km/h. Urči kolik kilometrů ujede od chvíle, kdy začneme měřit čas za 1, 2, 3, 4, 5, 6 hodin. </a:t>
            </a:r>
            <a:endParaRPr lang="cs-CZ" altLang="cs-CZ" sz="1600" b="1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15393" name="Line 33"/>
          <p:cNvSpPr>
            <a:spLocks noChangeShapeType="1"/>
          </p:cNvSpPr>
          <p:nvPr/>
        </p:nvSpPr>
        <p:spPr bwMode="auto">
          <a:xfrm>
            <a:off x="468313" y="1484313"/>
            <a:ext cx="8207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9299" name="AutoShape 35"/>
          <p:cNvSpPr>
            <a:spLocks noChangeArrowheads="1"/>
          </p:cNvSpPr>
          <p:nvPr/>
        </p:nvSpPr>
        <p:spPr bwMode="auto">
          <a:xfrm>
            <a:off x="611188" y="3213100"/>
            <a:ext cx="2881312" cy="2376488"/>
          </a:xfrm>
          <a:prstGeom prst="cloudCallout">
            <a:avLst>
              <a:gd name="adj1" fmla="val 110991"/>
              <a:gd name="adj2" fmla="val 26889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1200" b="1"/>
              <a:t>Jak jsme si tedy vyvodili, grafem přímé úměry je polopřímka, která znázorňuje graficky množinu všech bodů, které odpovídají dané přímé úměře. </a:t>
            </a:r>
          </a:p>
        </p:txBody>
      </p:sp>
      <p:sp>
        <p:nvSpPr>
          <p:cNvPr id="139300" name="AutoShape 36"/>
          <p:cNvSpPr>
            <a:spLocks noChangeArrowheads="1"/>
          </p:cNvSpPr>
          <p:nvPr/>
        </p:nvSpPr>
        <p:spPr bwMode="auto">
          <a:xfrm>
            <a:off x="684213" y="3068638"/>
            <a:ext cx="2808287" cy="2592387"/>
          </a:xfrm>
          <a:prstGeom prst="cloudCallout">
            <a:avLst>
              <a:gd name="adj1" fmla="val 112579"/>
              <a:gd name="adj2" fmla="val 28324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1200" b="1"/>
              <a:t>Existuje nějaký vztah, vzorec, rovnice, která nám pomůže všechny body odpovídající naší přímé úměře, všechny uspořádané dvojice času a k němu odpovídající dráhy „najít“, vypočítat? </a:t>
            </a:r>
          </a:p>
        </p:txBody>
      </p:sp>
      <p:sp>
        <p:nvSpPr>
          <p:cNvPr id="139301" name="AutoShape 37"/>
          <p:cNvSpPr>
            <a:spLocks noChangeArrowheads="1"/>
          </p:cNvSpPr>
          <p:nvPr/>
        </p:nvSpPr>
        <p:spPr bwMode="auto">
          <a:xfrm>
            <a:off x="684213" y="3068638"/>
            <a:ext cx="2808287" cy="2592387"/>
          </a:xfrm>
          <a:prstGeom prst="cloudCallout">
            <a:avLst>
              <a:gd name="adj1" fmla="val 112579"/>
              <a:gd name="adj2" fmla="val 28324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1200" b="1"/>
              <a:t>Ano existuje. </a:t>
            </a:r>
          </a:p>
          <a:p>
            <a:pPr algn="ctr" eaLnBrk="1" hangingPunct="1"/>
            <a:r>
              <a:rPr lang="cs-CZ" altLang="cs-CZ" sz="1200" b="1"/>
              <a:t>A my si tuto rovnici společně odvodíme.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9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392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39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393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39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99" grpId="0" animBg="1"/>
      <p:bldP spid="139299" grpId="1" animBg="1"/>
      <p:bldP spid="139300" grpId="0" animBg="1"/>
      <p:bldP spid="139300" grpId="1" animBg="1"/>
      <p:bldP spid="13930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95288" y="981075"/>
            <a:ext cx="8353425" cy="5472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cs-CZ" altLang="cs-CZ"/>
          </a:p>
        </p:txBody>
      </p:sp>
      <p:pic>
        <p:nvPicPr>
          <p:cNvPr id="16387" name="Picture 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867025"/>
            <a:ext cx="44672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44624"/>
            <a:ext cx="8077200" cy="91440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cs-CZ" altLang="cs-CZ" sz="3600" b="1" dirty="0" smtClean="0"/>
              <a:t>Graf přímé úměrnosti (úměry).</a:t>
            </a:r>
            <a:endParaRPr lang="cs-CZ" altLang="cs-CZ" sz="2000" b="1" dirty="0" smtClean="0"/>
          </a:p>
        </p:txBody>
      </p:sp>
      <p:graphicFrame>
        <p:nvGraphicFramePr>
          <p:cNvPr id="140294" name="Group 6"/>
          <p:cNvGraphicFramePr>
            <a:graphicFrameLocks noGrp="1"/>
          </p:cNvGraphicFramePr>
          <p:nvPr>
            <p:ph type="tbl" idx="1"/>
          </p:nvPr>
        </p:nvGraphicFramePr>
        <p:xfrm>
          <a:off x="541338" y="1573213"/>
          <a:ext cx="8077200" cy="873126"/>
        </p:xfrm>
        <a:graphic>
          <a:graphicData uri="http://schemas.openxmlformats.org/drawingml/2006/table">
            <a:tbl>
              <a:tblPr/>
              <a:tblGrid>
                <a:gridCol w="1152525"/>
                <a:gridCol w="1154112"/>
                <a:gridCol w="1152525"/>
                <a:gridCol w="1157288"/>
                <a:gridCol w="1150937"/>
                <a:gridCol w="1154113"/>
                <a:gridCol w="1155700"/>
              </a:tblGrid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Čas (hod.):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4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Dráha (km):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120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180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240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300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0293" name="Rectangle 5"/>
          <p:cNvSpPr>
            <a:spLocks noChangeArrowheads="1"/>
          </p:cNvSpPr>
          <p:nvPr/>
        </p:nvSpPr>
        <p:spPr bwMode="auto">
          <a:xfrm>
            <a:off x="468313" y="2463800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00CC00"/>
                </a:solidFill>
                <a:latin typeface="Trebuchet MS" pitchFamily="34" charset="0"/>
              </a:rPr>
              <a:t>Podívejte se na tabulku a pokuste se najít vztah mezi odpovídajícími si hodnotami času a dráhy.</a:t>
            </a:r>
          </a:p>
        </p:txBody>
      </p:sp>
      <p:sp>
        <p:nvSpPr>
          <p:cNvPr id="16416" name="Rectangle 32"/>
          <p:cNvSpPr>
            <a:spLocks noChangeArrowheads="1"/>
          </p:cNvSpPr>
          <p:nvPr/>
        </p:nvSpPr>
        <p:spPr bwMode="auto">
          <a:xfrm>
            <a:off x="468313" y="938213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284C6A"/>
                </a:solidFill>
                <a:latin typeface="Trebuchet MS" pitchFamily="34" charset="0"/>
              </a:rPr>
              <a:t>Příklad: Automobil jede průměrnou rychlostí 60 km/h. Urči kolik kilometrů ujede od chvíle, kdy začneme měřit čas za 1, 2, 3, 4, 5, 6 hodin. </a:t>
            </a:r>
            <a:endParaRPr lang="cs-CZ" altLang="cs-CZ" sz="1600" b="1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16417" name="Line 33"/>
          <p:cNvSpPr>
            <a:spLocks noChangeShapeType="1"/>
          </p:cNvSpPr>
          <p:nvPr/>
        </p:nvSpPr>
        <p:spPr bwMode="auto">
          <a:xfrm>
            <a:off x="468313" y="1484313"/>
            <a:ext cx="8207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40326" name="Oval 38"/>
          <p:cNvSpPr>
            <a:spLocks noChangeArrowheads="1"/>
          </p:cNvSpPr>
          <p:nvPr/>
        </p:nvSpPr>
        <p:spPr bwMode="auto">
          <a:xfrm>
            <a:off x="1906588" y="1628775"/>
            <a:ext cx="720725" cy="77787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40327" name="Oval 39"/>
          <p:cNvSpPr>
            <a:spLocks noChangeArrowheads="1"/>
          </p:cNvSpPr>
          <p:nvPr/>
        </p:nvSpPr>
        <p:spPr bwMode="auto">
          <a:xfrm>
            <a:off x="3059113" y="1628775"/>
            <a:ext cx="720725" cy="77787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40328" name="Oval 40"/>
          <p:cNvSpPr>
            <a:spLocks noChangeArrowheads="1"/>
          </p:cNvSpPr>
          <p:nvPr/>
        </p:nvSpPr>
        <p:spPr bwMode="auto">
          <a:xfrm>
            <a:off x="4225925" y="1628775"/>
            <a:ext cx="720725" cy="77787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40329" name="Oval 41"/>
          <p:cNvSpPr>
            <a:spLocks noChangeArrowheads="1"/>
          </p:cNvSpPr>
          <p:nvPr/>
        </p:nvSpPr>
        <p:spPr bwMode="auto">
          <a:xfrm>
            <a:off x="5364163" y="1628775"/>
            <a:ext cx="720725" cy="77787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40330" name="Oval 42"/>
          <p:cNvSpPr>
            <a:spLocks noChangeArrowheads="1"/>
          </p:cNvSpPr>
          <p:nvPr/>
        </p:nvSpPr>
        <p:spPr bwMode="auto">
          <a:xfrm>
            <a:off x="6515100" y="1628775"/>
            <a:ext cx="720725" cy="77787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40331" name="Oval 43"/>
          <p:cNvSpPr>
            <a:spLocks noChangeArrowheads="1"/>
          </p:cNvSpPr>
          <p:nvPr/>
        </p:nvSpPr>
        <p:spPr bwMode="auto">
          <a:xfrm>
            <a:off x="7667625" y="1628775"/>
            <a:ext cx="720725" cy="77787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40332" name="Rectangle 44"/>
          <p:cNvSpPr>
            <a:spLocks noChangeArrowheads="1"/>
          </p:cNvSpPr>
          <p:nvPr/>
        </p:nvSpPr>
        <p:spPr bwMode="auto">
          <a:xfrm>
            <a:off x="541338" y="2995613"/>
            <a:ext cx="37433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000" b="1">
                <a:solidFill>
                  <a:srgbClr val="284C6A"/>
                </a:solidFill>
                <a:latin typeface="Trebuchet MS" pitchFamily="34" charset="0"/>
              </a:rPr>
              <a:t>60  :  1  =  60</a:t>
            </a:r>
          </a:p>
        </p:txBody>
      </p:sp>
      <p:sp>
        <p:nvSpPr>
          <p:cNvPr id="140333" name="Rectangle 45"/>
          <p:cNvSpPr>
            <a:spLocks noChangeArrowheads="1"/>
          </p:cNvSpPr>
          <p:nvPr/>
        </p:nvSpPr>
        <p:spPr bwMode="auto">
          <a:xfrm>
            <a:off x="468313" y="3357563"/>
            <a:ext cx="37433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000" b="1">
                <a:solidFill>
                  <a:srgbClr val="284C6A"/>
                </a:solidFill>
                <a:latin typeface="Trebuchet MS" pitchFamily="34" charset="0"/>
              </a:rPr>
              <a:t>120  :  2  =  60</a:t>
            </a:r>
          </a:p>
        </p:txBody>
      </p:sp>
      <p:sp>
        <p:nvSpPr>
          <p:cNvPr id="140334" name="Rectangle 46"/>
          <p:cNvSpPr>
            <a:spLocks noChangeArrowheads="1"/>
          </p:cNvSpPr>
          <p:nvPr/>
        </p:nvSpPr>
        <p:spPr bwMode="auto">
          <a:xfrm>
            <a:off x="468313" y="3716338"/>
            <a:ext cx="37433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000" b="1">
                <a:solidFill>
                  <a:srgbClr val="284C6A"/>
                </a:solidFill>
                <a:latin typeface="Trebuchet MS" pitchFamily="34" charset="0"/>
              </a:rPr>
              <a:t>180  :  3  =  60</a:t>
            </a:r>
          </a:p>
        </p:txBody>
      </p:sp>
      <p:sp>
        <p:nvSpPr>
          <p:cNvPr id="140335" name="Rectangle 47"/>
          <p:cNvSpPr>
            <a:spLocks noChangeArrowheads="1"/>
          </p:cNvSpPr>
          <p:nvPr/>
        </p:nvSpPr>
        <p:spPr bwMode="auto">
          <a:xfrm>
            <a:off x="468313" y="4076700"/>
            <a:ext cx="37433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000" b="1">
                <a:solidFill>
                  <a:srgbClr val="284C6A"/>
                </a:solidFill>
                <a:latin typeface="Trebuchet MS" pitchFamily="34" charset="0"/>
              </a:rPr>
              <a:t>240  :  4  =  60</a:t>
            </a:r>
          </a:p>
        </p:txBody>
      </p:sp>
      <p:sp>
        <p:nvSpPr>
          <p:cNvPr id="140336" name="Rectangle 48"/>
          <p:cNvSpPr>
            <a:spLocks noChangeArrowheads="1"/>
          </p:cNvSpPr>
          <p:nvPr/>
        </p:nvSpPr>
        <p:spPr bwMode="auto">
          <a:xfrm>
            <a:off x="468313" y="4437063"/>
            <a:ext cx="37433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000" b="1">
                <a:solidFill>
                  <a:srgbClr val="284C6A"/>
                </a:solidFill>
                <a:latin typeface="Trebuchet MS" pitchFamily="34" charset="0"/>
              </a:rPr>
              <a:t>300  :  5  =  60</a:t>
            </a:r>
          </a:p>
        </p:txBody>
      </p:sp>
      <p:sp>
        <p:nvSpPr>
          <p:cNvPr id="140337" name="Rectangle 49"/>
          <p:cNvSpPr>
            <a:spLocks noChangeArrowheads="1"/>
          </p:cNvSpPr>
          <p:nvPr/>
        </p:nvSpPr>
        <p:spPr bwMode="auto">
          <a:xfrm>
            <a:off x="468313" y="4797425"/>
            <a:ext cx="37433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000" b="1">
                <a:solidFill>
                  <a:srgbClr val="284C6A"/>
                </a:solidFill>
                <a:latin typeface="Trebuchet MS" pitchFamily="34" charset="0"/>
              </a:rPr>
              <a:t>360  :  6  =  60</a:t>
            </a:r>
          </a:p>
        </p:txBody>
      </p:sp>
      <p:sp>
        <p:nvSpPr>
          <p:cNvPr id="140338" name="Oval 50"/>
          <p:cNvSpPr>
            <a:spLocks noChangeArrowheads="1"/>
          </p:cNvSpPr>
          <p:nvPr/>
        </p:nvSpPr>
        <p:spPr bwMode="auto">
          <a:xfrm>
            <a:off x="2741613" y="3025775"/>
            <a:ext cx="606425" cy="2232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40339" name="AutoShape 51"/>
          <p:cNvSpPr>
            <a:spLocks noChangeArrowheads="1"/>
          </p:cNvSpPr>
          <p:nvPr/>
        </p:nvSpPr>
        <p:spPr bwMode="auto">
          <a:xfrm>
            <a:off x="4427538" y="4149725"/>
            <a:ext cx="2160587" cy="2016125"/>
          </a:xfrm>
          <a:prstGeom prst="cloudCallout">
            <a:avLst>
              <a:gd name="adj1" fmla="val -96435"/>
              <a:gd name="adj2" fmla="val -9921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1200" b="1"/>
              <a:t>Konstanta. </a:t>
            </a:r>
          </a:p>
          <a:p>
            <a:pPr algn="ctr" eaLnBrk="1" hangingPunct="1"/>
            <a:r>
              <a:rPr lang="cs-CZ" altLang="cs-CZ" sz="1200" b="1"/>
              <a:t>V našem případě číslo 60, tedy průměrná rychlost automobilu </a:t>
            </a:r>
          </a:p>
          <a:p>
            <a:pPr algn="ctr" eaLnBrk="1" hangingPunct="1"/>
            <a:r>
              <a:rPr lang="cs-CZ" altLang="cs-CZ" sz="1200" b="1"/>
              <a:t>60 km/h.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0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0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0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0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0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0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0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40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40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40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40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40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40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40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40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3" grpId="0"/>
      <p:bldP spid="140326" grpId="0" animBg="1"/>
      <p:bldP spid="140327" grpId="0" animBg="1"/>
      <p:bldP spid="140328" grpId="0" animBg="1"/>
      <p:bldP spid="140329" grpId="0" animBg="1"/>
      <p:bldP spid="140330" grpId="0" animBg="1"/>
      <p:bldP spid="140331" grpId="0" animBg="1"/>
      <p:bldP spid="140332" grpId="0"/>
      <p:bldP spid="140333" grpId="0"/>
      <p:bldP spid="140334" grpId="0"/>
      <p:bldP spid="140335" grpId="0"/>
      <p:bldP spid="140336" grpId="0"/>
      <p:bldP spid="140337" grpId="0"/>
      <p:bldP spid="140338" grpId="0" animBg="1"/>
      <p:bldP spid="14033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95288" y="981075"/>
            <a:ext cx="8353425" cy="5472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cs-CZ" altLang="cs-CZ"/>
          </a:p>
        </p:txBody>
      </p:sp>
      <p:pic>
        <p:nvPicPr>
          <p:cNvPr id="17411" name="Picture 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867025"/>
            <a:ext cx="44672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44624"/>
            <a:ext cx="8077200" cy="91440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cs-CZ" altLang="cs-CZ" sz="3600" b="1" dirty="0" smtClean="0"/>
              <a:t>Rovnice přímé úměrnosti (úměry).</a:t>
            </a:r>
            <a:endParaRPr lang="cs-CZ" altLang="cs-CZ" sz="2000" b="1" dirty="0" smtClean="0"/>
          </a:p>
        </p:txBody>
      </p:sp>
      <p:graphicFrame>
        <p:nvGraphicFramePr>
          <p:cNvPr id="141318" name="Group 6"/>
          <p:cNvGraphicFramePr>
            <a:graphicFrameLocks noGrp="1"/>
          </p:cNvGraphicFramePr>
          <p:nvPr>
            <p:ph type="tbl" idx="1"/>
          </p:nvPr>
        </p:nvGraphicFramePr>
        <p:xfrm>
          <a:off x="541338" y="1573213"/>
          <a:ext cx="8077200" cy="873126"/>
        </p:xfrm>
        <a:graphic>
          <a:graphicData uri="http://schemas.openxmlformats.org/drawingml/2006/table">
            <a:tbl>
              <a:tblPr/>
              <a:tblGrid>
                <a:gridCol w="1152525"/>
                <a:gridCol w="1154112"/>
                <a:gridCol w="1152525"/>
                <a:gridCol w="1157288"/>
                <a:gridCol w="1150937"/>
                <a:gridCol w="1154113"/>
                <a:gridCol w="1155700"/>
              </a:tblGrid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Čas (hod.):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4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Dráha (km):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120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180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240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300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468313" y="2463800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00CC00"/>
                </a:solidFill>
                <a:latin typeface="Trebuchet MS" pitchFamily="34" charset="0"/>
              </a:rPr>
              <a:t>Podívejte se na tabulku a pokuste se najít vztah mezi odpovídajícími si hodnotami času a dráhy.</a:t>
            </a:r>
          </a:p>
        </p:txBody>
      </p:sp>
      <p:sp>
        <p:nvSpPr>
          <p:cNvPr id="17440" name="Rectangle 32"/>
          <p:cNvSpPr>
            <a:spLocks noChangeArrowheads="1"/>
          </p:cNvSpPr>
          <p:nvPr/>
        </p:nvSpPr>
        <p:spPr bwMode="auto">
          <a:xfrm>
            <a:off x="468313" y="938213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284C6A"/>
                </a:solidFill>
                <a:latin typeface="Trebuchet MS" pitchFamily="34" charset="0"/>
              </a:rPr>
              <a:t>Příklad: Automobil jede průměrnou rychlostí 60 km/h. Urči kolik kilometrů ujede od chvíle, kdy začneme měřit čas za 1, 2, 3, 4, 5, 6 hodin. </a:t>
            </a:r>
            <a:endParaRPr lang="cs-CZ" altLang="cs-CZ" sz="1600" b="1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17441" name="Line 33"/>
          <p:cNvSpPr>
            <a:spLocks noChangeShapeType="1"/>
          </p:cNvSpPr>
          <p:nvPr/>
        </p:nvSpPr>
        <p:spPr bwMode="auto">
          <a:xfrm>
            <a:off x="468313" y="1484313"/>
            <a:ext cx="8207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7442" name="Oval 34"/>
          <p:cNvSpPr>
            <a:spLocks noChangeArrowheads="1"/>
          </p:cNvSpPr>
          <p:nvPr/>
        </p:nvSpPr>
        <p:spPr bwMode="auto">
          <a:xfrm>
            <a:off x="1906588" y="1628775"/>
            <a:ext cx="720725" cy="77787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7443" name="Oval 35"/>
          <p:cNvSpPr>
            <a:spLocks noChangeArrowheads="1"/>
          </p:cNvSpPr>
          <p:nvPr/>
        </p:nvSpPr>
        <p:spPr bwMode="auto">
          <a:xfrm>
            <a:off x="3059113" y="1628775"/>
            <a:ext cx="720725" cy="77787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7444" name="Oval 36"/>
          <p:cNvSpPr>
            <a:spLocks noChangeArrowheads="1"/>
          </p:cNvSpPr>
          <p:nvPr/>
        </p:nvSpPr>
        <p:spPr bwMode="auto">
          <a:xfrm>
            <a:off x="4225925" y="1628775"/>
            <a:ext cx="720725" cy="77787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7445" name="Oval 37"/>
          <p:cNvSpPr>
            <a:spLocks noChangeArrowheads="1"/>
          </p:cNvSpPr>
          <p:nvPr/>
        </p:nvSpPr>
        <p:spPr bwMode="auto">
          <a:xfrm>
            <a:off x="5364163" y="1628775"/>
            <a:ext cx="720725" cy="77787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7446" name="Oval 38"/>
          <p:cNvSpPr>
            <a:spLocks noChangeArrowheads="1"/>
          </p:cNvSpPr>
          <p:nvPr/>
        </p:nvSpPr>
        <p:spPr bwMode="auto">
          <a:xfrm>
            <a:off x="6515100" y="1628775"/>
            <a:ext cx="720725" cy="77787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7447" name="Oval 39"/>
          <p:cNvSpPr>
            <a:spLocks noChangeArrowheads="1"/>
          </p:cNvSpPr>
          <p:nvPr/>
        </p:nvSpPr>
        <p:spPr bwMode="auto">
          <a:xfrm>
            <a:off x="7667625" y="1628775"/>
            <a:ext cx="720725" cy="77787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7448" name="Rectangle 40"/>
          <p:cNvSpPr>
            <a:spLocks noChangeArrowheads="1"/>
          </p:cNvSpPr>
          <p:nvPr/>
        </p:nvSpPr>
        <p:spPr bwMode="auto">
          <a:xfrm>
            <a:off x="541338" y="2995613"/>
            <a:ext cx="37433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000" b="1">
                <a:solidFill>
                  <a:srgbClr val="284C6A"/>
                </a:solidFill>
                <a:latin typeface="Trebuchet MS" pitchFamily="34" charset="0"/>
              </a:rPr>
              <a:t>60  :  1  =  60</a:t>
            </a:r>
          </a:p>
        </p:txBody>
      </p:sp>
      <p:sp>
        <p:nvSpPr>
          <p:cNvPr id="17449" name="Rectangle 41"/>
          <p:cNvSpPr>
            <a:spLocks noChangeArrowheads="1"/>
          </p:cNvSpPr>
          <p:nvPr/>
        </p:nvSpPr>
        <p:spPr bwMode="auto">
          <a:xfrm>
            <a:off x="468313" y="3357563"/>
            <a:ext cx="37433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000" b="1">
                <a:solidFill>
                  <a:srgbClr val="284C6A"/>
                </a:solidFill>
                <a:latin typeface="Trebuchet MS" pitchFamily="34" charset="0"/>
              </a:rPr>
              <a:t>120  :  2  =  60</a:t>
            </a:r>
          </a:p>
        </p:txBody>
      </p:sp>
      <p:sp>
        <p:nvSpPr>
          <p:cNvPr id="17450" name="Rectangle 42"/>
          <p:cNvSpPr>
            <a:spLocks noChangeArrowheads="1"/>
          </p:cNvSpPr>
          <p:nvPr/>
        </p:nvSpPr>
        <p:spPr bwMode="auto">
          <a:xfrm>
            <a:off x="468313" y="3716338"/>
            <a:ext cx="37433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000" b="1">
                <a:solidFill>
                  <a:srgbClr val="284C6A"/>
                </a:solidFill>
                <a:latin typeface="Trebuchet MS" pitchFamily="34" charset="0"/>
              </a:rPr>
              <a:t>180  :  3  =  60</a:t>
            </a:r>
          </a:p>
        </p:txBody>
      </p:sp>
      <p:sp>
        <p:nvSpPr>
          <p:cNvPr id="17451" name="Rectangle 43"/>
          <p:cNvSpPr>
            <a:spLocks noChangeArrowheads="1"/>
          </p:cNvSpPr>
          <p:nvPr/>
        </p:nvSpPr>
        <p:spPr bwMode="auto">
          <a:xfrm>
            <a:off x="468313" y="4076700"/>
            <a:ext cx="37433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000" b="1">
                <a:solidFill>
                  <a:srgbClr val="284C6A"/>
                </a:solidFill>
                <a:latin typeface="Trebuchet MS" pitchFamily="34" charset="0"/>
              </a:rPr>
              <a:t>240  :  4  =  60</a:t>
            </a:r>
          </a:p>
        </p:txBody>
      </p:sp>
      <p:sp>
        <p:nvSpPr>
          <p:cNvPr id="17452" name="Rectangle 44"/>
          <p:cNvSpPr>
            <a:spLocks noChangeArrowheads="1"/>
          </p:cNvSpPr>
          <p:nvPr/>
        </p:nvSpPr>
        <p:spPr bwMode="auto">
          <a:xfrm>
            <a:off x="468313" y="4437063"/>
            <a:ext cx="37433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000" b="1">
                <a:solidFill>
                  <a:srgbClr val="284C6A"/>
                </a:solidFill>
                <a:latin typeface="Trebuchet MS" pitchFamily="34" charset="0"/>
              </a:rPr>
              <a:t>300  :  5  =  60</a:t>
            </a:r>
          </a:p>
        </p:txBody>
      </p:sp>
      <p:sp>
        <p:nvSpPr>
          <p:cNvPr id="17453" name="Rectangle 45"/>
          <p:cNvSpPr>
            <a:spLocks noChangeArrowheads="1"/>
          </p:cNvSpPr>
          <p:nvPr/>
        </p:nvSpPr>
        <p:spPr bwMode="auto">
          <a:xfrm>
            <a:off x="468313" y="4797425"/>
            <a:ext cx="37433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000" b="1">
                <a:solidFill>
                  <a:srgbClr val="284C6A"/>
                </a:solidFill>
                <a:latin typeface="Trebuchet MS" pitchFamily="34" charset="0"/>
              </a:rPr>
              <a:t>360  :  6  =  60</a:t>
            </a:r>
          </a:p>
        </p:txBody>
      </p:sp>
      <p:sp>
        <p:nvSpPr>
          <p:cNvPr id="141358" name="Oval 46"/>
          <p:cNvSpPr>
            <a:spLocks noChangeArrowheads="1"/>
          </p:cNvSpPr>
          <p:nvPr/>
        </p:nvSpPr>
        <p:spPr bwMode="auto">
          <a:xfrm>
            <a:off x="2741613" y="3025775"/>
            <a:ext cx="606425" cy="2232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41359" name="AutoShape 47"/>
          <p:cNvSpPr>
            <a:spLocks noChangeArrowheads="1"/>
          </p:cNvSpPr>
          <p:nvPr/>
        </p:nvSpPr>
        <p:spPr bwMode="auto">
          <a:xfrm>
            <a:off x="4427538" y="4149725"/>
            <a:ext cx="2160587" cy="2016125"/>
          </a:xfrm>
          <a:prstGeom prst="cloudCallout">
            <a:avLst>
              <a:gd name="adj1" fmla="val -101139"/>
              <a:gd name="adj2" fmla="val -14958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1200" b="1"/>
              <a:t>Konstanta. </a:t>
            </a:r>
          </a:p>
          <a:p>
            <a:pPr algn="ctr" eaLnBrk="1" hangingPunct="1"/>
            <a:r>
              <a:rPr lang="cs-CZ" altLang="cs-CZ" sz="1200" b="1"/>
              <a:t>V našem případě číslo 60, tedy průměrná rychlost automobilu </a:t>
            </a:r>
          </a:p>
          <a:p>
            <a:pPr algn="ctr" eaLnBrk="1" hangingPunct="1"/>
            <a:r>
              <a:rPr lang="cs-CZ" altLang="cs-CZ" sz="1200" b="1"/>
              <a:t>60 km/h.</a:t>
            </a:r>
          </a:p>
        </p:txBody>
      </p:sp>
      <p:sp>
        <p:nvSpPr>
          <p:cNvPr id="141360" name="Oval 48"/>
          <p:cNvSpPr>
            <a:spLocks noChangeArrowheads="1"/>
          </p:cNvSpPr>
          <p:nvPr/>
        </p:nvSpPr>
        <p:spPr bwMode="auto">
          <a:xfrm>
            <a:off x="2181225" y="3025775"/>
            <a:ext cx="403225" cy="2232025"/>
          </a:xfrm>
          <a:prstGeom prst="ellipse">
            <a:avLst/>
          </a:prstGeom>
          <a:noFill/>
          <a:ln w="28575">
            <a:solidFill>
              <a:srgbClr val="00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41361" name="AutoShape 49"/>
          <p:cNvSpPr>
            <a:spLocks noChangeArrowheads="1"/>
          </p:cNvSpPr>
          <p:nvPr/>
        </p:nvSpPr>
        <p:spPr bwMode="auto">
          <a:xfrm>
            <a:off x="1835150" y="5805488"/>
            <a:ext cx="1081088" cy="719137"/>
          </a:xfrm>
          <a:prstGeom prst="cloudCallout">
            <a:avLst>
              <a:gd name="adj1" fmla="val -806"/>
              <a:gd name="adj2" fmla="val -127704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1200" b="1"/>
              <a:t>Čas.</a:t>
            </a:r>
          </a:p>
        </p:txBody>
      </p:sp>
      <p:sp>
        <p:nvSpPr>
          <p:cNvPr id="141362" name="Oval 50"/>
          <p:cNvSpPr>
            <a:spLocks noChangeArrowheads="1"/>
          </p:cNvSpPr>
          <p:nvPr/>
        </p:nvSpPr>
        <p:spPr bwMode="auto">
          <a:xfrm>
            <a:off x="1317625" y="3040063"/>
            <a:ext cx="749300" cy="223202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41363" name="AutoShape 51"/>
          <p:cNvSpPr>
            <a:spLocks noChangeArrowheads="1"/>
          </p:cNvSpPr>
          <p:nvPr/>
        </p:nvSpPr>
        <p:spPr bwMode="auto">
          <a:xfrm>
            <a:off x="179388" y="5516563"/>
            <a:ext cx="1081087" cy="719137"/>
          </a:xfrm>
          <a:prstGeom prst="cloudCallout">
            <a:avLst>
              <a:gd name="adj1" fmla="val 79810"/>
              <a:gd name="adj2" fmla="val -89514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1200" b="1"/>
              <a:t>Dráha.</a:t>
            </a:r>
          </a:p>
        </p:txBody>
      </p:sp>
      <p:sp>
        <p:nvSpPr>
          <p:cNvPr id="141364" name="Rectangle 52"/>
          <p:cNvSpPr>
            <a:spLocks noChangeArrowheads="1"/>
          </p:cNvSpPr>
          <p:nvPr/>
        </p:nvSpPr>
        <p:spPr bwMode="auto">
          <a:xfrm>
            <a:off x="468313" y="5300663"/>
            <a:ext cx="37433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3200" b="1">
                <a:solidFill>
                  <a:srgbClr val="FF0000"/>
                </a:solidFill>
                <a:latin typeface="Trebuchet MS" pitchFamily="34" charset="0"/>
              </a:rPr>
              <a:t>s  :  t  =  v</a:t>
            </a:r>
          </a:p>
        </p:txBody>
      </p:sp>
      <p:sp>
        <p:nvSpPr>
          <p:cNvPr id="141365" name="Rectangle 53"/>
          <p:cNvSpPr>
            <a:spLocks noChangeArrowheads="1"/>
          </p:cNvSpPr>
          <p:nvPr/>
        </p:nvSpPr>
        <p:spPr bwMode="auto">
          <a:xfrm>
            <a:off x="468313" y="5675313"/>
            <a:ext cx="37433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3200" b="1">
                <a:solidFill>
                  <a:srgbClr val="FF0000"/>
                </a:solidFill>
                <a:latin typeface="Trebuchet MS" pitchFamily="34" charset="0"/>
              </a:rPr>
              <a:t>s  =  v . 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1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1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1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41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413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1413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41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41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1413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413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41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41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58" grpId="0" animBg="1"/>
      <p:bldP spid="141359" grpId="0" animBg="1"/>
      <p:bldP spid="141360" grpId="0" animBg="1"/>
      <p:bldP spid="141360" grpId="1" animBg="1"/>
      <p:bldP spid="141361" grpId="0" animBg="1"/>
      <p:bldP spid="141361" grpId="1" animBg="1"/>
      <p:bldP spid="141362" grpId="0" animBg="1"/>
      <p:bldP spid="141362" grpId="1" animBg="1"/>
      <p:bldP spid="141363" grpId="0" animBg="1"/>
      <p:bldP spid="141363" grpId="1" animBg="1"/>
      <p:bldP spid="141364" grpId="0"/>
      <p:bldP spid="14136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95288" y="981075"/>
            <a:ext cx="8353425" cy="5472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cs-CZ" altLang="cs-CZ"/>
          </a:p>
        </p:txBody>
      </p:sp>
      <p:pic>
        <p:nvPicPr>
          <p:cNvPr id="18435" name="Picture 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867025"/>
            <a:ext cx="44672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44624"/>
            <a:ext cx="8424863" cy="91440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cs-CZ" altLang="cs-CZ" sz="3600" b="1" dirty="0" smtClean="0"/>
              <a:t>Obecná rovnice přímé úměrnosti</a:t>
            </a:r>
            <a:r>
              <a:rPr lang="cs-CZ" altLang="cs-CZ" sz="1800" b="1" dirty="0" smtClean="0"/>
              <a:t> (úměry)</a:t>
            </a:r>
            <a:r>
              <a:rPr lang="cs-CZ" altLang="cs-CZ" sz="3600" b="1" dirty="0" smtClean="0"/>
              <a:t>.</a:t>
            </a:r>
            <a:endParaRPr lang="cs-CZ" altLang="cs-CZ" sz="2000" b="1" dirty="0" smtClean="0"/>
          </a:p>
        </p:txBody>
      </p:sp>
      <p:graphicFrame>
        <p:nvGraphicFramePr>
          <p:cNvPr id="142342" name="Group 6"/>
          <p:cNvGraphicFramePr>
            <a:graphicFrameLocks noGrp="1"/>
          </p:cNvGraphicFramePr>
          <p:nvPr>
            <p:ph type="tbl" idx="1"/>
          </p:nvPr>
        </p:nvGraphicFramePr>
        <p:xfrm>
          <a:off x="541338" y="1573213"/>
          <a:ext cx="8077200" cy="873126"/>
        </p:xfrm>
        <a:graphic>
          <a:graphicData uri="http://schemas.openxmlformats.org/drawingml/2006/table">
            <a:tbl>
              <a:tblPr/>
              <a:tblGrid>
                <a:gridCol w="1152525"/>
                <a:gridCol w="1154112"/>
                <a:gridCol w="1152525"/>
                <a:gridCol w="1157288"/>
                <a:gridCol w="1150937"/>
                <a:gridCol w="1154113"/>
                <a:gridCol w="1155700"/>
              </a:tblGrid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Čas (hod.):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4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Dráha (km):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120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180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240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300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2341" name="Rectangle 5"/>
          <p:cNvSpPr>
            <a:spLocks noChangeArrowheads="1"/>
          </p:cNvSpPr>
          <p:nvPr/>
        </p:nvSpPr>
        <p:spPr bwMode="auto">
          <a:xfrm>
            <a:off x="468313" y="2463800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00CC00"/>
                </a:solidFill>
                <a:latin typeface="Trebuchet MS" pitchFamily="34" charset="0"/>
              </a:rPr>
              <a:t>Podívejte se na tabulku a pokuste se najít vztah mezi odpovídajícími si hodnotami času a dráhy.</a:t>
            </a:r>
          </a:p>
        </p:txBody>
      </p:sp>
      <p:sp>
        <p:nvSpPr>
          <p:cNvPr id="142368" name="Rectangle 32"/>
          <p:cNvSpPr>
            <a:spLocks noChangeArrowheads="1"/>
          </p:cNvSpPr>
          <p:nvPr/>
        </p:nvSpPr>
        <p:spPr bwMode="auto">
          <a:xfrm>
            <a:off x="468313" y="938213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284C6A"/>
                </a:solidFill>
                <a:latin typeface="Trebuchet MS" pitchFamily="34" charset="0"/>
              </a:rPr>
              <a:t>Příklad: Automobil jede průměrnou rychlostí 60 km/h. Urči kolik kilometrů ujede od chvíle, kdy začneme měřit čas za 1, 2, 3, 4, 5, 6 hodin. </a:t>
            </a:r>
            <a:endParaRPr lang="cs-CZ" altLang="cs-CZ" sz="1600" b="1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142369" name="Line 33"/>
          <p:cNvSpPr>
            <a:spLocks noChangeShapeType="1"/>
          </p:cNvSpPr>
          <p:nvPr/>
        </p:nvSpPr>
        <p:spPr bwMode="auto">
          <a:xfrm>
            <a:off x="468313" y="1484313"/>
            <a:ext cx="8207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42376" name="Rectangle 40"/>
          <p:cNvSpPr>
            <a:spLocks noChangeArrowheads="1"/>
          </p:cNvSpPr>
          <p:nvPr/>
        </p:nvSpPr>
        <p:spPr bwMode="auto">
          <a:xfrm>
            <a:off x="541338" y="2995613"/>
            <a:ext cx="37433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000" b="1">
                <a:solidFill>
                  <a:srgbClr val="284C6A"/>
                </a:solidFill>
                <a:latin typeface="Trebuchet MS" pitchFamily="34" charset="0"/>
              </a:rPr>
              <a:t>60  :  1  =  60</a:t>
            </a:r>
          </a:p>
        </p:txBody>
      </p:sp>
      <p:sp>
        <p:nvSpPr>
          <p:cNvPr id="142377" name="Rectangle 41"/>
          <p:cNvSpPr>
            <a:spLocks noChangeArrowheads="1"/>
          </p:cNvSpPr>
          <p:nvPr/>
        </p:nvSpPr>
        <p:spPr bwMode="auto">
          <a:xfrm>
            <a:off x="468313" y="3357563"/>
            <a:ext cx="37433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000" b="1">
                <a:solidFill>
                  <a:srgbClr val="284C6A"/>
                </a:solidFill>
                <a:latin typeface="Trebuchet MS" pitchFamily="34" charset="0"/>
              </a:rPr>
              <a:t>120  :  2  =  60</a:t>
            </a:r>
          </a:p>
        </p:txBody>
      </p:sp>
      <p:sp>
        <p:nvSpPr>
          <p:cNvPr id="142378" name="Rectangle 42"/>
          <p:cNvSpPr>
            <a:spLocks noChangeArrowheads="1"/>
          </p:cNvSpPr>
          <p:nvPr/>
        </p:nvSpPr>
        <p:spPr bwMode="auto">
          <a:xfrm>
            <a:off x="468313" y="3716338"/>
            <a:ext cx="37433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000" b="1">
                <a:solidFill>
                  <a:srgbClr val="284C6A"/>
                </a:solidFill>
                <a:latin typeface="Trebuchet MS" pitchFamily="34" charset="0"/>
              </a:rPr>
              <a:t>180  :  3  =  60</a:t>
            </a:r>
          </a:p>
        </p:txBody>
      </p:sp>
      <p:sp>
        <p:nvSpPr>
          <p:cNvPr id="142379" name="Rectangle 43"/>
          <p:cNvSpPr>
            <a:spLocks noChangeArrowheads="1"/>
          </p:cNvSpPr>
          <p:nvPr/>
        </p:nvSpPr>
        <p:spPr bwMode="auto">
          <a:xfrm>
            <a:off x="468313" y="4076700"/>
            <a:ext cx="37433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000" b="1">
                <a:solidFill>
                  <a:srgbClr val="284C6A"/>
                </a:solidFill>
                <a:latin typeface="Trebuchet MS" pitchFamily="34" charset="0"/>
              </a:rPr>
              <a:t>240  :  4  =  60</a:t>
            </a:r>
          </a:p>
        </p:txBody>
      </p:sp>
      <p:sp>
        <p:nvSpPr>
          <p:cNvPr id="142380" name="Rectangle 44"/>
          <p:cNvSpPr>
            <a:spLocks noChangeArrowheads="1"/>
          </p:cNvSpPr>
          <p:nvPr/>
        </p:nvSpPr>
        <p:spPr bwMode="auto">
          <a:xfrm>
            <a:off x="468313" y="4437063"/>
            <a:ext cx="37433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000" b="1">
                <a:solidFill>
                  <a:srgbClr val="284C6A"/>
                </a:solidFill>
                <a:latin typeface="Trebuchet MS" pitchFamily="34" charset="0"/>
              </a:rPr>
              <a:t>300  :  5  =  60</a:t>
            </a:r>
          </a:p>
        </p:txBody>
      </p:sp>
      <p:sp>
        <p:nvSpPr>
          <p:cNvPr id="142381" name="Rectangle 45"/>
          <p:cNvSpPr>
            <a:spLocks noChangeArrowheads="1"/>
          </p:cNvSpPr>
          <p:nvPr/>
        </p:nvSpPr>
        <p:spPr bwMode="auto">
          <a:xfrm>
            <a:off x="468313" y="4797425"/>
            <a:ext cx="37433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000" b="1">
                <a:solidFill>
                  <a:srgbClr val="284C6A"/>
                </a:solidFill>
                <a:latin typeface="Trebuchet MS" pitchFamily="34" charset="0"/>
              </a:rPr>
              <a:t>360  :  6  =  60</a:t>
            </a:r>
          </a:p>
        </p:txBody>
      </p:sp>
      <p:sp>
        <p:nvSpPr>
          <p:cNvPr id="142388" name="Rectangle 52"/>
          <p:cNvSpPr>
            <a:spLocks noChangeArrowheads="1"/>
          </p:cNvSpPr>
          <p:nvPr/>
        </p:nvSpPr>
        <p:spPr bwMode="auto">
          <a:xfrm>
            <a:off x="468313" y="5300663"/>
            <a:ext cx="37433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3200" b="1">
                <a:solidFill>
                  <a:srgbClr val="FF0000"/>
                </a:solidFill>
                <a:latin typeface="Trebuchet MS" pitchFamily="34" charset="0"/>
              </a:rPr>
              <a:t>s  :  t  =  v</a:t>
            </a:r>
          </a:p>
        </p:txBody>
      </p:sp>
      <p:sp>
        <p:nvSpPr>
          <p:cNvPr id="18473" name="Rectangle 53"/>
          <p:cNvSpPr>
            <a:spLocks noChangeArrowheads="1"/>
          </p:cNvSpPr>
          <p:nvPr/>
        </p:nvSpPr>
        <p:spPr bwMode="auto">
          <a:xfrm>
            <a:off x="468313" y="5832475"/>
            <a:ext cx="37433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3200" b="1">
                <a:solidFill>
                  <a:srgbClr val="FF0000"/>
                </a:solidFill>
                <a:latin typeface="Trebuchet MS" pitchFamily="34" charset="0"/>
              </a:rPr>
              <a:t>s  =  v . t</a:t>
            </a:r>
          </a:p>
        </p:txBody>
      </p:sp>
      <p:sp>
        <p:nvSpPr>
          <p:cNvPr id="142390" name="AutoShape 54"/>
          <p:cNvSpPr>
            <a:spLocks noChangeArrowheads="1"/>
          </p:cNvSpPr>
          <p:nvPr/>
        </p:nvSpPr>
        <p:spPr bwMode="auto">
          <a:xfrm>
            <a:off x="4427538" y="4149725"/>
            <a:ext cx="2160587" cy="2016125"/>
          </a:xfrm>
          <a:prstGeom prst="cloudCallout">
            <a:avLst>
              <a:gd name="adj1" fmla="val -97759"/>
              <a:gd name="adj2" fmla="val 38269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1200" b="1"/>
              <a:t>Rovnici naší přímé úměrnosti si nyní zobecníme.</a:t>
            </a:r>
          </a:p>
        </p:txBody>
      </p:sp>
      <p:sp>
        <p:nvSpPr>
          <p:cNvPr id="142391" name="Rectangle 55"/>
          <p:cNvSpPr>
            <a:spLocks noChangeArrowheads="1"/>
          </p:cNvSpPr>
          <p:nvPr/>
        </p:nvSpPr>
        <p:spPr bwMode="auto">
          <a:xfrm>
            <a:off x="611188" y="1628775"/>
            <a:ext cx="1008062" cy="2873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400" b="1">
                <a:solidFill>
                  <a:schemeClr val="accent2"/>
                </a:solidFill>
                <a:latin typeface="Trebuchet MS" pitchFamily="34" charset="0"/>
              </a:rPr>
              <a:t>x</a:t>
            </a:r>
          </a:p>
        </p:txBody>
      </p:sp>
      <p:sp>
        <p:nvSpPr>
          <p:cNvPr id="142392" name="Rectangle 56"/>
          <p:cNvSpPr>
            <a:spLocks noChangeArrowheads="1"/>
          </p:cNvSpPr>
          <p:nvPr/>
        </p:nvSpPr>
        <p:spPr bwMode="auto">
          <a:xfrm>
            <a:off x="611188" y="2062163"/>
            <a:ext cx="1008062" cy="2873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400" b="1">
                <a:solidFill>
                  <a:schemeClr val="accent2"/>
                </a:solidFill>
                <a:latin typeface="Trebuchet MS" pitchFamily="34" charset="0"/>
              </a:rPr>
              <a:t>y</a:t>
            </a:r>
          </a:p>
        </p:txBody>
      </p:sp>
      <p:sp>
        <p:nvSpPr>
          <p:cNvPr id="142393" name="Rectangle 57"/>
          <p:cNvSpPr>
            <a:spLocks noChangeArrowheads="1"/>
          </p:cNvSpPr>
          <p:nvPr/>
        </p:nvSpPr>
        <p:spPr bwMode="auto">
          <a:xfrm>
            <a:off x="7956550" y="6092825"/>
            <a:ext cx="360363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b="1">
                <a:solidFill>
                  <a:schemeClr val="accent2"/>
                </a:solidFill>
                <a:latin typeface="Trebuchet MS" pitchFamily="34" charset="0"/>
              </a:rPr>
              <a:t>x</a:t>
            </a:r>
          </a:p>
        </p:txBody>
      </p:sp>
      <p:sp>
        <p:nvSpPr>
          <p:cNvPr id="142394" name="Rectangle 58"/>
          <p:cNvSpPr>
            <a:spLocks noChangeArrowheads="1"/>
          </p:cNvSpPr>
          <p:nvPr/>
        </p:nvSpPr>
        <p:spPr bwMode="auto">
          <a:xfrm>
            <a:off x="4052888" y="2781300"/>
            <a:ext cx="360362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b="1">
                <a:solidFill>
                  <a:schemeClr val="accent2"/>
                </a:solidFill>
                <a:latin typeface="Trebuchet MS" pitchFamily="34" charset="0"/>
              </a:rPr>
              <a:t>y</a:t>
            </a:r>
          </a:p>
        </p:txBody>
      </p:sp>
      <p:sp>
        <p:nvSpPr>
          <p:cNvPr id="142395" name="Rectangle 59"/>
          <p:cNvSpPr>
            <a:spLocks noChangeArrowheads="1"/>
          </p:cNvSpPr>
          <p:nvPr/>
        </p:nvSpPr>
        <p:spPr bwMode="auto">
          <a:xfrm>
            <a:off x="468313" y="5300663"/>
            <a:ext cx="3743325" cy="504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3200" b="1">
                <a:solidFill>
                  <a:schemeClr val="accent2"/>
                </a:solidFill>
                <a:latin typeface="Trebuchet MS" pitchFamily="34" charset="0"/>
              </a:rPr>
              <a:t>y  :  x  =  k</a:t>
            </a:r>
          </a:p>
        </p:txBody>
      </p:sp>
      <p:sp>
        <p:nvSpPr>
          <p:cNvPr id="142398" name="Rectangle 62"/>
          <p:cNvSpPr>
            <a:spLocks noChangeArrowheads="1"/>
          </p:cNvSpPr>
          <p:nvPr/>
        </p:nvSpPr>
        <p:spPr bwMode="auto">
          <a:xfrm>
            <a:off x="482600" y="5876925"/>
            <a:ext cx="3743325" cy="504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3200" b="1">
                <a:solidFill>
                  <a:srgbClr val="FF0000"/>
                </a:solidFill>
                <a:latin typeface="Trebuchet MS" pitchFamily="34" charset="0"/>
              </a:rPr>
              <a:t>y  =  k . x</a:t>
            </a:r>
          </a:p>
        </p:txBody>
      </p:sp>
      <p:sp>
        <p:nvSpPr>
          <p:cNvPr id="142399" name="AutoShape 63"/>
          <p:cNvSpPr>
            <a:spLocks noChangeArrowheads="1"/>
          </p:cNvSpPr>
          <p:nvPr/>
        </p:nvSpPr>
        <p:spPr bwMode="auto">
          <a:xfrm>
            <a:off x="395288" y="2997200"/>
            <a:ext cx="3319462" cy="2016125"/>
          </a:xfrm>
          <a:prstGeom prst="cloudCallout">
            <a:avLst>
              <a:gd name="adj1" fmla="val -1255"/>
              <a:gd name="adj2" fmla="val 96458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1200" b="1"/>
              <a:t>Urči pomocí rovnice a následně i grafu další odpovídající hodnoty. Např. jakou dráhu ujede automobil za 1,5 hodiny, za jak dlouho ujede 330 km, atd.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2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423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42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42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42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2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2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2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2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2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2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2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2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2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23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2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2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2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23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2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2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42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423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42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42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423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423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42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42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1423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423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1423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423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423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423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142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423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42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9" dur="500"/>
                                        <p:tgtEl>
                                          <p:spTgt spid="1423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1" grpId="0"/>
      <p:bldP spid="142368" grpId="0"/>
      <p:bldP spid="142369" grpId="0" animBg="1"/>
      <p:bldP spid="142376" grpId="0"/>
      <p:bldP spid="142377" grpId="0"/>
      <p:bldP spid="142378" grpId="0"/>
      <p:bldP spid="142379" grpId="0"/>
      <p:bldP spid="142380" grpId="0"/>
      <p:bldP spid="142381" grpId="0"/>
      <p:bldP spid="142388" grpId="0"/>
      <p:bldP spid="142390" grpId="0" animBg="1"/>
      <p:bldP spid="142390" grpId="1" animBg="1"/>
      <p:bldP spid="142391" grpId="0" animBg="1"/>
      <p:bldP spid="142392" grpId="0" animBg="1"/>
      <p:bldP spid="142393" grpId="0" animBg="1"/>
      <p:bldP spid="142394" grpId="0" animBg="1"/>
      <p:bldP spid="142395" grpId="0" animBg="1"/>
      <p:bldP spid="142395" grpId="1" animBg="1"/>
      <p:bldP spid="142398" grpId="0" animBg="1"/>
      <p:bldP spid="142399" grpId="0" animBg="1"/>
      <p:bldP spid="142399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95288" y="981075"/>
            <a:ext cx="8353425" cy="5472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cs-CZ" altLang="cs-CZ"/>
          </a:p>
        </p:txBody>
      </p:sp>
      <p:pic>
        <p:nvPicPr>
          <p:cNvPr id="100553" name="Picture 2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867025"/>
            <a:ext cx="4838700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44624"/>
            <a:ext cx="8077200" cy="91440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cs-CZ" altLang="cs-CZ" sz="3200" b="1" dirty="0" smtClean="0"/>
              <a:t>Přímá úměrnost (úměra) – příklady - 1.</a:t>
            </a:r>
          </a:p>
        </p:txBody>
      </p:sp>
      <p:graphicFrame>
        <p:nvGraphicFramePr>
          <p:cNvPr id="100542" name="Group 190"/>
          <p:cNvGraphicFramePr>
            <a:graphicFrameLocks noGrp="1"/>
          </p:cNvGraphicFramePr>
          <p:nvPr>
            <p:ph type="tbl" idx="1"/>
          </p:nvPr>
        </p:nvGraphicFramePr>
        <p:xfrm>
          <a:off x="496888" y="1974850"/>
          <a:ext cx="8135937" cy="873126"/>
        </p:xfrm>
        <a:graphic>
          <a:graphicData uri="http://schemas.openxmlformats.org/drawingml/2006/table">
            <a:tbl>
              <a:tblPr/>
              <a:tblGrid>
                <a:gridCol w="2922587"/>
                <a:gridCol w="647700"/>
                <a:gridCol w="649288"/>
                <a:gridCol w="647700"/>
                <a:gridCol w="647700"/>
                <a:gridCol w="647700"/>
                <a:gridCol w="649287"/>
                <a:gridCol w="647700"/>
                <a:gridCol w="676275"/>
              </a:tblGrid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x … počet rohlíků (kusů):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4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7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8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y … cena rohlíků (Kč):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4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8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14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16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0488" name="Rectangle 136"/>
          <p:cNvSpPr>
            <a:spLocks noChangeArrowheads="1"/>
          </p:cNvSpPr>
          <p:nvPr/>
        </p:nvSpPr>
        <p:spPr bwMode="auto">
          <a:xfrm>
            <a:off x="468313" y="938213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284C6A"/>
                </a:solidFill>
                <a:latin typeface="Trebuchet MS" pitchFamily="34" charset="0"/>
              </a:rPr>
              <a:t>Příklad: Jeden rohlík stojí 2,- Kč. Kolik korun budou stát 2, 3, …, 8 rohlíků?   </a:t>
            </a:r>
            <a:endParaRPr lang="cs-CZ" altLang="cs-CZ" sz="1600" b="1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100489" name="Line 137"/>
          <p:cNvSpPr>
            <a:spLocks noChangeShapeType="1"/>
          </p:cNvSpPr>
          <p:nvPr/>
        </p:nvSpPr>
        <p:spPr bwMode="auto">
          <a:xfrm>
            <a:off x="468313" y="1484313"/>
            <a:ext cx="8207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00490" name="Rectangle 138"/>
          <p:cNvSpPr>
            <a:spLocks noChangeArrowheads="1"/>
          </p:cNvSpPr>
          <p:nvPr/>
        </p:nvSpPr>
        <p:spPr bwMode="auto">
          <a:xfrm>
            <a:off x="468313" y="1412875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00CC00"/>
                </a:solidFill>
                <a:latin typeface="Trebuchet MS" pitchFamily="34" charset="0"/>
              </a:rPr>
              <a:t>Sestav tabulku přímé úměry.</a:t>
            </a:r>
          </a:p>
        </p:txBody>
      </p:sp>
      <p:sp>
        <p:nvSpPr>
          <p:cNvPr id="100543" name="Rectangle 191"/>
          <p:cNvSpPr>
            <a:spLocks noChangeArrowheads="1"/>
          </p:cNvSpPr>
          <p:nvPr/>
        </p:nvSpPr>
        <p:spPr bwMode="auto">
          <a:xfrm>
            <a:off x="468313" y="2852738"/>
            <a:ext cx="266382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00CC00"/>
                </a:solidFill>
                <a:latin typeface="Trebuchet MS" pitchFamily="34" charset="0"/>
              </a:rPr>
              <a:t>Urči rovnici přímé úměry.</a:t>
            </a:r>
          </a:p>
        </p:txBody>
      </p:sp>
      <p:sp>
        <p:nvSpPr>
          <p:cNvPr id="100544" name="Rectangle 192"/>
          <p:cNvSpPr>
            <a:spLocks noChangeArrowheads="1"/>
          </p:cNvSpPr>
          <p:nvPr/>
        </p:nvSpPr>
        <p:spPr bwMode="auto">
          <a:xfrm>
            <a:off x="684213" y="3213100"/>
            <a:ext cx="26638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chemeClr val="accent2"/>
                </a:solidFill>
                <a:latin typeface="Trebuchet MS" pitchFamily="34" charset="0"/>
              </a:rPr>
              <a:t>2 : 1 = 2</a:t>
            </a:r>
          </a:p>
        </p:txBody>
      </p:sp>
      <p:sp>
        <p:nvSpPr>
          <p:cNvPr id="100545" name="Rectangle 193"/>
          <p:cNvSpPr>
            <a:spLocks noChangeArrowheads="1"/>
          </p:cNvSpPr>
          <p:nvPr/>
        </p:nvSpPr>
        <p:spPr bwMode="auto">
          <a:xfrm>
            <a:off x="684213" y="3429000"/>
            <a:ext cx="26638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chemeClr val="accent2"/>
                </a:solidFill>
                <a:latin typeface="Trebuchet MS" pitchFamily="34" charset="0"/>
              </a:rPr>
              <a:t>4 : 2 = 2</a:t>
            </a:r>
          </a:p>
        </p:txBody>
      </p:sp>
      <p:sp>
        <p:nvSpPr>
          <p:cNvPr id="100546" name="Rectangle 194"/>
          <p:cNvSpPr>
            <a:spLocks noChangeArrowheads="1"/>
          </p:cNvSpPr>
          <p:nvPr/>
        </p:nvSpPr>
        <p:spPr bwMode="auto">
          <a:xfrm>
            <a:off x="684213" y="3644900"/>
            <a:ext cx="26638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chemeClr val="accent2"/>
                </a:solidFill>
                <a:latin typeface="Trebuchet MS" pitchFamily="34" charset="0"/>
              </a:rPr>
              <a:t>6 : 3 = 2</a:t>
            </a:r>
          </a:p>
        </p:txBody>
      </p:sp>
      <p:sp>
        <p:nvSpPr>
          <p:cNvPr id="100547" name="Rectangle 195"/>
          <p:cNvSpPr>
            <a:spLocks noChangeArrowheads="1"/>
          </p:cNvSpPr>
          <p:nvPr/>
        </p:nvSpPr>
        <p:spPr bwMode="auto">
          <a:xfrm>
            <a:off x="684213" y="3860800"/>
            <a:ext cx="26638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chemeClr val="accent2"/>
                </a:solidFill>
                <a:latin typeface="Trebuchet MS" pitchFamily="34" charset="0"/>
              </a:rPr>
              <a:t>8 : 4 = 2</a:t>
            </a:r>
          </a:p>
        </p:txBody>
      </p:sp>
      <p:sp>
        <p:nvSpPr>
          <p:cNvPr id="100548" name="Rectangle 196"/>
          <p:cNvSpPr>
            <a:spLocks noChangeArrowheads="1"/>
          </p:cNvSpPr>
          <p:nvPr/>
        </p:nvSpPr>
        <p:spPr bwMode="auto">
          <a:xfrm>
            <a:off x="684213" y="4076700"/>
            <a:ext cx="26638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chemeClr val="accent2"/>
                </a:solidFill>
                <a:latin typeface="Trebuchet MS" pitchFamily="34" charset="0"/>
              </a:rPr>
              <a:t>…</a:t>
            </a:r>
          </a:p>
        </p:txBody>
      </p:sp>
      <p:sp>
        <p:nvSpPr>
          <p:cNvPr id="100549" name="Rectangle 197"/>
          <p:cNvSpPr>
            <a:spLocks noChangeArrowheads="1"/>
          </p:cNvSpPr>
          <p:nvPr/>
        </p:nvSpPr>
        <p:spPr bwMode="auto">
          <a:xfrm>
            <a:off x="684213" y="4581525"/>
            <a:ext cx="26638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3200" b="1">
                <a:solidFill>
                  <a:srgbClr val="FF0000"/>
                </a:solidFill>
                <a:latin typeface="Trebuchet MS" pitchFamily="34" charset="0"/>
              </a:rPr>
              <a:t>k = 2</a:t>
            </a:r>
          </a:p>
        </p:txBody>
      </p:sp>
      <p:sp>
        <p:nvSpPr>
          <p:cNvPr id="100550" name="Rectangle 198"/>
          <p:cNvSpPr>
            <a:spLocks noChangeArrowheads="1"/>
          </p:cNvSpPr>
          <p:nvPr/>
        </p:nvSpPr>
        <p:spPr bwMode="auto">
          <a:xfrm>
            <a:off x="684213" y="5530850"/>
            <a:ext cx="26638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3200" b="1" dirty="0">
                <a:solidFill>
                  <a:srgbClr val="FF0000"/>
                </a:solidFill>
                <a:latin typeface="Trebuchet MS" pitchFamily="34" charset="0"/>
              </a:rPr>
              <a:t>y = 2 </a:t>
            </a:r>
            <a:r>
              <a:rPr lang="cs-CZ" altLang="cs-CZ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⸱</a:t>
            </a:r>
            <a:r>
              <a:rPr lang="cs-CZ" altLang="cs-CZ" sz="3200" b="1" dirty="0" smtClean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cs-CZ" altLang="cs-CZ" sz="3200" b="1" dirty="0">
                <a:solidFill>
                  <a:srgbClr val="FF0000"/>
                </a:solidFill>
                <a:latin typeface="Trebuchet MS" pitchFamily="34" charset="0"/>
              </a:rPr>
              <a:t>x</a:t>
            </a:r>
          </a:p>
        </p:txBody>
      </p:sp>
      <p:sp>
        <p:nvSpPr>
          <p:cNvPr id="100551" name="Rectangle 199"/>
          <p:cNvSpPr>
            <a:spLocks noChangeArrowheads="1"/>
          </p:cNvSpPr>
          <p:nvPr/>
        </p:nvSpPr>
        <p:spPr bwMode="auto">
          <a:xfrm>
            <a:off x="684213" y="5041900"/>
            <a:ext cx="26638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400" b="1" dirty="0">
                <a:solidFill>
                  <a:schemeClr val="accent2"/>
                </a:solidFill>
                <a:latin typeface="Trebuchet MS" pitchFamily="34" charset="0"/>
              </a:rPr>
              <a:t>y = k </a:t>
            </a:r>
            <a:r>
              <a:rPr lang="cs-CZ" altLang="cs-CZ" sz="2400" b="1" dirty="0" smtClean="0">
                <a:solidFill>
                  <a:schemeClr val="accent2"/>
                </a:solidFill>
                <a:latin typeface="Times New Roman"/>
                <a:cs typeface="Times New Roman"/>
              </a:rPr>
              <a:t>⸱</a:t>
            </a:r>
            <a:r>
              <a:rPr lang="cs-CZ" altLang="cs-CZ" sz="2400" b="1" dirty="0" smtClean="0">
                <a:solidFill>
                  <a:schemeClr val="accent2"/>
                </a:solidFill>
                <a:latin typeface="Trebuchet MS" pitchFamily="34" charset="0"/>
              </a:rPr>
              <a:t> </a:t>
            </a:r>
            <a:r>
              <a:rPr lang="cs-CZ" altLang="cs-CZ" sz="2400" b="1" dirty="0">
                <a:solidFill>
                  <a:schemeClr val="accent2"/>
                </a:solidFill>
                <a:latin typeface="Trebuchet MS" pitchFamily="34" charset="0"/>
              </a:rPr>
              <a:t>x</a:t>
            </a:r>
          </a:p>
        </p:txBody>
      </p:sp>
      <p:pic>
        <p:nvPicPr>
          <p:cNvPr id="100554" name="Picture 2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913" y="2867025"/>
            <a:ext cx="4838700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552" name="Rectangle 200"/>
          <p:cNvSpPr>
            <a:spLocks noChangeArrowheads="1"/>
          </p:cNvSpPr>
          <p:nvPr/>
        </p:nvSpPr>
        <p:spPr bwMode="auto">
          <a:xfrm>
            <a:off x="5148263" y="2852738"/>
            <a:ext cx="266382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00CC00"/>
                </a:solidFill>
                <a:latin typeface="Trebuchet MS" pitchFamily="34" charset="0"/>
              </a:rPr>
              <a:t>Sestroj graf přímé úměry.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0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0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0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0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0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00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00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00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00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00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00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100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00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488" grpId="0"/>
      <p:bldP spid="100489" grpId="0" animBg="1"/>
      <p:bldP spid="100490" grpId="0"/>
      <p:bldP spid="100543" grpId="0"/>
      <p:bldP spid="100544" grpId="0"/>
      <p:bldP spid="100545" grpId="0"/>
      <p:bldP spid="100546" grpId="0"/>
      <p:bldP spid="100547" grpId="0"/>
      <p:bldP spid="100548" grpId="0"/>
      <p:bldP spid="100549" grpId="0"/>
      <p:bldP spid="100550" grpId="0"/>
      <p:bldP spid="100551" grpId="0"/>
      <p:bldP spid="1005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95288" y="981075"/>
            <a:ext cx="8353425" cy="5472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cs-CZ" altLang="cs-CZ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44624"/>
            <a:ext cx="8077200" cy="91440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cs-CZ" altLang="cs-CZ" sz="3600" b="1" dirty="0" smtClean="0"/>
              <a:t>Příklady k procvičení - 2</a:t>
            </a:r>
            <a:endParaRPr lang="cs-CZ" altLang="cs-CZ" sz="2000" b="1" dirty="0" smtClean="0"/>
          </a:p>
        </p:txBody>
      </p:sp>
      <p:graphicFrame>
        <p:nvGraphicFramePr>
          <p:cNvPr id="143365" name="Group 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643816412"/>
              </p:ext>
            </p:extLst>
          </p:nvPr>
        </p:nvGraphicFramePr>
        <p:xfrm>
          <a:off x="540000" y="1440000"/>
          <a:ext cx="8077200" cy="873126"/>
        </p:xfrm>
        <a:graphic>
          <a:graphicData uri="http://schemas.openxmlformats.org/drawingml/2006/table">
            <a:tbl>
              <a:tblPr/>
              <a:tblGrid>
                <a:gridCol w="896938"/>
                <a:gridCol w="896937"/>
                <a:gridCol w="896938"/>
                <a:gridCol w="900112"/>
                <a:gridCol w="895350"/>
                <a:gridCol w="898525"/>
                <a:gridCol w="898525"/>
                <a:gridCol w="896938"/>
                <a:gridCol w="896937"/>
              </a:tblGrid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x</a:t>
                      </a:r>
                    </a:p>
                  </a:txBody>
                  <a:tcPr marL="90000" marR="90000" marT="46807" marB="4680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8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16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y</a:t>
                      </a:r>
                    </a:p>
                  </a:txBody>
                  <a:tcPr marL="90000" marR="90000" marT="46807" marB="4680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18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36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42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468313" y="908050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 dirty="0">
                <a:solidFill>
                  <a:srgbClr val="284C6A"/>
                </a:solidFill>
                <a:latin typeface="Trebuchet MS" pitchFamily="34" charset="0"/>
              </a:rPr>
              <a:t>Urči rovnici přímé úměry, doplň tabulku a sestroj graf dané úměry (v R).</a:t>
            </a:r>
            <a:endParaRPr lang="cs-CZ" altLang="cs-CZ" sz="1600" b="1" dirty="0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143397" name="Oval 37"/>
          <p:cNvSpPr>
            <a:spLocks noChangeArrowheads="1"/>
          </p:cNvSpPr>
          <p:nvPr/>
        </p:nvSpPr>
        <p:spPr bwMode="auto">
          <a:xfrm>
            <a:off x="6011863" y="1441450"/>
            <a:ext cx="647700" cy="792163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cs-CZ" altLang="cs-CZ"/>
          </a:p>
        </p:txBody>
      </p:sp>
      <p:sp>
        <p:nvSpPr>
          <p:cNvPr id="143398" name="Rectangle 38"/>
          <p:cNvSpPr>
            <a:spLocks noChangeArrowheads="1"/>
          </p:cNvSpPr>
          <p:nvPr/>
        </p:nvSpPr>
        <p:spPr bwMode="auto">
          <a:xfrm>
            <a:off x="539750" y="2492376"/>
            <a:ext cx="2016026" cy="36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>
                <a:solidFill>
                  <a:srgbClr val="00CC00"/>
                </a:solidFill>
                <a:latin typeface="Trebuchet MS" pitchFamily="34" charset="0"/>
              </a:rPr>
              <a:t>Konstanta k</a:t>
            </a:r>
            <a:r>
              <a:rPr lang="cs-CZ" altLang="cs-CZ" sz="2000" b="1" dirty="0" smtClean="0">
                <a:solidFill>
                  <a:srgbClr val="00CC00"/>
                </a:solidFill>
                <a:latin typeface="Trebuchet MS" pitchFamily="34" charset="0"/>
              </a:rPr>
              <a:t>:</a:t>
            </a:r>
            <a:endParaRPr lang="cs-CZ" altLang="cs-CZ" sz="2000" b="1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143399" name="Rectangle 39"/>
          <p:cNvSpPr>
            <a:spLocks noChangeArrowheads="1"/>
          </p:cNvSpPr>
          <p:nvPr/>
        </p:nvSpPr>
        <p:spPr bwMode="auto">
          <a:xfrm>
            <a:off x="467544" y="3717132"/>
            <a:ext cx="2880122" cy="468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>
                <a:solidFill>
                  <a:srgbClr val="00CC00"/>
                </a:solidFill>
                <a:latin typeface="Trebuchet MS" pitchFamily="34" charset="0"/>
              </a:rPr>
              <a:t>Rovnice přímé úměry</a:t>
            </a:r>
            <a:r>
              <a:rPr lang="cs-CZ" altLang="cs-CZ" sz="2000" b="1" dirty="0" smtClean="0">
                <a:solidFill>
                  <a:srgbClr val="00CC00"/>
                </a:solidFill>
                <a:latin typeface="Trebuchet MS" pitchFamily="34" charset="0"/>
              </a:rPr>
              <a:t>:</a:t>
            </a:r>
            <a:endParaRPr lang="cs-CZ" altLang="cs-CZ" sz="2000" b="1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9" name="Picture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963" y="2386013"/>
            <a:ext cx="5060950" cy="399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963" y="2386013"/>
            <a:ext cx="5060950" cy="399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963" y="2386013"/>
            <a:ext cx="5060950" cy="399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40"/>
          <p:cNvSpPr>
            <a:spLocks noChangeArrowheads="1"/>
          </p:cNvSpPr>
          <p:nvPr/>
        </p:nvSpPr>
        <p:spPr bwMode="auto">
          <a:xfrm>
            <a:off x="4140201" y="2492375"/>
            <a:ext cx="935856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>
                <a:solidFill>
                  <a:srgbClr val="00CC00"/>
                </a:solidFill>
                <a:latin typeface="Trebuchet MS" pitchFamily="34" charset="0"/>
              </a:rPr>
              <a:t>Graf:</a:t>
            </a:r>
            <a:endParaRPr lang="cs-CZ" altLang="cs-CZ" sz="2000" b="1" dirty="0">
              <a:solidFill>
                <a:srgbClr val="FF0000"/>
              </a:solidFill>
              <a:latin typeface="Trebuchet MS" pitchFamily="34" charset="0"/>
            </a:endParaRPr>
          </a:p>
        </p:txBody>
      </p:sp>
      <p:graphicFrame>
        <p:nvGraphicFramePr>
          <p:cNvPr id="13" name="Group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3826664"/>
              </p:ext>
            </p:extLst>
          </p:nvPr>
        </p:nvGraphicFramePr>
        <p:xfrm>
          <a:off x="539750" y="1440000"/>
          <a:ext cx="8077200" cy="873126"/>
        </p:xfrm>
        <a:graphic>
          <a:graphicData uri="http://schemas.openxmlformats.org/drawingml/2006/table">
            <a:tbl>
              <a:tblPr/>
              <a:tblGrid>
                <a:gridCol w="896938"/>
                <a:gridCol w="896937"/>
                <a:gridCol w="896938"/>
                <a:gridCol w="900112"/>
                <a:gridCol w="895350"/>
                <a:gridCol w="898525"/>
                <a:gridCol w="898525"/>
                <a:gridCol w="896938"/>
                <a:gridCol w="896937"/>
              </a:tblGrid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x</a:t>
                      </a:r>
                    </a:p>
                  </a:txBody>
                  <a:tcPr marL="90000" marR="90000" marT="46807" marB="4680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ebuchet MS" pitchFamily="34" charset="0"/>
                        </a:rPr>
                        <a:t>4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ebuchet MS" pitchFamily="34" charset="0"/>
                        </a:rPr>
                        <a:t>6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8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ebuchet MS" pitchFamily="34" charset="0"/>
                        </a:rPr>
                        <a:t>14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16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y</a:t>
                      </a:r>
                    </a:p>
                  </a:txBody>
                  <a:tcPr marL="90000" marR="90000" marT="46807" marB="4680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ebuchet MS" pitchFamily="34" charset="0"/>
                        </a:rPr>
                        <a:t>6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18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ebuchet MS" pitchFamily="34" charset="0"/>
                        </a:rPr>
                        <a:t>24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ebuchet MS" pitchFamily="34" charset="0"/>
                        </a:rPr>
                        <a:t>30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36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42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ebuchet MS" pitchFamily="34" charset="0"/>
                        </a:rPr>
                        <a:t>48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Obdélník 1"/>
          <p:cNvSpPr/>
          <p:nvPr/>
        </p:nvSpPr>
        <p:spPr>
          <a:xfrm>
            <a:off x="556977" y="4149080"/>
            <a:ext cx="1278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b="1" dirty="0" smtClean="0">
                <a:solidFill>
                  <a:schemeClr val="accent2"/>
                </a:solidFill>
                <a:latin typeface="Trebuchet MS" pitchFamily="34" charset="0"/>
              </a:rPr>
              <a:t>y = k </a:t>
            </a:r>
            <a:r>
              <a:rPr lang="cs-CZ" altLang="cs-CZ" b="1" dirty="0" smtClean="0">
                <a:solidFill>
                  <a:schemeClr val="accent2"/>
                </a:solidFill>
                <a:latin typeface="Times New Roman"/>
                <a:cs typeface="Times New Roman"/>
              </a:rPr>
              <a:t>⸱ </a:t>
            </a:r>
            <a:r>
              <a:rPr lang="cs-CZ" altLang="cs-CZ" b="1" dirty="0" smtClean="0">
                <a:solidFill>
                  <a:schemeClr val="accent2"/>
                </a:solidFill>
                <a:latin typeface="Trebuchet MS" pitchFamily="34" charset="0"/>
              </a:rPr>
              <a:t>x </a:t>
            </a:r>
            <a:endParaRPr lang="cs-CZ" altLang="cs-CZ" b="1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570501" y="4518412"/>
            <a:ext cx="1047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cs-CZ" altLang="cs-CZ" b="1" dirty="0" smtClean="0">
                <a:solidFill>
                  <a:srgbClr val="FF0000"/>
                </a:solidFill>
                <a:latin typeface="Trebuchet MS" pitchFamily="34" charset="0"/>
              </a:rPr>
              <a:t>y = 3 </a:t>
            </a:r>
            <a:r>
              <a:rPr lang="cs-CZ" altLang="cs-CZ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⸱ </a:t>
            </a:r>
            <a:r>
              <a:rPr lang="cs-CZ" altLang="cs-CZ" b="1" dirty="0" smtClean="0">
                <a:solidFill>
                  <a:srgbClr val="FF0000"/>
                </a:solidFill>
                <a:latin typeface="Trebuchet MS" pitchFamily="34" charset="0"/>
              </a:rPr>
              <a:t>x</a:t>
            </a:r>
            <a:endParaRPr lang="cs-CZ" altLang="cs-CZ" b="1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611560" y="2851429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b="1" dirty="0" smtClean="0">
                <a:solidFill>
                  <a:schemeClr val="accent2"/>
                </a:solidFill>
                <a:latin typeface="Trebuchet MS" pitchFamily="34" charset="0"/>
              </a:rPr>
              <a:t>36 : 12 = 3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683568" y="3220189"/>
            <a:ext cx="718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altLang="cs-CZ" b="1" dirty="0" smtClean="0">
                <a:solidFill>
                  <a:srgbClr val="FF0000"/>
                </a:solidFill>
                <a:latin typeface="Trebuchet MS" pitchFamily="34" charset="0"/>
              </a:rPr>
              <a:t>k = 3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43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3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3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433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7" grpId="0" animBg="1"/>
      <p:bldP spid="143397" grpId="1" animBg="1"/>
      <p:bldP spid="143398" grpId="0"/>
      <p:bldP spid="143399" grpId="0"/>
      <p:bldP spid="12" grpId="0"/>
      <p:bldP spid="2" grpId="0"/>
      <p:bldP spid="3" grpId="0"/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95288" y="981075"/>
            <a:ext cx="8353425" cy="5472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cs-CZ" altLang="cs-CZ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077200" cy="91440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cs-CZ" altLang="cs-CZ" sz="3600" b="1" smtClean="0"/>
              <a:t>Příklady k procvičení - 3</a:t>
            </a:r>
            <a:endParaRPr lang="cs-CZ" altLang="cs-CZ" sz="2000" b="1" smtClean="0"/>
          </a:p>
        </p:txBody>
      </p:sp>
      <p:graphicFrame>
        <p:nvGraphicFramePr>
          <p:cNvPr id="147461" name="Group 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064333297"/>
              </p:ext>
            </p:extLst>
          </p:nvPr>
        </p:nvGraphicFramePr>
        <p:xfrm>
          <a:off x="540000" y="1440000"/>
          <a:ext cx="8077200" cy="873126"/>
        </p:xfrm>
        <a:graphic>
          <a:graphicData uri="http://schemas.openxmlformats.org/drawingml/2006/table">
            <a:tbl>
              <a:tblPr/>
              <a:tblGrid>
                <a:gridCol w="896938"/>
                <a:gridCol w="896937"/>
                <a:gridCol w="896938"/>
                <a:gridCol w="900112"/>
                <a:gridCol w="895350"/>
                <a:gridCol w="898525"/>
                <a:gridCol w="898525"/>
                <a:gridCol w="896938"/>
                <a:gridCol w="896937"/>
              </a:tblGrid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x</a:t>
                      </a:r>
                    </a:p>
                  </a:txBody>
                  <a:tcPr marL="90000" marR="90000" marT="46807" marB="4680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ebuchet MS" pitchFamily="34" charset="0"/>
                        </a:rPr>
                        <a:t>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ebuchet MS" pitchFamily="34" charset="0"/>
                        </a:rPr>
                        <a:t>10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ebuchet MS" pitchFamily="34" charset="0"/>
                        </a:rPr>
                        <a:t>30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ebuchet MS" pitchFamily="34" charset="0"/>
                        </a:rPr>
                        <a:t>40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y</a:t>
                      </a:r>
                    </a:p>
                  </a:txBody>
                  <a:tcPr marL="90000" marR="90000" marT="46807" marB="4680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2,5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ebuchet MS" pitchFamily="34" charset="0"/>
                        </a:rPr>
                        <a:t>7,5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ebuchet MS" pitchFamily="34" charset="0"/>
                        </a:rPr>
                        <a:t>12,5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ebuchet MS" pitchFamily="34" charset="0"/>
                        </a:rPr>
                        <a:t>17,5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68313" y="908050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 dirty="0">
                <a:solidFill>
                  <a:srgbClr val="284C6A"/>
                </a:solidFill>
                <a:latin typeface="Trebuchet MS" pitchFamily="34" charset="0"/>
              </a:rPr>
              <a:t>Urči rovnici přímé úměry, doplň tabulku a sestroj graf dané úměry (v R</a:t>
            </a:r>
            <a:r>
              <a:rPr lang="cs-CZ" altLang="cs-CZ" sz="1600" b="1" baseline="30000" dirty="0">
                <a:solidFill>
                  <a:srgbClr val="284C6A"/>
                </a:solidFill>
                <a:latin typeface="Trebuchet MS" pitchFamily="34" charset="0"/>
              </a:rPr>
              <a:t>+</a:t>
            </a:r>
            <a:r>
              <a:rPr lang="cs-CZ" altLang="cs-CZ" sz="1600" b="1" dirty="0">
                <a:solidFill>
                  <a:srgbClr val="284C6A"/>
                </a:solidFill>
                <a:latin typeface="Trebuchet MS" pitchFamily="34" charset="0"/>
              </a:rPr>
              <a:t>).</a:t>
            </a:r>
          </a:p>
        </p:txBody>
      </p:sp>
      <p:sp>
        <p:nvSpPr>
          <p:cNvPr id="25637" name="Rectangle 38"/>
          <p:cNvSpPr>
            <a:spLocks noChangeArrowheads="1"/>
          </p:cNvSpPr>
          <p:nvPr/>
        </p:nvSpPr>
        <p:spPr bwMode="auto">
          <a:xfrm>
            <a:off x="539750" y="2387600"/>
            <a:ext cx="1944018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>
                <a:solidFill>
                  <a:srgbClr val="00CC00"/>
                </a:solidFill>
                <a:latin typeface="Trebuchet MS" pitchFamily="34" charset="0"/>
              </a:rPr>
              <a:t>Konstanta k</a:t>
            </a:r>
            <a:r>
              <a:rPr lang="cs-CZ" altLang="cs-CZ" sz="2000" b="1" dirty="0" smtClean="0">
                <a:solidFill>
                  <a:srgbClr val="00CC00"/>
                </a:solidFill>
                <a:latin typeface="Trebuchet MS" pitchFamily="34" charset="0"/>
              </a:rPr>
              <a:t>:</a:t>
            </a:r>
            <a:endParaRPr lang="cs-CZ" altLang="cs-CZ" sz="2000" b="1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25638" name="Rectangle 39"/>
          <p:cNvSpPr>
            <a:spLocks noChangeArrowheads="1"/>
          </p:cNvSpPr>
          <p:nvPr/>
        </p:nvSpPr>
        <p:spPr bwMode="auto">
          <a:xfrm>
            <a:off x="467544" y="3536528"/>
            <a:ext cx="2859088" cy="46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>
                <a:solidFill>
                  <a:srgbClr val="00CC00"/>
                </a:solidFill>
                <a:latin typeface="Trebuchet MS" pitchFamily="34" charset="0"/>
              </a:rPr>
              <a:t>Rovnice přímé úměry</a:t>
            </a:r>
            <a:r>
              <a:rPr lang="cs-CZ" altLang="cs-CZ" sz="2000" b="1" dirty="0" smtClean="0">
                <a:solidFill>
                  <a:srgbClr val="00CC00"/>
                </a:solidFill>
                <a:latin typeface="Trebuchet MS" pitchFamily="34" charset="0"/>
              </a:rPr>
              <a:t>:</a:t>
            </a:r>
            <a:endParaRPr lang="cs-CZ" altLang="cs-CZ" sz="2000" b="1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47496" name="Picture 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838" y="2386013"/>
            <a:ext cx="5060950" cy="399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97" name="Picture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838" y="2386013"/>
            <a:ext cx="5060950" cy="399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98" name="Picture 4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838" y="2387600"/>
            <a:ext cx="5060950" cy="399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99" name="Rectangle 43"/>
          <p:cNvSpPr>
            <a:spLocks noChangeArrowheads="1"/>
          </p:cNvSpPr>
          <p:nvPr/>
        </p:nvSpPr>
        <p:spPr bwMode="auto">
          <a:xfrm>
            <a:off x="4140200" y="2492375"/>
            <a:ext cx="33115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>
                <a:solidFill>
                  <a:srgbClr val="00CC00"/>
                </a:solidFill>
                <a:latin typeface="Trebuchet MS" pitchFamily="34" charset="0"/>
              </a:rPr>
              <a:t>Graf:</a:t>
            </a:r>
            <a:endParaRPr lang="cs-CZ" altLang="cs-CZ" sz="2000" b="1" dirty="0">
              <a:solidFill>
                <a:srgbClr val="FF0000"/>
              </a:solidFill>
              <a:latin typeface="Trebuchet MS" pitchFamily="34" charset="0"/>
            </a:endParaRPr>
          </a:p>
        </p:txBody>
      </p:sp>
      <p:graphicFrame>
        <p:nvGraphicFramePr>
          <p:cNvPr id="12" name="Group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5073319"/>
              </p:ext>
            </p:extLst>
          </p:nvPr>
        </p:nvGraphicFramePr>
        <p:xfrm>
          <a:off x="540000" y="1440000"/>
          <a:ext cx="8077200" cy="873126"/>
        </p:xfrm>
        <a:graphic>
          <a:graphicData uri="http://schemas.openxmlformats.org/drawingml/2006/table">
            <a:tbl>
              <a:tblPr/>
              <a:tblGrid>
                <a:gridCol w="896938"/>
                <a:gridCol w="896937"/>
                <a:gridCol w="896938"/>
                <a:gridCol w="900112"/>
                <a:gridCol w="895350"/>
                <a:gridCol w="898525"/>
                <a:gridCol w="898525"/>
                <a:gridCol w="896938"/>
                <a:gridCol w="896937"/>
              </a:tblGrid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x</a:t>
                      </a:r>
                    </a:p>
                  </a:txBody>
                  <a:tcPr marL="90000" marR="90000" marT="46807" marB="4680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y</a:t>
                      </a:r>
                    </a:p>
                  </a:txBody>
                  <a:tcPr marL="90000" marR="90000" marT="46807" marB="4680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2,5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cs-CZ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Oval 37"/>
          <p:cNvSpPr>
            <a:spLocks noChangeArrowheads="1"/>
          </p:cNvSpPr>
          <p:nvPr/>
        </p:nvSpPr>
        <p:spPr bwMode="auto">
          <a:xfrm>
            <a:off x="4241800" y="1441450"/>
            <a:ext cx="647700" cy="792163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cs-CZ" altLang="cs-CZ"/>
          </a:p>
        </p:txBody>
      </p:sp>
      <p:sp>
        <p:nvSpPr>
          <p:cNvPr id="2" name="Obdélník 1"/>
          <p:cNvSpPr/>
          <p:nvPr/>
        </p:nvSpPr>
        <p:spPr>
          <a:xfrm>
            <a:off x="611560" y="2745472"/>
            <a:ext cx="1872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b="1" dirty="0" smtClean="0">
                <a:solidFill>
                  <a:schemeClr val="accent2"/>
                </a:solidFill>
                <a:latin typeface="Trebuchet MS" pitchFamily="34" charset="0"/>
              </a:rPr>
              <a:t>10 : 20 = 0,5</a:t>
            </a:r>
            <a:endParaRPr lang="cs-CZ" altLang="cs-CZ" b="1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683568" y="3059668"/>
            <a:ext cx="938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cs-CZ" altLang="cs-CZ" b="1" dirty="0" smtClean="0">
                <a:solidFill>
                  <a:srgbClr val="FF0000"/>
                </a:solidFill>
                <a:latin typeface="Trebuchet MS" pitchFamily="34" charset="0"/>
              </a:rPr>
              <a:t>k = 0,5</a:t>
            </a:r>
            <a:endParaRPr lang="cs-CZ" altLang="cs-CZ" b="1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572229" y="4011649"/>
            <a:ext cx="24155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b="1" dirty="0" smtClean="0">
                <a:solidFill>
                  <a:schemeClr val="accent2"/>
                </a:solidFill>
                <a:latin typeface="Trebuchet MS" pitchFamily="34" charset="0"/>
              </a:rPr>
              <a:t>y = k </a:t>
            </a:r>
            <a:r>
              <a:rPr lang="cs-CZ" altLang="cs-CZ" b="1" dirty="0" smtClean="0">
                <a:solidFill>
                  <a:schemeClr val="accent2"/>
                </a:solidFill>
                <a:latin typeface="Times New Roman"/>
                <a:cs typeface="Times New Roman"/>
              </a:rPr>
              <a:t>⸱ </a:t>
            </a:r>
            <a:r>
              <a:rPr lang="cs-CZ" altLang="cs-CZ" b="1" dirty="0" smtClean="0">
                <a:solidFill>
                  <a:schemeClr val="accent2"/>
                </a:solidFill>
                <a:latin typeface="Trebuchet MS" pitchFamily="34" charset="0"/>
              </a:rPr>
              <a:t>x </a:t>
            </a:r>
            <a:endParaRPr lang="cs-CZ" altLang="cs-CZ" b="1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549767" y="4380981"/>
            <a:ext cx="1273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cs-CZ" altLang="cs-CZ" b="1" dirty="0" smtClean="0">
                <a:solidFill>
                  <a:srgbClr val="FF0000"/>
                </a:solidFill>
                <a:latin typeface="Trebuchet MS" pitchFamily="34" charset="0"/>
              </a:rPr>
              <a:t>y = 0,5 </a:t>
            </a:r>
            <a:r>
              <a:rPr lang="cs-CZ" altLang="cs-CZ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⸱</a:t>
            </a:r>
            <a:r>
              <a:rPr lang="cs-CZ" altLang="cs-CZ" b="1" dirty="0" smtClean="0">
                <a:solidFill>
                  <a:srgbClr val="FF0000"/>
                </a:solidFill>
                <a:latin typeface="Trebuchet MS" pitchFamily="34" charset="0"/>
              </a:rPr>
              <a:t> x</a:t>
            </a:r>
            <a:endParaRPr lang="cs-CZ" altLang="cs-CZ" b="1" dirty="0">
              <a:solidFill>
                <a:srgbClr val="FF000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47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47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47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47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37" grpId="0"/>
      <p:bldP spid="25638" grpId="0"/>
      <p:bldP spid="147499" grpId="0"/>
      <p:bldP spid="13" grpId="0" animBg="1"/>
      <p:bldP spid="13" grpId="1" animBg="1"/>
      <p:bldP spid="2" grpId="0"/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95288" y="981075"/>
            <a:ext cx="8353425" cy="5472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cs-CZ" altLang="cs-CZ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44624"/>
            <a:ext cx="8077200" cy="91440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cs-CZ" altLang="cs-CZ" sz="3600" b="1" dirty="0" smtClean="0"/>
              <a:t>Přímá úměrnost (úměra).</a:t>
            </a:r>
            <a:endParaRPr lang="cs-CZ" altLang="cs-CZ" sz="2000" b="1" dirty="0" smtClean="0"/>
          </a:p>
        </p:txBody>
      </p:sp>
      <p:graphicFrame>
        <p:nvGraphicFramePr>
          <p:cNvPr id="107566" name="Group 46"/>
          <p:cNvGraphicFramePr>
            <a:graphicFrameLocks noGrp="1"/>
          </p:cNvGraphicFramePr>
          <p:nvPr>
            <p:ph type="tbl" idx="1"/>
          </p:nvPr>
        </p:nvGraphicFramePr>
        <p:xfrm>
          <a:off x="485775" y="4076700"/>
          <a:ext cx="8147050" cy="2108200"/>
        </p:xfrm>
        <a:graphic>
          <a:graphicData uri="http://schemas.openxmlformats.org/drawingml/2006/table">
            <a:tbl>
              <a:tblPr/>
              <a:tblGrid>
                <a:gridCol w="1163638"/>
                <a:gridCol w="1162050"/>
                <a:gridCol w="1163637"/>
                <a:gridCol w="1166813"/>
                <a:gridCol w="1160462"/>
                <a:gridCol w="1165225"/>
                <a:gridCol w="1165225"/>
              </a:tblGrid>
              <a:tr h="1054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Čas (hod.):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4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Dráha (km):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120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180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240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300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360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7524" name="Rectangle 4"/>
          <p:cNvSpPr>
            <a:spLocks noChangeArrowheads="1"/>
          </p:cNvSpPr>
          <p:nvPr/>
        </p:nvSpPr>
        <p:spPr bwMode="auto">
          <a:xfrm>
            <a:off x="468313" y="981075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 dirty="0">
                <a:solidFill>
                  <a:srgbClr val="284C6A"/>
                </a:solidFill>
                <a:latin typeface="Trebuchet MS" pitchFamily="34" charset="0"/>
              </a:rPr>
              <a:t>Příklad: Automobil jede průměrnou rychlostí 60 km/h. Urči kolik kilometrů ujede od chvíle, kdy začneme měřit čas za 1, 2, 3, 4, 5, 6 </a:t>
            </a:r>
            <a:r>
              <a:rPr lang="cs-CZ" altLang="cs-CZ" sz="1600" b="1" dirty="0" smtClean="0">
                <a:solidFill>
                  <a:srgbClr val="284C6A"/>
                </a:solidFill>
                <a:latin typeface="Trebuchet MS" pitchFamily="34" charset="0"/>
              </a:rPr>
              <a:t>hodin</a:t>
            </a:r>
            <a:r>
              <a:rPr lang="cs-CZ" altLang="cs-CZ" sz="1600" b="1" dirty="0">
                <a:solidFill>
                  <a:srgbClr val="284C6A"/>
                </a:solidFill>
                <a:latin typeface="Trebuchet MS" pitchFamily="34" charset="0"/>
              </a:rPr>
              <a:t>. </a:t>
            </a:r>
            <a:endParaRPr lang="cs-CZ" altLang="cs-CZ" sz="1600" b="1" dirty="0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107530" name="Rectangle 10"/>
          <p:cNvSpPr>
            <a:spLocks noChangeArrowheads="1"/>
          </p:cNvSpPr>
          <p:nvPr/>
        </p:nvSpPr>
        <p:spPr bwMode="auto">
          <a:xfrm>
            <a:off x="468313" y="1543050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00CC00"/>
                </a:solidFill>
                <a:latin typeface="Trebuchet MS" pitchFamily="34" charset="0"/>
              </a:rPr>
              <a:t>Určete, zda se jedná o přímou úměru a své tvrzení zdůvodněte.</a:t>
            </a:r>
          </a:p>
        </p:txBody>
      </p:sp>
      <p:sp>
        <p:nvSpPr>
          <p:cNvPr id="107531" name="Rectangle 11"/>
          <p:cNvSpPr>
            <a:spLocks noChangeArrowheads="1"/>
          </p:cNvSpPr>
          <p:nvPr/>
        </p:nvSpPr>
        <p:spPr bwMode="auto">
          <a:xfrm>
            <a:off x="468313" y="3486150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00CC00"/>
                </a:solidFill>
                <a:latin typeface="Trebuchet MS" pitchFamily="34" charset="0"/>
              </a:rPr>
              <a:t>Sestavte tabulku této přímé úměry.</a:t>
            </a:r>
          </a:p>
        </p:txBody>
      </p:sp>
      <p:sp>
        <p:nvSpPr>
          <p:cNvPr id="107532" name="Line 12"/>
          <p:cNvSpPr>
            <a:spLocks noChangeShapeType="1"/>
          </p:cNvSpPr>
          <p:nvPr/>
        </p:nvSpPr>
        <p:spPr bwMode="auto">
          <a:xfrm>
            <a:off x="468313" y="1557338"/>
            <a:ext cx="8207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07567" name="Rectangle 47"/>
          <p:cNvSpPr>
            <a:spLocks noChangeArrowheads="1"/>
          </p:cNvSpPr>
          <p:nvPr/>
        </p:nvSpPr>
        <p:spPr bwMode="auto">
          <a:xfrm>
            <a:off x="468313" y="1916113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 smtClean="0">
                <a:solidFill>
                  <a:srgbClr val="284C6A"/>
                </a:solidFill>
                <a:latin typeface="Trebuchet MS" pitchFamily="34" charset="0"/>
              </a:rPr>
              <a:t>Jde </a:t>
            </a:r>
            <a:r>
              <a:rPr lang="cs-CZ" altLang="cs-CZ" sz="1600" b="1" dirty="0">
                <a:solidFill>
                  <a:srgbClr val="284C6A"/>
                </a:solidFill>
                <a:latin typeface="Trebuchet MS" pitchFamily="34" charset="0"/>
              </a:rPr>
              <a:t>o přímou úměru dráhy a času.</a:t>
            </a:r>
            <a:endParaRPr lang="cs-CZ" altLang="cs-CZ" sz="1600" b="1" dirty="0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107568" name="Rectangle 48"/>
          <p:cNvSpPr>
            <a:spLocks noChangeArrowheads="1"/>
          </p:cNvSpPr>
          <p:nvPr/>
        </p:nvSpPr>
        <p:spPr bwMode="auto">
          <a:xfrm>
            <a:off x="468313" y="2563813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284C6A"/>
                </a:solidFill>
                <a:latin typeface="Trebuchet MS" pitchFamily="34" charset="0"/>
              </a:rPr>
              <a:t>Průměrná rychlost 60 km/h znamená, že automobil ujede 60 kilometrů za jednu hodinu, jinými slovy 60 kilometrů každou hodinu. Za jednu hodinu tedy 60 kilometrů, za dvě hodiny dvakrát více, za tři hodiny třikrát více, atd. Z toho tedy vyplývá, že kolikrát se zvětší jedna veličina, tolikrát se zvětší i veličina druhá.</a:t>
            </a:r>
            <a:endParaRPr lang="cs-CZ" altLang="cs-CZ" sz="1600" b="1">
              <a:solidFill>
                <a:schemeClr val="accent2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7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7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7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7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7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7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7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4" grpId="0"/>
      <p:bldP spid="107530" grpId="0"/>
      <p:bldP spid="107531" grpId="0"/>
      <p:bldP spid="107532" grpId="0" animBg="1"/>
      <p:bldP spid="107567" grpId="0"/>
      <p:bldP spid="10756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395288" y="981075"/>
            <a:ext cx="8353425" cy="5472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cs-CZ" altLang="cs-CZ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-27384"/>
            <a:ext cx="8077200" cy="91440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cs-CZ" altLang="cs-CZ" sz="3600" b="1" dirty="0" smtClean="0"/>
              <a:t>Přímá úměrnost (úměra)</a:t>
            </a:r>
            <a:r>
              <a:rPr lang="cs-CZ" altLang="cs-CZ" sz="2000" b="1" dirty="0" smtClean="0"/>
              <a:t> - závěr</a:t>
            </a:r>
            <a:r>
              <a:rPr lang="cs-CZ" altLang="cs-CZ" sz="3600" b="1" dirty="0" smtClean="0"/>
              <a:t>.</a:t>
            </a:r>
            <a:endParaRPr lang="cs-CZ" altLang="cs-CZ" sz="2000" b="1" dirty="0" smtClean="0"/>
          </a:p>
        </p:txBody>
      </p:sp>
      <p:graphicFrame>
        <p:nvGraphicFramePr>
          <p:cNvPr id="148489" name="Group 9"/>
          <p:cNvGraphicFramePr>
            <a:graphicFrameLocks noGrp="1"/>
          </p:cNvGraphicFramePr>
          <p:nvPr>
            <p:ph type="tbl" idx="1"/>
          </p:nvPr>
        </p:nvGraphicFramePr>
        <p:xfrm>
          <a:off x="541338" y="1689100"/>
          <a:ext cx="8077200" cy="1452563"/>
        </p:xfrm>
        <a:graphic>
          <a:graphicData uri="http://schemas.openxmlformats.org/drawingml/2006/table">
            <a:tbl>
              <a:tblPr/>
              <a:tblGrid>
                <a:gridCol w="1152525"/>
                <a:gridCol w="1154112"/>
                <a:gridCol w="1152525"/>
                <a:gridCol w="1157288"/>
                <a:gridCol w="1150937"/>
                <a:gridCol w="1154113"/>
                <a:gridCol w="1155700"/>
              </a:tblGrid>
              <a:tr h="727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Čas (hod.):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Dráha (km):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120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180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240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300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360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8484" name="Rectangle 4"/>
          <p:cNvSpPr>
            <a:spLocks noChangeArrowheads="1"/>
          </p:cNvSpPr>
          <p:nvPr/>
        </p:nvSpPr>
        <p:spPr bwMode="auto">
          <a:xfrm>
            <a:off x="468313" y="3040063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284C6A"/>
                </a:solidFill>
                <a:latin typeface="Trebuchet MS" pitchFamily="34" charset="0"/>
              </a:rPr>
              <a:t>Shrňme si, co již o přímé úměrnosti víme:</a:t>
            </a:r>
            <a:endParaRPr lang="cs-CZ" altLang="cs-CZ" sz="1600" b="1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148485" name="Rectangle 5"/>
          <p:cNvSpPr>
            <a:spLocks noChangeArrowheads="1"/>
          </p:cNvSpPr>
          <p:nvPr/>
        </p:nvSpPr>
        <p:spPr bwMode="auto">
          <a:xfrm>
            <a:off x="468313" y="3328988"/>
            <a:ext cx="820737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cs-CZ" sz="1600" b="1">
                <a:solidFill>
                  <a:srgbClr val="00CC00"/>
                </a:solidFill>
                <a:latin typeface="Trebuchet MS" pitchFamily="34" charset="0"/>
              </a:rPr>
              <a:t>Kolikrát se zvětší (zmenší) jedna veličina, tolikrát se zvětší (zmenší) druhá veličina.</a:t>
            </a:r>
            <a:endParaRPr lang="cs-CZ" altLang="cs-CZ" sz="1600" b="1">
              <a:solidFill>
                <a:srgbClr val="00CC00"/>
              </a:solidFill>
              <a:latin typeface="Trebuchet MS" pitchFamily="34" charset="0"/>
            </a:endParaRPr>
          </a:p>
        </p:txBody>
      </p:sp>
      <p:sp>
        <p:nvSpPr>
          <p:cNvPr id="148486" name="Rectangle 6"/>
          <p:cNvSpPr>
            <a:spLocks noChangeArrowheads="1"/>
          </p:cNvSpPr>
          <p:nvPr/>
        </p:nvSpPr>
        <p:spPr bwMode="auto">
          <a:xfrm>
            <a:off x="468313" y="3760788"/>
            <a:ext cx="820737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cs-CZ" sz="1600" b="1">
                <a:solidFill>
                  <a:schemeClr val="accent2"/>
                </a:solidFill>
                <a:latin typeface="Trebuchet MS" pitchFamily="34" charset="0"/>
              </a:rPr>
              <a:t>V jakém poměru se zvětší (zmenší) jedna veličina, v takovém poměru se zvětší (zmenší) druhá veličina.</a:t>
            </a:r>
            <a:endParaRPr lang="cs-CZ" altLang="cs-CZ" sz="1600" b="1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148487" name="Rectangle 7"/>
          <p:cNvSpPr>
            <a:spLocks noChangeArrowheads="1"/>
          </p:cNvSpPr>
          <p:nvPr/>
        </p:nvSpPr>
        <p:spPr bwMode="auto">
          <a:xfrm>
            <a:off x="468313" y="4192588"/>
            <a:ext cx="820737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cs-CZ" sz="1600" b="1">
                <a:solidFill>
                  <a:srgbClr val="000000"/>
                </a:solidFill>
                <a:latin typeface="Trebuchet MS" pitchFamily="34" charset="0"/>
              </a:rPr>
              <a:t>Takový vztah mezi dvěma</a:t>
            </a:r>
            <a:r>
              <a:rPr lang="cs-CZ" altLang="cs-CZ" sz="1600" b="1">
                <a:solidFill>
                  <a:srgbClr val="000000"/>
                </a:solidFill>
                <a:latin typeface="Trebuchet MS" pitchFamily="34" charset="0"/>
              </a:rPr>
              <a:t> </a:t>
            </a:r>
            <a:r>
              <a:rPr lang="en-GB" altLang="cs-CZ" sz="1600" b="1">
                <a:solidFill>
                  <a:srgbClr val="000000"/>
                </a:solidFill>
                <a:latin typeface="Trebuchet MS" pitchFamily="34" charset="0"/>
              </a:rPr>
              <a:t>veličinami se nazývá</a:t>
            </a:r>
            <a:r>
              <a:rPr lang="cs-CZ" altLang="cs-CZ" sz="1600" b="1">
                <a:solidFill>
                  <a:srgbClr val="000000"/>
                </a:solidFill>
                <a:latin typeface="Trebuchet MS" pitchFamily="34" charset="0"/>
              </a:rPr>
              <a:t> </a:t>
            </a:r>
            <a:r>
              <a:rPr lang="cs-CZ" altLang="cs-CZ" sz="1600" b="1">
                <a:solidFill>
                  <a:srgbClr val="FF0000"/>
                </a:solidFill>
                <a:latin typeface="Trebuchet MS" pitchFamily="34" charset="0"/>
              </a:rPr>
              <a:t>přímá úměrnost</a:t>
            </a:r>
            <a:r>
              <a:rPr lang="en-GB" altLang="cs-CZ" sz="1600" b="1">
                <a:latin typeface="Trebuchet MS" pitchFamily="34" charset="0"/>
              </a:rPr>
              <a:t>.</a:t>
            </a:r>
            <a:endParaRPr lang="cs-CZ" altLang="cs-CZ" sz="1600" b="1">
              <a:latin typeface="Trebuchet MS" pitchFamily="34" charset="0"/>
            </a:endParaRPr>
          </a:p>
        </p:txBody>
      </p:sp>
      <p:sp>
        <p:nvSpPr>
          <p:cNvPr id="148488" name="Rectangle 8"/>
          <p:cNvSpPr>
            <a:spLocks noChangeArrowheads="1"/>
          </p:cNvSpPr>
          <p:nvPr/>
        </p:nvSpPr>
        <p:spPr bwMode="auto">
          <a:xfrm>
            <a:off x="468313" y="4495800"/>
            <a:ext cx="820737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cs-CZ" sz="1600" b="1">
                <a:solidFill>
                  <a:srgbClr val="000000"/>
                </a:solidFill>
                <a:latin typeface="Trebuchet MS" pitchFamily="34" charset="0"/>
              </a:rPr>
              <a:t>Říkáme, že </a:t>
            </a:r>
            <a:r>
              <a:rPr lang="en-GB" altLang="cs-CZ" sz="1600" b="1">
                <a:solidFill>
                  <a:srgbClr val="FF0000"/>
                </a:solidFill>
                <a:latin typeface="Trebuchet MS" pitchFamily="34" charset="0"/>
              </a:rPr>
              <a:t>veličiny jsou přímo úměrné</a:t>
            </a:r>
            <a:r>
              <a:rPr lang="en-GB" altLang="cs-CZ" sz="1600" b="1">
                <a:latin typeface="Trebuchet MS" pitchFamily="34" charset="0"/>
              </a:rPr>
              <a:t>.</a:t>
            </a:r>
            <a:endParaRPr lang="cs-CZ" altLang="cs-CZ" sz="1600" b="1">
              <a:latin typeface="Trebuchet MS" pitchFamily="34" charset="0"/>
            </a:endParaRPr>
          </a:p>
        </p:txBody>
      </p:sp>
      <p:sp>
        <p:nvSpPr>
          <p:cNvPr id="26659" name="Rectangle 35"/>
          <p:cNvSpPr>
            <a:spLocks noChangeArrowheads="1"/>
          </p:cNvSpPr>
          <p:nvPr/>
        </p:nvSpPr>
        <p:spPr bwMode="auto">
          <a:xfrm>
            <a:off x="468313" y="981075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284C6A"/>
                </a:solidFill>
                <a:latin typeface="Trebuchet MS" pitchFamily="34" charset="0"/>
              </a:rPr>
              <a:t>Příklad: Automobil jede průměrnou rychlostí 60 km/h. Urči kolik kilometrů ujede od chvíle, kdy začneme měřit čas za 1, 2, 3, 4, 5, 6 hodin. </a:t>
            </a:r>
            <a:endParaRPr lang="cs-CZ" altLang="cs-CZ" sz="1600" b="1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26660" name="Line 36"/>
          <p:cNvSpPr>
            <a:spLocks noChangeShapeType="1"/>
          </p:cNvSpPr>
          <p:nvPr/>
        </p:nvSpPr>
        <p:spPr bwMode="auto">
          <a:xfrm>
            <a:off x="468313" y="1557338"/>
            <a:ext cx="8207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48517" name="Rectangle 37"/>
          <p:cNvSpPr>
            <a:spLocks noChangeArrowheads="1"/>
          </p:cNvSpPr>
          <p:nvPr/>
        </p:nvSpPr>
        <p:spPr bwMode="auto">
          <a:xfrm>
            <a:off x="468313" y="4797425"/>
            <a:ext cx="820737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000000"/>
                </a:solidFill>
                <a:latin typeface="Trebuchet MS" pitchFamily="34" charset="0"/>
              </a:rPr>
              <a:t>Rovnice přímé úměry … </a:t>
            </a:r>
            <a:r>
              <a:rPr lang="cs-CZ" altLang="cs-CZ" sz="1600" b="1">
                <a:solidFill>
                  <a:srgbClr val="FF0000"/>
                </a:solidFill>
                <a:latin typeface="Trebuchet MS" pitchFamily="34" charset="0"/>
              </a:rPr>
              <a:t>y = k . x</a:t>
            </a:r>
          </a:p>
        </p:txBody>
      </p:sp>
      <p:sp>
        <p:nvSpPr>
          <p:cNvPr id="148518" name="Rectangle 38"/>
          <p:cNvSpPr>
            <a:spLocks noChangeArrowheads="1"/>
          </p:cNvSpPr>
          <p:nvPr/>
        </p:nvSpPr>
        <p:spPr bwMode="auto">
          <a:xfrm>
            <a:off x="468313" y="5559425"/>
            <a:ext cx="820737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500" b="1">
                <a:solidFill>
                  <a:srgbClr val="FF0000"/>
                </a:solidFill>
                <a:latin typeface="Trebuchet MS" pitchFamily="34" charset="0"/>
              </a:rPr>
              <a:t>Grafem přímé úměrnosti je obecně přímka procházející počátkem soustavy souřadnic </a:t>
            </a:r>
            <a:r>
              <a:rPr lang="cs-CZ" altLang="cs-CZ" sz="1500" b="1">
                <a:latin typeface="Trebuchet MS" pitchFamily="34" charset="0"/>
              </a:rPr>
              <a:t>(pokud je definičním oborem množina reálných čísel). Avšak vzhledem k definičnímu oboru pracujeme většinou pouze s podmnožinami přímky, tj. buď s polopřímkou nebo </a:t>
            </a:r>
            <a:br>
              <a:rPr lang="cs-CZ" altLang="cs-CZ" sz="1500" b="1">
                <a:latin typeface="Trebuchet MS" pitchFamily="34" charset="0"/>
              </a:rPr>
            </a:br>
            <a:r>
              <a:rPr lang="cs-CZ" altLang="cs-CZ" sz="1500" b="1">
                <a:latin typeface="Trebuchet MS" pitchFamily="34" charset="0"/>
              </a:rPr>
              <a:t>s úsečkou. Pokud je však definičním oborem množina přirozených čísel, pak grafem závislosti je množina izolovaných bodů ležících na přímce (event. na polopřímce).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8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8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8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4" grpId="0"/>
      <p:bldP spid="148485" grpId="0"/>
      <p:bldP spid="148486" grpId="0"/>
      <p:bldP spid="148487" grpId="0"/>
      <p:bldP spid="148488" grpId="0"/>
      <p:bldP spid="148517" grpId="0"/>
      <p:bldP spid="1485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95288" y="981075"/>
            <a:ext cx="8353425" cy="5472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cs-CZ" altLang="cs-CZ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44624"/>
            <a:ext cx="8077200" cy="91440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cs-CZ" altLang="cs-CZ" sz="3600" b="1" dirty="0" smtClean="0"/>
              <a:t>Přímá úměrnost (úměra)</a:t>
            </a:r>
            <a:r>
              <a:rPr lang="cs-CZ" altLang="cs-CZ" sz="2000" b="1" dirty="0" smtClean="0"/>
              <a:t> - opakování</a:t>
            </a:r>
            <a:r>
              <a:rPr lang="cs-CZ" altLang="cs-CZ" sz="3600" b="1" dirty="0" smtClean="0"/>
              <a:t>.</a:t>
            </a:r>
            <a:endParaRPr lang="cs-CZ" altLang="cs-CZ" sz="2000" b="1" dirty="0" smtClean="0"/>
          </a:p>
        </p:txBody>
      </p:sp>
      <p:graphicFrame>
        <p:nvGraphicFramePr>
          <p:cNvPr id="129066" name="Group 42"/>
          <p:cNvGraphicFramePr>
            <a:graphicFrameLocks noGrp="1"/>
          </p:cNvGraphicFramePr>
          <p:nvPr>
            <p:ph type="tbl" idx="1"/>
          </p:nvPr>
        </p:nvGraphicFramePr>
        <p:xfrm>
          <a:off x="541338" y="1689100"/>
          <a:ext cx="8077200" cy="1452563"/>
        </p:xfrm>
        <a:graphic>
          <a:graphicData uri="http://schemas.openxmlformats.org/drawingml/2006/table">
            <a:tbl>
              <a:tblPr/>
              <a:tblGrid>
                <a:gridCol w="1152525"/>
                <a:gridCol w="1154112"/>
                <a:gridCol w="1152525"/>
                <a:gridCol w="1157288"/>
                <a:gridCol w="1150937"/>
                <a:gridCol w="1154113"/>
                <a:gridCol w="1155700"/>
              </a:tblGrid>
              <a:tr h="727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Čas (hod.):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Dráha (km):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120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180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240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300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360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9060" name="Rectangle 36"/>
          <p:cNvSpPr>
            <a:spLocks noChangeArrowheads="1"/>
          </p:cNvSpPr>
          <p:nvPr/>
        </p:nvSpPr>
        <p:spPr bwMode="auto">
          <a:xfrm>
            <a:off x="468313" y="3140075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284C6A"/>
                </a:solidFill>
                <a:latin typeface="Trebuchet MS" pitchFamily="34" charset="0"/>
              </a:rPr>
              <a:t>Zopakujme si, co již o přímé úměrnosti víme:</a:t>
            </a:r>
            <a:endParaRPr lang="cs-CZ" altLang="cs-CZ" sz="1600" b="1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129061" name="Rectangle 37"/>
          <p:cNvSpPr>
            <a:spLocks noChangeArrowheads="1"/>
          </p:cNvSpPr>
          <p:nvPr/>
        </p:nvSpPr>
        <p:spPr bwMode="auto">
          <a:xfrm>
            <a:off x="468313" y="3644900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cs-CZ" sz="2400" b="1">
                <a:solidFill>
                  <a:srgbClr val="00CC00"/>
                </a:solidFill>
                <a:latin typeface="Trebuchet MS" pitchFamily="34" charset="0"/>
              </a:rPr>
              <a:t>Kolikrát se zvětší (zmenší) jedna veličina, tolikrát se zvětší (zmenší) druhá veličina.</a:t>
            </a:r>
            <a:endParaRPr lang="cs-CZ" altLang="cs-CZ" sz="2400" b="1">
              <a:solidFill>
                <a:srgbClr val="00CC00"/>
              </a:solidFill>
              <a:latin typeface="Trebuchet MS" pitchFamily="34" charset="0"/>
            </a:endParaRPr>
          </a:p>
        </p:txBody>
      </p:sp>
      <p:sp>
        <p:nvSpPr>
          <p:cNvPr id="129062" name="Rectangle 38"/>
          <p:cNvSpPr>
            <a:spLocks noChangeArrowheads="1"/>
          </p:cNvSpPr>
          <p:nvPr/>
        </p:nvSpPr>
        <p:spPr bwMode="auto">
          <a:xfrm>
            <a:off x="468313" y="4437063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cs-CZ" sz="2400" b="1">
                <a:solidFill>
                  <a:schemeClr val="accent2"/>
                </a:solidFill>
                <a:latin typeface="Trebuchet MS" pitchFamily="34" charset="0"/>
              </a:rPr>
              <a:t>V jakém poměru se zvětší (zmenší) jedna veličina, </a:t>
            </a:r>
            <a:r>
              <a:rPr lang="cs-CZ" altLang="cs-CZ" sz="2400" b="1">
                <a:solidFill>
                  <a:schemeClr val="accent2"/>
                </a:solidFill>
                <a:latin typeface="Trebuchet MS" pitchFamily="34" charset="0"/>
              </a:rPr>
              <a:t/>
            </a:r>
            <a:br>
              <a:rPr lang="cs-CZ" altLang="cs-CZ" sz="2400" b="1">
                <a:solidFill>
                  <a:schemeClr val="accent2"/>
                </a:solidFill>
                <a:latin typeface="Trebuchet MS" pitchFamily="34" charset="0"/>
              </a:rPr>
            </a:br>
            <a:r>
              <a:rPr lang="en-GB" altLang="cs-CZ" sz="2400" b="1">
                <a:solidFill>
                  <a:schemeClr val="accent2"/>
                </a:solidFill>
                <a:latin typeface="Trebuchet MS" pitchFamily="34" charset="0"/>
              </a:rPr>
              <a:t>v takovém poměru se zvětší (zmenší) druhá veličina.</a:t>
            </a:r>
            <a:endParaRPr lang="cs-CZ" altLang="cs-CZ" sz="2400" b="1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129063" name="Rectangle 39"/>
          <p:cNvSpPr>
            <a:spLocks noChangeArrowheads="1"/>
          </p:cNvSpPr>
          <p:nvPr/>
        </p:nvSpPr>
        <p:spPr bwMode="auto">
          <a:xfrm>
            <a:off x="468313" y="5272088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cs-CZ" sz="2400" b="1">
                <a:solidFill>
                  <a:srgbClr val="000000"/>
                </a:solidFill>
                <a:latin typeface="Trebuchet MS" pitchFamily="34" charset="0"/>
              </a:rPr>
              <a:t>Takový vztah mezi dvěma</a:t>
            </a:r>
            <a:r>
              <a:rPr lang="cs-CZ" altLang="cs-CZ" sz="2400" b="1">
                <a:solidFill>
                  <a:srgbClr val="000000"/>
                </a:solidFill>
                <a:latin typeface="Trebuchet MS" pitchFamily="34" charset="0"/>
              </a:rPr>
              <a:t> </a:t>
            </a:r>
            <a:r>
              <a:rPr lang="en-GB" altLang="cs-CZ" sz="2400" b="1">
                <a:solidFill>
                  <a:srgbClr val="000000"/>
                </a:solidFill>
                <a:latin typeface="Trebuchet MS" pitchFamily="34" charset="0"/>
              </a:rPr>
              <a:t>veličinami se nazývá</a:t>
            </a:r>
            <a:r>
              <a:rPr lang="cs-CZ" altLang="cs-CZ" sz="2400" b="1">
                <a:solidFill>
                  <a:srgbClr val="000000"/>
                </a:solidFill>
                <a:latin typeface="Trebuchet MS" pitchFamily="34" charset="0"/>
              </a:rPr>
              <a:t> </a:t>
            </a:r>
            <a:r>
              <a:rPr lang="cs-CZ" altLang="cs-CZ" sz="2400" b="1">
                <a:solidFill>
                  <a:srgbClr val="FF0000"/>
                </a:solidFill>
                <a:latin typeface="Trebuchet MS" pitchFamily="34" charset="0"/>
              </a:rPr>
              <a:t>přímá úměrnost</a:t>
            </a:r>
            <a:r>
              <a:rPr lang="en-GB" altLang="cs-CZ" sz="2400" b="1">
                <a:latin typeface="Trebuchet MS" pitchFamily="34" charset="0"/>
              </a:rPr>
              <a:t>.</a:t>
            </a:r>
            <a:endParaRPr lang="cs-CZ" altLang="cs-CZ" sz="2400" b="1">
              <a:latin typeface="Trebuchet MS" pitchFamily="34" charset="0"/>
            </a:endParaRPr>
          </a:p>
        </p:txBody>
      </p:sp>
      <p:sp>
        <p:nvSpPr>
          <p:cNvPr id="129064" name="Rectangle 40"/>
          <p:cNvSpPr>
            <a:spLocks noChangeArrowheads="1"/>
          </p:cNvSpPr>
          <p:nvPr/>
        </p:nvSpPr>
        <p:spPr bwMode="auto">
          <a:xfrm>
            <a:off x="468313" y="5876925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cs-CZ" sz="2400" b="1">
                <a:solidFill>
                  <a:srgbClr val="000000"/>
                </a:solidFill>
                <a:latin typeface="Trebuchet MS" pitchFamily="34" charset="0"/>
              </a:rPr>
              <a:t>Říkáme, že </a:t>
            </a:r>
            <a:r>
              <a:rPr lang="en-GB" altLang="cs-CZ" sz="2400" b="1">
                <a:solidFill>
                  <a:srgbClr val="FF0000"/>
                </a:solidFill>
                <a:latin typeface="Trebuchet MS" pitchFamily="34" charset="0"/>
              </a:rPr>
              <a:t>veličiny jsou přímo úměrné</a:t>
            </a:r>
            <a:r>
              <a:rPr lang="en-GB" altLang="cs-CZ" sz="2400" b="1">
                <a:latin typeface="Trebuchet MS" pitchFamily="34" charset="0"/>
              </a:rPr>
              <a:t>.</a:t>
            </a:r>
            <a:endParaRPr lang="cs-CZ" altLang="cs-CZ" sz="2400" b="1">
              <a:latin typeface="Trebuchet MS" pitchFamily="34" charset="0"/>
            </a:endParaRPr>
          </a:p>
        </p:txBody>
      </p:sp>
      <p:sp>
        <p:nvSpPr>
          <p:cNvPr id="129093" name="Rectangle 69"/>
          <p:cNvSpPr>
            <a:spLocks noChangeArrowheads="1"/>
          </p:cNvSpPr>
          <p:nvPr/>
        </p:nvSpPr>
        <p:spPr bwMode="auto">
          <a:xfrm>
            <a:off x="468313" y="981075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284C6A"/>
                </a:solidFill>
                <a:latin typeface="Trebuchet MS" pitchFamily="34" charset="0"/>
              </a:rPr>
              <a:t>Příklad: Automobil jede průměrnou rychlostí 60 km/h. Urči kolik kilometrů ujede od chvíle, kdy začneme měřit čas za 1, 2, 3, 4, 5, 6 hodin. </a:t>
            </a:r>
            <a:endParaRPr lang="cs-CZ" altLang="cs-CZ" sz="1600" b="1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129094" name="Line 70"/>
          <p:cNvSpPr>
            <a:spLocks noChangeShapeType="1"/>
          </p:cNvSpPr>
          <p:nvPr/>
        </p:nvSpPr>
        <p:spPr bwMode="auto">
          <a:xfrm>
            <a:off x="468313" y="1557338"/>
            <a:ext cx="8207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9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9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9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9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9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9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9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60" grpId="0"/>
      <p:bldP spid="129061" grpId="0"/>
      <p:bldP spid="129062" grpId="0"/>
      <p:bldP spid="129063" grpId="0"/>
      <p:bldP spid="129064" grpId="0"/>
      <p:bldP spid="129093" grpId="0"/>
      <p:bldP spid="12909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95288" y="981075"/>
            <a:ext cx="8353425" cy="5472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cs-CZ" alt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-27384"/>
            <a:ext cx="8077200" cy="91440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cs-CZ" altLang="cs-CZ" sz="3600" b="1" dirty="0" smtClean="0"/>
              <a:t>Graf přímé úměrnosti (úměry).</a:t>
            </a:r>
            <a:endParaRPr lang="cs-CZ" altLang="cs-CZ" sz="2000" b="1" dirty="0" smtClean="0"/>
          </a:p>
        </p:txBody>
      </p:sp>
      <p:graphicFrame>
        <p:nvGraphicFramePr>
          <p:cNvPr id="130086" name="Group 38"/>
          <p:cNvGraphicFramePr>
            <a:graphicFrameLocks noGrp="1"/>
          </p:cNvGraphicFramePr>
          <p:nvPr>
            <p:ph type="tbl" idx="1"/>
          </p:nvPr>
        </p:nvGraphicFramePr>
        <p:xfrm>
          <a:off x="541338" y="1573213"/>
          <a:ext cx="8077200" cy="873126"/>
        </p:xfrm>
        <a:graphic>
          <a:graphicData uri="http://schemas.openxmlformats.org/drawingml/2006/table">
            <a:tbl>
              <a:tblPr/>
              <a:tblGrid>
                <a:gridCol w="1152525"/>
                <a:gridCol w="1154112"/>
                <a:gridCol w="1152525"/>
                <a:gridCol w="1157288"/>
                <a:gridCol w="1150937"/>
                <a:gridCol w="1154113"/>
                <a:gridCol w="1155700"/>
              </a:tblGrid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Čas (hod.):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4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Dráha (km):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120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180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240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300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0052" name="Rectangle 4"/>
          <p:cNvSpPr>
            <a:spLocks noChangeArrowheads="1"/>
          </p:cNvSpPr>
          <p:nvPr/>
        </p:nvSpPr>
        <p:spPr bwMode="auto">
          <a:xfrm>
            <a:off x="468313" y="2362200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00CC00"/>
                </a:solidFill>
                <a:latin typeface="Trebuchet MS" pitchFamily="34" charset="0"/>
              </a:rPr>
              <a:t>Ze zadaných a vypočtených hodnot v tabulce sestav graf závislosti dráhy na čase.</a:t>
            </a:r>
          </a:p>
        </p:txBody>
      </p:sp>
      <p:sp>
        <p:nvSpPr>
          <p:cNvPr id="6175" name="Rectangle 35"/>
          <p:cNvSpPr>
            <a:spLocks noChangeArrowheads="1"/>
          </p:cNvSpPr>
          <p:nvPr/>
        </p:nvSpPr>
        <p:spPr bwMode="auto">
          <a:xfrm>
            <a:off x="468313" y="938213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284C6A"/>
                </a:solidFill>
                <a:latin typeface="Trebuchet MS" pitchFamily="34" charset="0"/>
              </a:rPr>
              <a:t>Příklad: Automobil jede průměrnou rychlostí 60 km/h. Urči kolik kilometrů ujede od chvíle, kdy začneme měřit čas za 1, 2, 3, 4, 5, 6 hodin. </a:t>
            </a:r>
            <a:endParaRPr lang="cs-CZ" altLang="cs-CZ" sz="1600" b="1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6176" name="Line 36"/>
          <p:cNvSpPr>
            <a:spLocks noChangeShapeType="1"/>
          </p:cNvSpPr>
          <p:nvPr/>
        </p:nvSpPr>
        <p:spPr bwMode="auto">
          <a:xfrm>
            <a:off x="468313" y="1484313"/>
            <a:ext cx="8207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130088" name="Picture 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867025"/>
            <a:ext cx="44672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089" name="AutoShape 41"/>
          <p:cNvSpPr>
            <a:spLocks noChangeArrowheads="1"/>
          </p:cNvSpPr>
          <p:nvPr/>
        </p:nvSpPr>
        <p:spPr bwMode="auto">
          <a:xfrm>
            <a:off x="611188" y="2997200"/>
            <a:ext cx="2665412" cy="1728788"/>
          </a:xfrm>
          <a:prstGeom prst="cloudCallout">
            <a:avLst>
              <a:gd name="adj1" fmla="val 86389"/>
              <a:gd name="adj2" fmla="val 25481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1200" b="1"/>
              <a:t>Nejdříve si sestrojíme vhodně volenou kartézskou soustavu souřadnic. </a:t>
            </a:r>
          </a:p>
        </p:txBody>
      </p:sp>
      <p:sp>
        <p:nvSpPr>
          <p:cNvPr id="130090" name="AutoShape 42"/>
          <p:cNvSpPr>
            <a:spLocks noChangeArrowheads="1"/>
          </p:cNvSpPr>
          <p:nvPr/>
        </p:nvSpPr>
        <p:spPr bwMode="auto">
          <a:xfrm>
            <a:off x="2124075" y="4868863"/>
            <a:ext cx="1801813" cy="1150937"/>
          </a:xfrm>
          <a:prstGeom prst="cloudCallout">
            <a:avLst>
              <a:gd name="adj1" fmla="val 86653"/>
              <a:gd name="adj2" fmla="val 24759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1200" b="1"/>
              <a:t>Jen v kladných hodnotách …</a:t>
            </a:r>
          </a:p>
        </p:txBody>
      </p:sp>
      <p:sp>
        <p:nvSpPr>
          <p:cNvPr id="130091" name="AutoShape 43"/>
          <p:cNvSpPr>
            <a:spLocks noChangeArrowheads="1"/>
          </p:cNvSpPr>
          <p:nvPr/>
        </p:nvSpPr>
        <p:spPr bwMode="auto">
          <a:xfrm>
            <a:off x="7019925" y="4221163"/>
            <a:ext cx="1801813" cy="1150937"/>
          </a:xfrm>
          <a:prstGeom prst="cloudCallout">
            <a:avLst>
              <a:gd name="adj1" fmla="val -28769"/>
              <a:gd name="adj2" fmla="val 95102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1200" b="1"/>
              <a:t>… 1 dílek na ose času odpovídá </a:t>
            </a:r>
          </a:p>
          <a:p>
            <a:pPr algn="ctr" eaLnBrk="1" hangingPunct="1"/>
            <a:r>
              <a:rPr lang="cs-CZ" altLang="cs-CZ" sz="1200" b="1"/>
              <a:t>1 hodině …</a:t>
            </a:r>
          </a:p>
        </p:txBody>
      </p:sp>
      <p:sp>
        <p:nvSpPr>
          <p:cNvPr id="130092" name="AutoShape 44"/>
          <p:cNvSpPr>
            <a:spLocks noChangeArrowheads="1"/>
          </p:cNvSpPr>
          <p:nvPr/>
        </p:nvSpPr>
        <p:spPr bwMode="auto">
          <a:xfrm>
            <a:off x="5219700" y="2924175"/>
            <a:ext cx="1995488" cy="1150938"/>
          </a:xfrm>
          <a:prstGeom prst="cloudCallout">
            <a:avLst>
              <a:gd name="adj1" fmla="val -86741"/>
              <a:gd name="adj2" fmla="val 33588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1200" b="1"/>
              <a:t>… a 1 dílek na ose dráhy odpovídá </a:t>
            </a:r>
          </a:p>
          <a:p>
            <a:pPr algn="ctr" eaLnBrk="1" hangingPunct="1"/>
            <a:r>
              <a:rPr lang="cs-CZ" altLang="cs-CZ" sz="1200" b="1"/>
              <a:t>60 kilometrům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0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0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30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300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0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0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0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2" grpId="0"/>
      <p:bldP spid="130089" grpId="0" animBg="1"/>
      <p:bldP spid="130089" grpId="1" animBg="1"/>
      <p:bldP spid="130090" grpId="0" animBg="1"/>
      <p:bldP spid="130091" grpId="0" animBg="1"/>
      <p:bldP spid="13009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395288" y="981075"/>
            <a:ext cx="8353425" cy="5472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cs-CZ" altLang="cs-CZ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44624"/>
            <a:ext cx="8077200" cy="91440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cs-CZ" altLang="cs-CZ" sz="3600" b="1" dirty="0" smtClean="0"/>
              <a:t>Graf přímé úměrnosti (úměry).</a:t>
            </a:r>
            <a:endParaRPr lang="cs-CZ" altLang="cs-CZ" sz="2000" b="1" dirty="0" smtClean="0"/>
          </a:p>
        </p:txBody>
      </p:sp>
      <p:graphicFrame>
        <p:nvGraphicFramePr>
          <p:cNvPr id="131077" name="Group 5"/>
          <p:cNvGraphicFramePr>
            <a:graphicFrameLocks noGrp="1"/>
          </p:cNvGraphicFramePr>
          <p:nvPr>
            <p:ph type="tbl" idx="1"/>
          </p:nvPr>
        </p:nvGraphicFramePr>
        <p:xfrm>
          <a:off x="541338" y="1573213"/>
          <a:ext cx="8077200" cy="873126"/>
        </p:xfrm>
        <a:graphic>
          <a:graphicData uri="http://schemas.openxmlformats.org/drawingml/2006/table">
            <a:tbl>
              <a:tblPr/>
              <a:tblGrid>
                <a:gridCol w="1152525"/>
                <a:gridCol w="1154112"/>
                <a:gridCol w="1152525"/>
                <a:gridCol w="1157288"/>
                <a:gridCol w="1150937"/>
                <a:gridCol w="1154113"/>
                <a:gridCol w="1155700"/>
              </a:tblGrid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Čas (hod.):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4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Dráha (km):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120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180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240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300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68313" y="2362200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00CC00"/>
                </a:solidFill>
                <a:latin typeface="Trebuchet MS" pitchFamily="34" charset="0"/>
              </a:rPr>
              <a:t>Ze zadaných a vypočtených hodnot v tabulce sestav graf závislosti dráhy na čase.</a:t>
            </a:r>
          </a:p>
        </p:txBody>
      </p:sp>
      <p:sp>
        <p:nvSpPr>
          <p:cNvPr id="7199" name="Rectangle 31"/>
          <p:cNvSpPr>
            <a:spLocks noChangeArrowheads="1"/>
          </p:cNvSpPr>
          <p:nvPr/>
        </p:nvSpPr>
        <p:spPr bwMode="auto">
          <a:xfrm>
            <a:off x="468313" y="938213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284C6A"/>
                </a:solidFill>
                <a:latin typeface="Trebuchet MS" pitchFamily="34" charset="0"/>
              </a:rPr>
              <a:t>Příklad: Automobil jede průměrnou rychlostí 60 km/h. Urči kolik kilometrů ujede od chvíle, kdy začneme měřit čas za 1, 2, 3, 4, 5, 6 hodin. </a:t>
            </a:r>
            <a:endParaRPr lang="cs-CZ" altLang="cs-CZ" sz="1600" b="1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>
            <a:off x="468313" y="1484313"/>
            <a:ext cx="8207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7201" name="Picture 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867025"/>
            <a:ext cx="44672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110" name="AutoShape 38"/>
          <p:cNvSpPr>
            <a:spLocks noChangeArrowheads="1"/>
          </p:cNvSpPr>
          <p:nvPr/>
        </p:nvSpPr>
        <p:spPr bwMode="auto">
          <a:xfrm>
            <a:off x="1042988" y="3141663"/>
            <a:ext cx="2233612" cy="1584325"/>
          </a:xfrm>
          <a:prstGeom prst="cloudCallout">
            <a:avLst>
              <a:gd name="adj1" fmla="val 93426"/>
              <a:gd name="adj2" fmla="val 23245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1200" b="1"/>
              <a:t>Poté již do grafu postupně sestrojíme příslušné body. </a:t>
            </a:r>
          </a:p>
        </p:txBody>
      </p:sp>
      <p:sp>
        <p:nvSpPr>
          <p:cNvPr id="131111" name="Oval 39"/>
          <p:cNvSpPr>
            <a:spLocks noChangeArrowheads="1"/>
          </p:cNvSpPr>
          <p:nvPr/>
        </p:nvSpPr>
        <p:spPr bwMode="auto">
          <a:xfrm>
            <a:off x="1908175" y="1628775"/>
            <a:ext cx="720725" cy="77787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pic>
        <p:nvPicPr>
          <p:cNvPr id="131112" name="Picture 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867025"/>
            <a:ext cx="44672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113" name="Line 41"/>
          <p:cNvSpPr>
            <a:spLocks noChangeShapeType="1"/>
          </p:cNvSpPr>
          <p:nvPr/>
        </p:nvSpPr>
        <p:spPr bwMode="auto">
          <a:xfrm flipV="1">
            <a:off x="4932363" y="2781300"/>
            <a:ext cx="0" cy="345598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15" name="Line 43"/>
          <p:cNvSpPr>
            <a:spLocks noChangeShapeType="1"/>
          </p:cNvSpPr>
          <p:nvPr/>
        </p:nvSpPr>
        <p:spPr bwMode="auto">
          <a:xfrm>
            <a:off x="3924300" y="5575300"/>
            <a:ext cx="4535488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31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31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1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31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131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110" grpId="0" animBg="1"/>
      <p:bldP spid="131110" grpId="1" animBg="1"/>
      <p:bldP spid="131111" grpId="0" animBg="1"/>
      <p:bldP spid="131113" grpId="0" animBg="1"/>
      <p:bldP spid="131113" grpId="1" animBg="1"/>
      <p:bldP spid="131115" grpId="0" animBg="1"/>
      <p:bldP spid="13111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95288" y="981075"/>
            <a:ext cx="8353425" cy="5472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cs-CZ" altLang="cs-CZ"/>
          </a:p>
        </p:txBody>
      </p:sp>
      <p:pic>
        <p:nvPicPr>
          <p:cNvPr id="8195" name="Picture 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867025"/>
            <a:ext cx="44672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44624"/>
            <a:ext cx="8077200" cy="91440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cs-CZ" altLang="cs-CZ" sz="3600" b="1" dirty="0" smtClean="0"/>
              <a:t>Graf přímé úměrnosti (úměry).</a:t>
            </a:r>
            <a:endParaRPr lang="cs-CZ" altLang="cs-CZ" sz="2000" b="1" dirty="0" smtClean="0"/>
          </a:p>
        </p:txBody>
      </p:sp>
      <p:graphicFrame>
        <p:nvGraphicFramePr>
          <p:cNvPr id="132101" name="Group 5"/>
          <p:cNvGraphicFramePr>
            <a:graphicFrameLocks noGrp="1"/>
          </p:cNvGraphicFramePr>
          <p:nvPr>
            <p:ph type="tbl" idx="1"/>
          </p:nvPr>
        </p:nvGraphicFramePr>
        <p:xfrm>
          <a:off x="541338" y="1573213"/>
          <a:ext cx="8077200" cy="873126"/>
        </p:xfrm>
        <a:graphic>
          <a:graphicData uri="http://schemas.openxmlformats.org/drawingml/2006/table">
            <a:tbl>
              <a:tblPr/>
              <a:tblGrid>
                <a:gridCol w="1152525"/>
                <a:gridCol w="1154112"/>
                <a:gridCol w="1152525"/>
                <a:gridCol w="1157288"/>
                <a:gridCol w="1150937"/>
                <a:gridCol w="1154113"/>
                <a:gridCol w="1155700"/>
              </a:tblGrid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Čas (hod.):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4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Dráha (km):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120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180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240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300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468313" y="2362200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00CC00"/>
                </a:solidFill>
                <a:latin typeface="Trebuchet MS" pitchFamily="34" charset="0"/>
              </a:rPr>
              <a:t>Ze zadaných a vypočtených hodnot v tabulce sestav graf závislosti dráhy na čase.</a:t>
            </a:r>
          </a:p>
        </p:txBody>
      </p:sp>
      <p:sp>
        <p:nvSpPr>
          <p:cNvPr id="8224" name="Rectangle 31"/>
          <p:cNvSpPr>
            <a:spLocks noChangeArrowheads="1"/>
          </p:cNvSpPr>
          <p:nvPr/>
        </p:nvSpPr>
        <p:spPr bwMode="auto">
          <a:xfrm>
            <a:off x="468313" y="938213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284C6A"/>
                </a:solidFill>
                <a:latin typeface="Trebuchet MS" pitchFamily="34" charset="0"/>
              </a:rPr>
              <a:t>Příklad: Automobil jede průměrnou rychlostí 60 km/h. Urči kolik kilometrů ujede od chvíle, kdy začneme měřit čas za 1, 2, 3, 4, 5, 6 hodin. </a:t>
            </a:r>
            <a:endParaRPr lang="cs-CZ" altLang="cs-CZ" sz="1600" b="1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8225" name="Line 32"/>
          <p:cNvSpPr>
            <a:spLocks noChangeShapeType="1"/>
          </p:cNvSpPr>
          <p:nvPr/>
        </p:nvSpPr>
        <p:spPr bwMode="auto">
          <a:xfrm>
            <a:off x="468313" y="1484313"/>
            <a:ext cx="8207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2131" name="Oval 35"/>
          <p:cNvSpPr>
            <a:spLocks noChangeArrowheads="1"/>
          </p:cNvSpPr>
          <p:nvPr/>
        </p:nvSpPr>
        <p:spPr bwMode="auto">
          <a:xfrm>
            <a:off x="1908175" y="1628775"/>
            <a:ext cx="720725" cy="77787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pic>
        <p:nvPicPr>
          <p:cNvPr id="132133" name="Picture 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867025"/>
            <a:ext cx="44672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46821E-6 L 0.12604 -0.00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2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2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395288" y="981075"/>
            <a:ext cx="8353425" cy="5472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cs-CZ" altLang="cs-CZ"/>
          </a:p>
        </p:txBody>
      </p:sp>
      <p:pic>
        <p:nvPicPr>
          <p:cNvPr id="9219" name="Picture 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867025"/>
            <a:ext cx="44672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44624"/>
            <a:ext cx="8077200" cy="91440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cs-CZ" altLang="cs-CZ" sz="3600" b="1" dirty="0" smtClean="0"/>
              <a:t>Graf přímé úměrnosti (úměry).</a:t>
            </a:r>
            <a:endParaRPr lang="cs-CZ" altLang="cs-CZ" sz="2000" b="1" dirty="0" smtClean="0"/>
          </a:p>
        </p:txBody>
      </p:sp>
      <p:graphicFrame>
        <p:nvGraphicFramePr>
          <p:cNvPr id="133126" name="Group 6"/>
          <p:cNvGraphicFramePr>
            <a:graphicFrameLocks noGrp="1"/>
          </p:cNvGraphicFramePr>
          <p:nvPr>
            <p:ph type="tbl" idx="1"/>
          </p:nvPr>
        </p:nvGraphicFramePr>
        <p:xfrm>
          <a:off x="541338" y="1573213"/>
          <a:ext cx="8077200" cy="873126"/>
        </p:xfrm>
        <a:graphic>
          <a:graphicData uri="http://schemas.openxmlformats.org/drawingml/2006/table">
            <a:tbl>
              <a:tblPr/>
              <a:tblGrid>
                <a:gridCol w="1152525"/>
                <a:gridCol w="1154112"/>
                <a:gridCol w="1152525"/>
                <a:gridCol w="1157288"/>
                <a:gridCol w="1150937"/>
                <a:gridCol w="1154113"/>
                <a:gridCol w="1155700"/>
              </a:tblGrid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Čas (hod.):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4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Dráha (km):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120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180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240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300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468313" y="2362200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00CC00"/>
                </a:solidFill>
                <a:latin typeface="Trebuchet MS" pitchFamily="34" charset="0"/>
              </a:rPr>
              <a:t>Ze zadaných a vypočtených hodnot v tabulce sestav graf závislosti dráhy na čase.</a:t>
            </a:r>
          </a:p>
        </p:txBody>
      </p:sp>
      <p:sp>
        <p:nvSpPr>
          <p:cNvPr id="9248" name="Rectangle 32"/>
          <p:cNvSpPr>
            <a:spLocks noChangeArrowheads="1"/>
          </p:cNvSpPr>
          <p:nvPr/>
        </p:nvSpPr>
        <p:spPr bwMode="auto">
          <a:xfrm>
            <a:off x="468313" y="938213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284C6A"/>
                </a:solidFill>
                <a:latin typeface="Trebuchet MS" pitchFamily="34" charset="0"/>
              </a:rPr>
              <a:t>Příklad: Automobil jede průměrnou rychlostí 60 km/h. Urči kolik kilometrů ujede od chvíle, kdy začneme měřit čas za 1, 2, 3, 4, 5, 6 hodin. </a:t>
            </a:r>
            <a:endParaRPr lang="cs-CZ" altLang="cs-CZ" sz="1600" b="1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9249" name="Line 33"/>
          <p:cNvSpPr>
            <a:spLocks noChangeShapeType="1"/>
          </p:cNvSpPr>
          <p:nvPr/>
        </p:nvSpPr>
        <p:spPr bwMode="auto">
          <a:xfrm>
            <a:off x="468313" y="1484313"/>
            <a:ext cx="8207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3154" name="Oval 34"/>
          <p:cNvSpPr>
            <a:spLocks noChangeArrowheads="1"/>
          </p:cNvSpPr>
          <p:nvPr/>
        </p:nvSpPr>
        <p:spPr bwMode="auto">
          <a:xfrm>
            <a:off x="3059113" y="1628775"/>
            <a:ext cx="720725" cy="77787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pic>
        <p:nvPicPr>
          <p:cNvPr id="133156" name="Picture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867025"/>
            <a:ext cx="44672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46821E-6 L 0.12604 -0.00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3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3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395288" y="981075"/>
            <a:ext cx="8353425" cy="5472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cs-CZ" altLang="cs-CZ"/>
          </a:p>
        </p:txBody>
      </p:sp>
      <p:pic>
        <p:nvPicPr>
          <p:cNvPr id="10243" name="Picture 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867025"/>
            <a:ext cx="44672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44624"/>
            <a:ext cx="8077200" cy="91440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cs-CZ" altLang="cs-CZ" sz="3600" b="1" dirty="0" smtClean="0"/>
              <a:t>Graf přímé úměrnosti (úměry).</a:t>
            </a:r>
            <a:endParaRPr lang="cs-CZ" altLang="cs-CZ" sz="2000" b="1" dirty="0" smtClean="0"/>
          </a:p>
        </p:txBody>
      </p:sp>
      <p:graphicFrame>
        <p:nvGraphicFramePr>
          <p:cNvPr id="134150" name="Group 6"/>
          <p:cNvGraphicFramePr>
            <a:graphicFrameLocks noGrp="1"/>
          </p:cNvGraphicFramePr>
          <p:nvPr>
            <p:ph type="tbl" idx="1"/>
          </p:nvPr>
        </p:nvGraphicFramePr>
        <p:xfrm>
          <a:off x="541338" y="1573213"/>
          <a:ext cx="8077200" cy="873126"/>
        </p:xfrm>
        <a:graphic>
          <a:graphicData uri="http://schemas.openxmlformats.org/drawingml/2006/table">
            <a:tbl>
              <a:tblPr/>
              <a:tblGrid>
                <a:gridCol w="1152525"/>
                <a:gridCol w="1154112"/>
                <a:gridCol w="1152525"/>
                <a:gridCol w="1157288"/>
                <a:gridCol w="1150937"/>
                <a:gridCol w="1154113"/>
                <a:gridCol w="1155700"/>
              </a:tblGrid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Čas (hod.):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4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Dráha (km):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120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180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240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300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468313" y="2362200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00CC00"/>
                </a:solidFill>
                <a:latin typeface="Trebuchet MS" pitchFamily="34" charset="0"/>
              </a:rPr>
              <a:t>Ze zadaných a vypočtených hodnot v tabulce sestav graf závislosti dráhy na čase.</a:t>
            </a:r>
          </a:p>
        </p:txBody>
      </p:sp>
      <p:sp>
        <p:nvSpPr>
          <p:cNvPr id="10272" name="Rectangle 32"/>
          <p:cNvSpPr>
            <a:spLocks noChangeArrowheads="1"/>
          </p:cNvSpPr>
          <p:nvPr/>
        </p:nvSpPr>
        <p:spPr bwMode="auto">
          <a:xfrm>
            <a:off x="468313" y="938213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284C6A"/>
                </a:solidFill>
                <a:latin typeface="Trebuchet MS" pitchFamily="34" charset="0"/>
              </a:rPr>
              <a:t>Příklad: Automobil jede průměrnou rychlostí 60 km/h. Urči kolik kilometrů ujede od chvíle, kdy začneme měřit čas za 1, 2, 3, 4, 5, 6 hodin. </a:t>
            </a:r>
            <a:endParaRPr lang="cs-CZ" altLang="cs-CZ" sz="1600" b="1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10273" name="Line 33"/>
          <p:cNvSpPr>
            <a:spLocks noChangeShapeType="1"/>
          </p:cNvSpPr>
          <p:nvPr/>
        </p:nvSpPr>
        <p:spPr bwMode="auto">
          <a:xfrm>
            <a:off x="468313" y="1484313"/>
            <a:ext cx="8207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4178" name="Oval 34"/>
          <p:cNvSpPr>
            <a:spLocks noChangeArrowheads="1"/>
          </p:cNvSpPr>
          <p:nvPr/>
        </p:nvSpPr>
        <p:spPr bwMode="auto">
          <a:xfrm>
            <a:off x="4225925" y="1628775"/>
            <a:ext cx="720725" cy="77787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pic>
        <p:nvPicPr>
          <p:cNvPr id="134180" name="Picture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867025"/>
            <a:ext cx="44672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46821E-6 L 0.12604 -0.00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4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4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7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395288" y="981075"/>
            <a:ext cx="8353425" cy="5472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cs-CZ" altLang="cs-CZ"/>
          </a:p>
        </p:txBody>
      </p:sp>
      <p:pic>
        <p:nvPicPr>
          <p:cNvPr id="11267" name="Picture 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867025"/>
            <a:ext cx="44672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44624"/>
            <a:ext cx="8077200" cy="91440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cs-CZ" altLang="cs-CZ" sz="3600" b="1" dirty="0" smtClean="0"/>
              <a:t>Graf přímé úměrnosti (úměry).</a:t>
            </a:r>
            <a:endParaRPr lang="cs-CZ" altLang="cs-CZ" sz="2000" b="1" dirty="0" smtClean="0"/>
          </a:p>
        </p:txBody>
      </p:sp>
      <p:graphicFrame>
        <p:nvGraphicFramePr>
          <p:cNvPr id="135174" name="Group 6"/>
          <p:cNvGraphicFramePr>
            <a:graphicFrameLocks noGrp="1"/>
          </p:cNvGraphicFramePr>
          <p:nvPr>
            <p:ph type="tbl" idx="1"/>
          </p:nvPr>
        </p:nvGraphicFramePr>
        <p:xfrm>
          <a:off x="541338" y="1573213"/>
          <a:ext cx="8077200" cy="873126"/>
        </p:xfrm>
        <a:graphic>
          <a:graphicData uri="http://schemas.openxmlformats.org/drawingml/2006/table">
            <a:tbl>
              <a:tblPr/>
              <a:tblGrid>
                <a:gridCol w="1152525"/>
                <a:gridCol w="1154112"/>
                <a:gridCol w="1152525"/>
                <a:gridCol w="1157288"/>
                <a:gridCol w="1150937"/>
                <a:gridCol w="1154113"/>
                <a:gridCol w="1155700"/>
              </a:tblGrid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Čas (hod.):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4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5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4C6A"/>
                          </a:solidFill>
                          <a:effectLst/>
                          <a:latin typeface="Trebuchet MS" pitchFamily="34" charset="0"/>
                        </a:rPr>
                        <a:t>Dráha (km):</a:t>
                      </a:r>
                    </a:p>
                  </a:txBody>
                  <a:tcPr marL="90000" marR="90000" marT="46807" marB="4680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120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180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240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300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360</a:t>
                      </a:r>
                    </a:p>
                  </a:txBody>
                  <a:tcPr marL="90000" marR="90000" marT="46807" marB="4680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468313" y="2362200"/>
            <a:ext cx="8064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00CC00"/>
                </a:solidFill>
                <a:latin typeface="Trebuchet MS" pitchFamily="34" charset="0"/>
              </a:rPr>
              <a:t>Ze zadaných a vypočtených hodnot v tabulce sestav graf závislosti dráhy na čase.</a:t>
            </a:r>
          </a:p>
        </p:txBody>
      </p:sp>
      <p:sp>
        <p:nvSpPr>
          <p:cNvPr id="11296" name="Rectangle 32"/>
          <p:cNvSpPr>
            <a:spLocks noChangeArrowheads="1"/>
          </p:cNvSpPr>
          <p:nvPr/>
        </p:nvSpPr>
        <p:spPr bwMode="auto">
          <a:xfrm>
            <a:off x="468313" y="938213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1600" b="1">
                <a:solidFill>
                  <a:srgbClr val="284C6A"/>
                </a:solidFill>
                <a:latin typeface="Trebuchet MS" pitchFamily="34" charset="0"/>
              </a:rPr>
              <a:t>Příklad: Automobil jede průměrnou rychlostí 60 km/h. Urči kolik kilometrů ujede od chvíle, kdy začneme měřit čas za 1, 2, 3, 4, 5, 6 hodin. </a:t>
            </a:r>
            <a:endParaRPr lang="cs-CZ" altLang="cs-CZ" sz="1600" b="1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11297" name="Line 33"/>
          <p:cNvSpPr>
            <a:spLocks noChangeShapeType="1"/>
          </p:cNvSpPr>
          <p:nvPr/>
        </p:nvSpPr>
        <p:spPr bwMode="auto">
          <a:xfrm>
            <a:off x="468313" y="1484313"/>
            <a:ext cx="8207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5202" name="Oval 34"/>
          <p:cNvSpPr>
            <a:spLocks noChangeArrowheads="1"/>
          </p:cNvSpPr>
          <p:nvPr/>
        </p:nvSpPr>
        <p:spPr bwMode="auto">
          <a:xfrm>
            <a:off x="5364163" y="1628775"/>
            <a:ext cx="720725" cy="77787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pic>
        <p:nvPicPr>
          <p:cNvPr id="135205" name="Picture 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867025"/>
            <a:ext cx="44672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46821E-6 L 0.12604 -0.00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5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5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20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3272</TotalTime>
  <Words>2059</Words>
  <Application>Microsoft Office PowerPoint</Application>
  <PresentationFormat>Předvádění na obrazovce (4:3)</PresentationFormat>
  <Paragraphs>449</Paragraphs>
  <Slides>20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4" baseType="lpstr">
      <vt:lpstr>Arial</vt:lpstr>
      <vt:lpstr>Trebuchet MS</vt:lpstr>
      <vt:lpstr>Calibri</vt:lpstr>
      <vt:lpstr>Exekutivní</vt:lpstr>
      <vt:lpstr>Prezentace aplikace PowerPoint</vt:lpstr>
      <vt:lpstr>Přímá úměrnost (úměra).</vt:lpstr>
      <vt:lpstr>Přímá úměrnost (úměra) - opakování.</vt:lpstr>
      <vt:lpstr>Graf přímé úměrnosti (úměry).</vt:lpstr>
      <vt:lpstr>Graf přímé úměrnosti (úměry).</vt:lpstr>
      <vt:lpstr>Graf přímé úměrnosti (úměry).</vt:lpstr>
      <vt:lpstr>Graf přímé úměrnosti (úměry).</vt:lpstr>
      <vt:lpstr>Graf přímé úměrnosti (úměry).</vt:lpstr>
      <vt:lpstr>Graf přímé úměrnosti (úměry).</vt:lpstr>
      <vt:lpstr>Graf přímé úměrnosti (úměry).</vt:lpstr>
      <vt:lpstr>Graf přímé úměrnosti (úměry).</vt:lpstr>
      <vt:lpstr>Graf přímé úměrnosti (úměry).</vt:lpstr>
      <vt:lpstr>Graf přímé úměrnosti (úměry).</vt:lpstr>
      <vt:lpstr>Graf přímé úměrnosti (úměry).</vt:lpstr>
      <vt:lpstr>Rovnice přímé úměrnosti (úměry).</vt:lpstr>
      <vt:lpstr>Obecná rovnice přímé úměrnosti (úměry).</vt:lpstr>
      <vt:lpstr>Přímá úměrnost (úměra) – příklady - 1.</vt:lpstr>
      <vt:lpstr>Příklady k procvičení - 2</vt:lpstr>
      <vt:lpstr>Příklady k procvičení - 3</vt:lpstr>
      <vt:lpstr>Přímá úměrnost (úměra) - závěr.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7003</dc:title>
  <dc:creator>Vladimír Mezník</dc:creator>
  <cp:lastModifiedBy>Vladimír Mezník</cp:lastModifiedBy>
  <cp:revision>232</cp:revision>
  <dcterms:created xsi:type="dcterms:W3CDTF">2008-05-31T11:29:33Z</dcterms:created>
  <dcterms:modified xsi:type="dcterms:W3CDTF">2020-03-29T15:07:40Z</dcterms:modified>
</cp:coreProperties>
</file>