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74" r:id="rId4"/>
    <p:sldId id="295" r:id="rId5"/>
    <p:sldId id="297" r:id="rId6"/>
    <p:sldId id="298" r:id="rId7"/>
    <p:sldId id="299" r:id="rId8"/>
    <p:sldId id="300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Graf přímé úměrnosti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Pojem</a:t>
            </a:r>
            <a:endParaRPr lang="cs-CZ" sz="3200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05" y="2636912"/>
            <a:ext cx="860316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425426" y="2164214"/>
            <a:ext cx="823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Jedno vejce stojí 3 Kč. Kolik korun stojí 2, 3, 4, 5, 6, 7, 8 vajec?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267744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259632" y="261716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131840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211960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4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5220072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228184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164288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7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172400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8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147664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2103748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112604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047964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4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056076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5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6064188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000292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7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8008404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8 · 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931" y="3409144"/>
            <a:ext cx="407426" cy="387672"/>
          </a:xfrm>
          <a:prstGeom prst="rect">
            <a:avLst/>
          </a:prstGeom>
        </p:spPr>
      </p:pic>
      <p:pic>
        <p:nvPicPr>
          <p:cNvPr id="30" name="Obrázek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43" y="3173388"/>
            <a:ext cx="407426" cy="387672"/>
          </a:xfrm>
          <a:prstGeom prst="rect">
            <a:avLst/>
          </a:prstGeom>
        </p:spPr>
      </p:pic>
      <p:pic>
        <p:nvPicPr>
          <p:cNvPr id="31" name="Obrázek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499" y="3755380"/>
            <a:ext cx="407426" cy="387672"/>
          </a:xfrm>
          <a:prstGeom prst="rect">
            <a:avLst/>
          </a:prstGeom>
        </p:spPr>
      </p:pic>
      <p:pic>
        <p:nvPicPr>
          <p:cNvPr id="32" name="Obrázek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954" y="2937160"/>
            <a:ext cx="407426" cy="387672"/>
          </a:xfrm>
          <a:prstGeom prst="rect">
            <a:avLst/>
          </a:prstGeom>
        </p:spPr>
      </p:pic>
      <p:pic>
        <p:nvPicPr>
          <p:cNvPr id="33" name="Obrázek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380" y="2924942"/>
            <a:ext cx="407426" cy="387672"/>
          </a:xfrm>
          <a:prstGeom prst="rect">
            <a:avLst/>
          </a:prstGeom>
        </p:spPr>
      </p:pic>
      <p:pic>
        <p:nvPicPr>
          <p:cNvPr id="34" name="Obrázek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66" y="3324832"/>
            <a:ext cx="407426" cy="387672"/>
          </a:xfrm>
          <a:prstGeom prst="rect">
            <a:avLst/>
          </a:prstGeom>
        </p:spPr>
      </p:pic>
      <p:pic>
        <p:nvPicPr>
          <p:cNvPr id="35" name="Obrázek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934" y="3712504"/>
            <a:ext cx="407426" cy="387672"/>
          </a:xfrm>
          <a:prstGeom prst="rect">
            <a:avLst/>
          </a:prstGeom>
        </p:spPr>
      </p:pic>
      <p:pic>
        <p:nvPicPr>
          <p:cNvPr id="36" name="Obrázek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934" y="4085616"/>
            <a:ext cx="407426" cy="387672"/>
          </a:xfrm>
          <a:prstGeom prst="rect">
            <a:avLst/>
          </a:prstGeom>
        </p:spPr>
      </p:pic>
      <p:pic>
        <p:nvPicPr>
          <p:cNvPr id="37" name="Obrázek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392" y="3312614"/>
            <a:ext cx="407426" cy="387672"/>
          </a:xfrm>
          <a:prstGeom prst="rect">
            <a:avLst/>
          </a:prstGeom>
        </p:spPr>
      </p:pic>
      <p:pic>
        <p:nvPicPr>
          <p:cNvPr id="38" name="Obrázek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360" y="3700286"/>
            <a:ext cx="407426" cy="387672"/>
          </a:xfrm>
          <a:prstGeom prst="rect">
            <a:avLst/>
          </a:prstGeom>
        </p:spPr>
      </p:pic>
      <p:pic>
        <p:nvPicPr>
          <p:cNvPr id="39" name="Obrázek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085616"/>
            <a:ext cx="407426" cy="387672"/>
          </a:xfrm>
          <a:prstGeom prst="rect">
            <a:avLst/>
          </a:prstGeom>
        </p:spPr>
      </p:pic>
      <p:pic>
        <p:nvPicPr>
          <p:cNvPr id="40" name="Obrázek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398" y="2937160"/>
            <a:ext cx="407426" cy="387672"/>
          </a:xfrm>
          <a:prstGeom prst="rect">
            <a:avLst/>
          </a:prstGeom>
        </p:spPr>
      </p:pic>
      <p:pic>
        <p:nvPicPr>
          <p:cNvPr id="41" name="Obrázek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937160"/>
            <a:ext cx="407426" cy="387672"/>
          </a:xfrm>
          <a:prstGeom prst="rect">
            <a:avLst/>
          </a:prstGeom>
        </p:spPr>
      </p:pic>
      <p:pic>
        <p:nvPicPr>
          <p:cNvPr id="42" name="Obrázek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398" y="3312614"/>
            <a:ext cx="407426" cy="387672"/>
          </a:xfrm>
          <a:prstGeom prst="rect">
            <a:avLst/>
          </a:prstGeom>
        </p:spPr>
      </p:pic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312614"/>
            <a:ext cx="407426" cy="387672"/>
          </a:xfrm>
          <a:prstGeom prst="rect">
            <a:avLst/>
          </a:prstGeom>
        </p:spPr>
      </p:pic>
      <p:pic>
        <p:nvPicPr>
          <p:cNvPr id="44" name="Obrázek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398" y="3700286"/>
            <a:ext cx="407426" cy="387672"/>
          </a:xfrm>
          <a:prstGeom prst="rect">
            <a:avLst/>
          </a:prstGeom>
        </p:spPr>
      </p:pic>
      <p:pic>
        <p:nvPicPr>
          <p:cNvPr id="45" name="Obrázek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700286"/>
            <a:ext cx="407426" cy="387672"/>
          </a:xfrm>
          <a:prstGeom prst="rect">
            <a:avLst/>
          </a:prstGeom>
        </p:spPr>
      </p:pic>
      <p:pic>
        <p:nvPicPr>
          <p:cNvPr id="46" name="Obrázek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668" y="4049440"/>
            <a:ext cx="407426" cy="387672"/>
          </a:xfrm>
          <a:prstGeom prst="rect">
            <a:avLst/>
          </a:prstGeom>
        </p:spPr>
      </p:pic>
      <p:pic>
        <p:nvPicPr>
          <p:cNvPr id="47" name="Obrázek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475" y="3118778"/>
            <a:ext cx="407426" cy="387672"/>
          </a:xfrm>
          <a:prstGeom prst="rect">
            <a:avLst/>
          </a:prstGeom>
        </p:spPr>
      </p:pic>
      <p:pic>
        <p:nvPicPr>
          <p:cNvPr id="48" name="Obrázek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491" y="3118778"/>
            <a:ext cx="407426" cy="387672"/>
          </a:xfrm>
          <a:prstGeom prst="rect">
            <a:avLst/>
          </a:prstGeom>
        </p:spPr>
      </p:pic>
      <p:pic>
        <p:nvPicPr>
          <p:cNvPr id="49" name="Obrázek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475" y="3588420"/>
            <a:ext cx="407426" cy="387672"/>
          </a:xfrm>
          <a:prstGeom prst="rect">
            <a:avLst/>
          </a:prstGeom>
        </p:spPr>
      </p:pic>
      <p:pic>
        <p:nvPicPr>
          <p:cNvPr id="50" name="Obrázek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475" y="4049440"/>
            <a:ext cx="407426" cy="387672"/>
          </a:xfrm>
          <a:prstGeom prst="rect">
            <a:avLst/>
          </a:prstGeom>
        </p:spPr>
      </p:pic>
      <p:pic>
        <p:nvPicPr>
          <p:cNvPr id="51" name="Obrázek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491" y="3587936"/>
            <a:ext cx="407426" cy="387672"/>
          </a:xfrm>
          <a:prstGeom prst="rect">
            <a:avLst/>
          </a:prstGeom>
        </p:spPr>
      </p:pic>
      <p:pic>
        <p:nvPicPr>
          <p:cNvPr id="52" name="Obrázek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491" y="4049440"/>
            <a:ext cx="407426" cy="387672"/>
          </a:xfrm>
          <a:prstGeom prst="rect">
            <a:avLst/>
          </a:prstGeom>
        </p:spPr>
      </p:pic>
      <p:pic>
        <p:nvPicPr>
          <p:cNvPr id="53" name="Obrázek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434" y="3118778"/>
            <a:ext cx="407426" cy="387672"/>
          </a:xfrm>
          <a:prstGeom prst="rect">
            <a:avLst/>
          </a:prstGeom>
        </p:spPr>
      </p:pic>
      <p:pic>
        <p:nvPicPr>
          <p:cNvPr id="54" name="Obrázek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379" y="3139912"/>
            <a:ext cx="407426" cy="387672"/>
          </a:xfrm>
          <a:prstGeom prst="rect">
            <a:avLst/>
          </a:prstGeom>
        </p:spPr>
      </p:pic>
      <p:pic>
        <p:nvPicPr>
          <p:cNvPr id="55" name="Obrázek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159" y="3587452"/>
            <a:ext cx="407426" cy="387672"/>
          </a:xfrm>
          <a:prstGeom prst="rect">
            <a:avLst/>
          </a:prstGeom>
        </p:spPr>
      </p:pic>
      <p:pic>
        <p:nvPicPr>
          <p:cNvPr id="56" name="Obrázek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302" y="3976092"/>
            <a:ext cx="407426" cy="387672"/>
          </a:xfrm>
          <a:prstGeom prst="rect">
            <a:avLst/>
          </a:prstGeom>
        </p:spPr>
      </p:pic>
      <p:pic>
        <p:nvPicPr>
          <p:cNvPr id="57" name="Obrázek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379" y="3976092"/>
            <a:ext cx="407426" cy="387672"/>
          </a:xfrm>
          <a:prstGeom prst="rect">
            <a:avLst/>
          </a:prstGeom>
        </p:spPr>
      </p:pic>
      <p:pic>
        <p:nvPicPr>
          <p:cNvPr id="58" name="Obrázek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267" y="3855604"/>
            <a:ext cx="407426" cy="387672"/>
          </a:xfrm>
          <a:prstGeom prst="rect">
            <a:avLst/>
          </a:prstGeom>
        </p:spPr>
      </p:pic>
      <p:pic>
        <p:nvPicPr>
          <p:cNvPr id="59" name="Obrázek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546" y="3855604"/>
            <a:ext cx="407426" cy="387672"/>
          </a:xfrm>
          <a:prstGeom prst="rect">
            <a:avLst/>
          </a:prstGeom>
        </p:spPr>
      </p:pic>
      <p:pic>
        <p:nvPicPr>
          <p:cNvPr id="60" name="Obrázek 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267" y="3221608"/>
            <a:ext cx="407426" cy="387672"/>
          </a:xfrm>
          <a:prstGeom prst="rect">
            <a:avLst/>
          </a:prstGeom>
        </p:spPr>
      </p:pic>
      <p:pic>
        <p:nvPicPr>
          <p:cNvPr id="61" name="Obrázek 6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546" y="3221608"/>
            <a:ext cx="407426" cy="387672"/>
          </a:xfrm>
          <a:prstGeom prst="rect">
            <a:avLst/>
          </a:prstGeom>
        </p:spPr>
      </p:pic>
      <p:pic>
        <p:nvPicPr>
          <p:cNvPr id="62" name="Obrázek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899" y="4048956"/>
            <a:ext cx="407426" cy="387672"/>
          </a:xfrm>
          <a:prstGeom prst="rect">
            <a:avLst/>
          </a:prstGeom>
        </p:spPr>
      </p:pic>
      <p:pic>
        <p:nvPicPr>
          <p:cNvPr id="63" name="Obrázek 6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899" y="3561060"/>
            <a:ext cx="407426" cy="387672"/>
          </a:xfrm>
          <a:prstGeom prst="rect">
            <a:avLst/>
          </a:prstGeom>
        </p:spPr>
      </p:pic>
      <p:pic>
        <p:nvPicPr>
          <p:cNvPr id="64" name="Obrázek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899" y="3027772"/>
            <a:ext cx="407426" cy="387672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688" y="5805264"/>
            <a:ext cx="477912" cy="477912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688" y="5229200"/>
            <a:ext cx="478644" cy="478644"/>
          </a:xfrm>
          <a:prstGeom prst="rect">
            <a:avLst/>
          </a:prstGeom>
        </p:spPr>
      </p:pic>
      <p:pic>
        <p:nvPicPr>
          <p:cNvPr id="29" name="Obrázek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023" y="5696610"/>
            <a:ext cx="530679" cy="530679"/>
          </a:xfrm>
          <a:prstGeom prst="rect">
            <a:avLst/>
          </a:prstGeom>
        </p:spPr>
      </p:pic>
      <p:pic>
        <p:nvPicPr>
          <p:cNvPr id="65" name="Obrázek 6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748" y="5696611"/>
            <a:ext cx="530679" cy="530679"/>
          </a:xfrm>
          <a:prstGeom prst="rect">
            <a:avLst/>
          </a:prstGeom>
        </p:spPr>
      </p:pic>
      <p:pic>
        <p:nvPicPr>
          <p:cNvPr id="69" name="Obrázek 6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825" y="5142278"/>
            <a:ext cx="478644" cy="478644"/>
          </a:xfrm>
          <a:prstGeom prst="rect">
            <a:avLst/>
          </a:prstGeom>
        </p:spPr>
      </p:pic>
      <p:pic>
        <p:nvPicPr>
          <p:cNvPr id="70" name="Obrázek 6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778880"/>
            <a:ext cx="530679" cy="530679"/>
          </a:xfrm>
          <a:prstGeom prst="rect">
            <a:avLst/>
          </a:prstGeom>
        </p:spPr>
      </p:pic>
      <p:pic>
        <p:nvPicPr>
          <p:cNvPr id="71" name="Obrázek 7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656" y="5254352"/>
            <a:ext cx="477912" cy="477912"/>
          </a:xfrm>
          <a:prstGeom prst="rect">
            <a:avLst/>
          </a:prstGeom>
        </p:spPr>
      </p:pic>
      <p:pic>
        <p:nvPicPr>
          <p:cNvPr id="72" name="Obrázek 7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744889"/>
            <a:ext cx="477912" cy="477912"/>
          </a:xfrm>
          <a:prstGeom prst="rect">
            <a:avLst/>
          </a:prstGeom>
        </p:spPr>
      </p:pic>
      <p:pic>
        <p:nvPicPr>
          <p:cNvPr id="73" name="Obrázek 7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023" y="5142278"/>
            <a:ext cx="477912" cy="477912"/>
          </a:xfrm>
          <a:prstGeom prst="rect">
            <a:avLst/>
          </a:prstGeom>
        </p:spPr>
      </p:pic>
      <p:pic>
        <p:nvPicPr>
          <p:cNvPr id="74" name="Obrázek 7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31" y="5732264"/>
            <a:ext cx="530679" cy="530679"/>
          </a:xfrm>
          <a:prstGeom prst="rect">
            <a:avLst/>
          </a:prstGeom>
        </p:spPr>
      </p:pic>
      <p:pic>
        <p:nvPicPr>
          <p:cNvPr id="75" name="Obrázek 7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744" y="5165932"/>
            <a:ext cx="530679" cy="530679"/>
          </a:xfrm>
          <a:prstGeom prst="rect">
            <a:avLst/>
          </a:prstGeom>
        </p:spPr>
      </p:pic>
      <p:pic>
        <p:nvPicPr>
          <p:cNvPr id="76" name="Obrázek 7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12" y="5778880"/>
            <a:ext cx="530679" cy="530679"/>
          </a:xfrm>
          <a:prstGeom prst="rect">
            <a:avLst/>
          </a:prstGeom>
        </p:spPr>
      </p:pic>
      <p:pic>
        <p:nvPicPr>
          <p:cNvPr id="77" name="Obrázek 7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118" y="5354850"/>
            <a:ext cx="530679" cy="530679"/>
          </a:xfrm>
          <a:prstGeom prst="rect">
            <a:avLst/>
          </a:prstGeom>
        </p:spPr>
      </p:pic>
      <p:pic>
        <p:nvPicPr>
          <p:cNvPr id="78" name="Obrázek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195" y="4953359"/>
            <a:ext cx="477912" cy="477912"/>
          </a:xfrm>
          <a:prstGeom prst="rect">
            <a:avLst/>
          </a:prstGeom>
        </p:spPr>
      </p:pic>
      <p:pic>
        <p:nvPicPr>
          <p:cNvPr id="79" name="Obrázek 7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153" y="4738979"/>
            <a:ext cx="478644" cy="478644"/>
          </a:xfrm>
          <a:prstGeom prst="rect">
            <a:avLst/>
          </a:prstGeom>
        </p:spPr>
      </p:pic>
      <p:pic>
        <p:nvPicPr>
          <p:cNvPr id="80" name="Obrázek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299" y="5229200"/>
            <a:ext cx="530679" cy="530679"/>
          </a:xfrm>
          <a:prstGeom prst="rect">
            <a:avLst/>
          </a:prstGeom>
        </p:spPr>
      </p:pic>
      <p:pic>
        <p:nvPicPr>
          <p:cNvPr id="81" name="Obrázek 8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166" y="5786168"/>
            <a:ext cx="530679" cy="530679"/>
          </a:xfrm>
          <a:prstGeom prst="rect">
            <a:avLst/>
          </a:prstGeom>
        </p:spPr>
      </p:pic>
      <p:pic>
        <p:nvPicPr>
          <p:cNvPr id="82" name="Obrázek 8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521" y="4745860"/>
            <a:ext cx="478644" cy="478644"/>
          </a:xfrm>
          <a:prstGeom prst="rect">
            <a:avLst/>
          </a:prstGeom>
        </p:spPr>
      </p:pic>
      <p:pic>
        <p:nvPicPr>
          <p:cNvPr id="83" name="Obrázek 8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080" y="5468522"/>
            <a:ext cx="493427" cy="493427"/>
          </a:xfrm>
          <a:prstGeom prst="rect">
            <a:avLst/>
          </a:prstGeom>
        </p:spPr>
      </p:pic>
      <p:pic>
        <p:nvPicPr>
          <p:cNvPr id="84" name="Obrázek 8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71" y="5867654"/>
            <a:ext cx="468289" cy="468289"/>
          </a:xfrm>
          <a:prstGeom prst="rect">
            <a:avLst/>
          </a:prstGeom>
        </p:spPr>
      </p:pic>
      <p:pic>
        <p:nvPicPr>
          <p:cNvPr id="86" name="Obrázek 8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962" y="4746592"/>
            <a:ext cx="477912" cy="477912"/>
          </a:xfrm>
          <a:prstGeom prst="rect">
            <a:avLst/>
          </a:prstGeom>
        </p:spPr>
      </p:pic>
      <p:pic>
        <p:nvPicPr>
          <p:cNvPr id="87" name="Obrázek 8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951" y="5115894"/>
            <a:ext cx="477912" cy="477912"/>
          </a:xfrm>
          <a:prstGeom prst="rect">
            <a:avLst/>
          </a:prstGeom>
        </p:spPr>
      </p:pic>
      <p:sp>
        <p:nvSpPr>
          <p:cNvPr id="89" name="TextovéPole 88"/>
          <p:cNvSpPr txBox="1"/>
          <p:nvPr/>
        </p:nvSpPr>
        <p:spPr>
          <a:xfrm>
            <a:off x="1312764" y="638229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3276600" y="638919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9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2325823" y="638919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5177930" y="6391768"/>
            <a:ext cx="423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4116259" y="6382295"/>
            <a:ext cx="46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12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4" name="TextovéPole 93"/>
          <p:cNvSpPr txBox="1"/>
          <p:nvPr/>
        </p:nvSpPr>
        <p:spPr>
          <a:xfrm>
            <a:off x="7164288" y="6405558"/>
            <a:ext cx="451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21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6226560" y="6398663"/>
            <a:ext cx="381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18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8132671" y="6408136"/>
            <a:ext cx="399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24</a:t>
            </a:r>
            <a:endParaRPr lang="cs-CZ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345638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b="1" dirty="0" smtClean="0"/>
              <a:t>Přímá úměrnost</a:t>
            </a:r>
            <a:endParaRPr lang="cs-CZ" sz="2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2528900"/>
            <a:ext cx="8640960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/>
              <a:t>je taková závislost proměnné </a:t>
            </a:r>
            <a:r>
              <a:rPr lang="cs-CZ" sz="2000" b="1" i="1" dirty="0" smtClean="0"/>
              <a:t>y</a:t>
            </a:r>
            <a:r>
              <a:rPr lang="cs-CZ" sz="2000" b="1" dirty="0" smtClean="0"/>
              <a:t> na proměnné </a:t>
            </a:r>
            <a:r>
              <a:rPr lang="cs-CZ" sz="2000" b="1" i="1" dirty="0" smtClean="0"/>
              <a:t>x</a:t>
            </a:r>
            <a:r>
              <a:rPr lang="cs-CZ" sz="2000" b="1" dirty="0" smtClean="0"/>
              <a:t>, pro kterou platí:</a:t>
            </a:r>
            <a:endParaRPr lang="cs-CZ" sz="2000" b="1" dirty="0"/>
          </a:p>
        </p:txBody>
      </p:sp>
      <p:sp>
        <p:nvSpPr>
          <p:cNvPr id="8" name="Obdélník 7"/>
          <p:cNvSpPr/>
          <p:nvPr/>
        </p:nvSpPr>
        <p:spPr>
          <a:xfrm>
            <a:off x="107504" y="3129162"/>
            <a:ext cx="8633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zvětší 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zvětší 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07504" y="3592548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503548" y="454782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Hodnoty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a hodnoty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 se mění ve stejném poměru.</a:t>
            </a:r>
            <a:endParaRPr lang="cs-CZ" sz="2400" b="1" dirty="0"/>
          </a:p>
        </p:txBody>
      </p:sp>
      <p:sp>
        <p:nvSpPr>
          <p:cNvPr id="16" name="Obdélník 15"/>
          <p:cNvSpPr/>
          <p:nvPr/>
        </p:nvSpPr>
        <p:spPr>
          <a:xfrm>
            <a:off x="503548" y="5373216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Říkáme, že proměnná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je </a:t>
            </a:r>
            <a:r>
              <a:rPr lang="cs-CZ" sz="2400" b="1" smtClean="0"/>
              <a:t>přímo úměrná </a:t>
            </a:r>
            <a:r>
              <a:rPr lang="cs-CZ" sz="2400" b="1" dirty="0" smtClean="0"/>
              <a:t>proměnné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8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Graf přímé úměrnosti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467544" y="256945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60158"/>
            <a:ext cx="4119562" cy="9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971600" y="256945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403648" y="256945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907704" y="256945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415244" y="256945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859886" y="256693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3275856" y="25668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3779912" y="25668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67544" y="296651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831286" y="296651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2355830" y="296651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1807245" y="296734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1380238" y="296734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971582" y="296651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707904" y="296651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3275856" y="296734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139952" y="2566844"/>
            <a:ext cx="4788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Sestrojíme vhodnou soustavu souřadnic.</a:t>
            </a:r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-180528" y="2010073"/>
            <a:ext cx="95050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1600" b="1" dirty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Ze </a:t>
            </a:r>
            <a:r>
              <a:rPr lang="cs-CZ" sz="16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zadaných a </a:t>
            </a:r>
            <a:r>
              <a:rPr lang="cs-CZ" sz="1600" b="1" dirty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vypočtených hodnot v tabulce sestav graf závislosti </a:t>
            </a:r>
            <a:r>
              <a:rPr lang="cs-CZ" sz="16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ceny vajec na jejich počtu.</a:t>
            </a:r>
            <a:endParaRPr lang="cs-CZ" sz="16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4139952" y="2888521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Využíváme pouze kladné hodnoty =&gt; I. kvadrant.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139952" y="3450486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Na ose x – 1 vejce - 1 cm.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139952" y="3810526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Na ose y – 3 Kč  - 1 cm.</a:t>
            </a:r>
            <a:endParaRPr lang="cs-CZ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60000" y="3420000"/>
            <a:ext cx="0" cy="32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180000" y="6480000"/>
            <a:ext cx="42484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48" name="TextovéPole 2047"/>
          <p:cNvSpPr txBox="1"/>
          <p:nvPr/>
        </p:nvSpPr>
        <p:spPr>
          <a:xfrm>
            <a:off x="323528" y="6453336"/>
            <a:ext cx="28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O</a:t>
            </a:r>
            <a:endParaRPr lang="cs-CZ" b="1" i="1" dirty="0"/>
          </a:p>
        </p:txBody>
      </p:sp>
      <p:cxnSp>
        <p:nvCxnSpPr>
          <p:cNvPr id="2053" name="Přímá spojnice 2052"/>
          <p:cNvCxnSpPr/>
          <p:nvPr/>
        </p:nvCxnSpPr>
        <p:spPr bwMode="auto">
          <a:xfrm>
            <a:off x="7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287544" y="61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88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88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288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28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288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288000" y="54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288000" y="57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55" name="TextovéPole 2054"/>
          <p:cNvSpPr txBox="1"/>
          <p:nvPr/>
        </p:nvSpPr>
        <p:spPr>
          <a:xfrm>
            <a:off x="35496" y="59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-17566" y="490518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12</a:t>
            </a:r>
            <a:endParaRPr lang="cs-CZ" sz="1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-36512" y="348862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24</a:t>
            </a:r>
            <a:endParaRPr lang="cs-CZ" sz="1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-36512" y="452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15</a:t>
            </a:r>
            <a:endParaRPr lang="cs-CZ" sz="1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35496" y="5212958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9</a:t>
            </a:r>
            <a:endParaRPr lang="cs-CZ" sz="1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5496" y="558924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cxnSp>
        <p:nvCxnSpPr>
          <p:cNvPr id="64" name="Přímá spojnice 63"/>
          <p:cNvCxnSpPr/>
          <p:nvPr/>
        </p:nvCxnSpPr>
        <p:spPr bwMode="auto">
          <a:xfrm>
            <a:off x="32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28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25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21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18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14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10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-36512" y="380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21</a:t>
            </a:r>
            <a:endParaRPr lang="cs-CZ" sz="14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-36512" y="41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18</a:t>
            </a:r>
            <a:endParaRPr lang="cs-CZ" sz="14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11560" y="6577607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936000" y="655022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296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56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2016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2376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2736000" y="655022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7</a:t>
            </a:r>
            <a:endParaRPr lang="cs-CZ" sz="1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096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</a:t>
            </a:r>
            <a:endParaRPr lang="cs-CZ" sz="1400" b="1" dirty="0"/>
          </a:p>
        </p:txBody>
      </p:sp>
      <p:cxnSp>
        <p:nvCxnSpPr>
          <p:cNvPr id="2057" name="Přímá spojnice 2056"/>
          <p:cNvCxnSpPr/>
          <p:nvPr/>
        </p:nvCxnSpPr>
        <p:spPr bwMode="auto">
          <a:xfrm flipV="1">
            <a:off x="3240000" y="3600000"/>
            <a:ext cx="0" cy="28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59" name="Přímá spojnice 2058"/>
          <p:cNvCxnSpPr/>
          <p:nvPr/>
        </p:nvCxnSpPr>
        <p:spPr bwMode="auto">
          <a:xfrm>
            <a:off x="360000" y="5749200"/>
            <a:ext cx="7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V="1">
            <a:off x="720000" y="6120000"/>
            <a:ext cx="0" cy="36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360000" y="6109200"/>
            <a:ext cx="3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>
            <a:off x="359856" y="5400500"/>
            <a:ext cx="10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>
            <a:off x="360000" y="5040000"/>
            <a:ext cx="14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360000" y="4680000"/>
            <a:ext cx="18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360000" y="4319999"/>
            <a:ext cx="21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60000" y="3959999"/>
            <a:ext cx="25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359856" y="3600000"/>
            <a:ext cx="28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V="1">
            <a:off x="2880000" y="3960000"/>
            <a:ext cx="0" cy="252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flipV="1">
            <a:off x="2520000" y="4320000"/>
            <a:ext cx="0" cy="216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flipV="1">
            <a:off x="2160000" y="4680000"/>
            <a:ext cx="0" cy="18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flipV="1">
            <a:off x="1800000" y="5040000"/>
            <a:ext cx="0" cy="144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flipV="1">
            <a:off x="1439856" y="5400000"/>
            <a:ext cx="0" cy="10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flipV="1">
            <a:off x="1080000" y="5742000"/>
            <a:ext cx="0" cy="753153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61" name="Přímá spojnice 2060"/>
          <p:cNvCxnSpPr/>
          <p:nvPr/>
        </p:nvCxnSpPr>
        <p:spPr bwMode="auto">
          <a:xfrm>
            <a:off x="657955" y="6119999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1008990" y="57708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1350000" y="5418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3150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2790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>
            <a:off x="2430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208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1710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3" name="Přímá spojnice 2062"/>
          <p:cNvCxnSpPr/>
          <p:nvPr/>
        </p:nvCxnSpPr>
        <p:spPr bwMode="auto">
          <a:xfrm>
            <a:off x="745200" y="603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3240000" y="35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2880000" y="387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2520000" y="4219464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2160000" y="4570499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1800000" y="4963882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Přímá spojnice 126"/>
          <p:cNvCxnSpPr/>
          <p:nvPr/>
        </p:nvCxnSpPr>
        <p:spPr bwMode="auto">
          <a:xfrm>
            <a:off x="1440000" y="53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Přímá spojnice 127"/>
          <p:cNvCxnSpPr/>
          <p:nvPr/>
        </p:nvCxnSpPr>
        <p:spPr bwMode="auto">
          <a:xfrm>
            <a:off x="1080000" y="5671646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0" name="TextovéPole 129"/>
          <p:cNvSpPr txBox="1"/>
          <p:nvPr/>
        </p:nvSpPr>
        <p:spPr>
          <a:xfrm>
            <a:off x="6948264" y="3287886"/>
            <a:ext cx="2123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Délky jednotek na první a druhé ose souřadnic nemusí být stejné</a:t>
            </a:r>
            <a:endParaRPr lang="cs-CZ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4227066" y="4353574"/>
            <a:ext cx="4988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Pomocí pravítka zkontrolujte, že všechny body   </a:t>
            </a:r>
            <a:br>
              <a:rPr lang="cs-CZ" sz="1600" b="1" dirty="0" smtClean="0"/>
            </a:br>
            <a:r>
              <a:rPr lang="cs-CZ" sz="1600" b="1" dirty="0" smtClean="0"/>
              <a:t>    leží v přímce.</a:t>
            </a:r>
            <a:endParaRPr lang="cs-CZ" dirty="0"/>
          </a:p>
        </p:txBody>
      </p:sp>
      <p:cxnSp>
        <p:nvCxnSpPr>
          <p:cNvPr id="2065" name="Přímá spojnice 2064"/>
          <p:cNvCxnSpPr/>
          <p:nvPr/>
        </p:nvCxnSpPr>
        <p:spPr bwMode="auto">
          <a:xfrm flipV="1">
            <a:off x="323528" y="3417420"/>
            <a:ext cx="3132348" cy="30625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34" name="TextovéPole 133"/>
          <p:cNvSpPr txBox="1"/>
          <p:nvPr/>
        </p:nvSpPr>
        <p:spPr>
          <a:xfrm>
            <a:off x="4247964" y="4905225"/>
            <a:ext cx="4988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6. V každém sloupci tabulky se podíl y : x rovná </a:t>
            </a:r>
            <a:br>
              <a:rPr lang="cs-CZ" sz="1600" b="1" dirty="0" smtClean="0"/>
            </a:br>
            <a:r>
              <a:rPr lang="cs-CZ" sz="1600" b="1" dirty="0" smtClean="0"/>
              <a:t>    číslu 3 =&gt; </a:t>
            </a:r>
            <a:r>
              <a:rPr lang="cs-CZ" sz="1600" b="1" dirty="0" smtClean="0">
                <a:solidFill>
                  <a:srgbClr val="FF0000"/>
                </a:solidFill>
              </a:rPr>
              <a:t>y = 3 · x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63317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2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2" dur="2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9" grpId="0"/>
      <p:bldP spid="2" grpId="0"/>
      <p:bldP spid="28" grpId="0"/>
      <p:bldP spid="29" grpId="0"/>
      <p:bldP spid="30" grpId="0"/>
      <p:bldP spid="2048" grpId="0"/>
      <p:bldP spid="2055" grpId="0"/>
      <p:bldP spid="59" grpId="0"/>
      <p:bldP spid="60" grpId="0"/>
      <p:bldP spid="61" grpId="0"/>
      <p:bldP spid="62" grpId="0"/>
      <p:bldP spid="63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130" grpId="0"/>
      <p:bldP spid="131" grpId="0"/>
      <p:bldP spid="1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Graf přímé úměrnosti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359144" y="2569457"/>
            <a:ext cx="612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935232" y="2569457"/>
            <a:ext cx="540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367360" y="2569457"/>
            <a:ext cx="612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150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835696" y="2569457"/>
            <a:ext cx="68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250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307068" y="2569457"/>
            <a:ext cx="680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771800" y="2566933"/>
            <a:ext cx="595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350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3275856" y="2566844"/>
            <a:ext cx="6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3707904" y="256684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67544" y="296651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843808" y="296651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2411760" y="296651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1835696" y="296734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1493360" y="2967347"/>
            <a:ext cx="486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971582" y="296651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779912" y="296651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3275856" y="296734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211960" y="3810526"/>
            <a:ext cx="4788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Sestrojíme vhodnou soustavu souřadnic.</a:t>
            </a:r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107504" y="1908121"/>
            <a:ext cx="89289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Automobil spotřebuje 4 litry nafty na 100 km. Sestrojte graf jeho spotřeby z něhož lze určit spotřebu na 50 km; 150 km; 250 km a další libovolnou vzdálenost.</a:t>
            </a:r>
            <a:endParaRPr lang="cs-CZ" sz="16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4211960" y="4149080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Využíváme jen kladné hodnoty =&gt; I. kvadrant.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211960" y="4495334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6. Na ose x – 50 km - 1 cm.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211960" y="4833888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7. Na ose y – 2 l  - 1 cm.</a:t>
            </a:r>
            <a:endParaRPr lang="cs-CZ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60000" y="3420000"/>
            <a:ext cx="0" cy="32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179512" y="6480000"/>
            <a:ext cx="42484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48" name="TextovéPole 2047"/>
          <p:cNvSpPr txBox="1"/>
          <p:nvPr/>
        </p:nvSpPr>
        <p:spPr>
          <a:xfrm>
            <a:off x="323528" y="6453336"/>
            <a:ext cx="28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O</a:t>
            </a:r>
            <a:endParaRPr lang="cs-CZ" b="1" i="1" dirty="0"/>
          </a:p>
        </p:txBody>
      </p:sp>
      <p:cxnSp>
        <p:nvCxnSpPr>
          <p:cNvPr id="2053" name="Přímá spojnice 2052"/>
          <p:cNvCxnSpPr/>
          <p:nvPr/>
        </p:nvCxnSpPr>
        <p:spPr bwMode="auto">
          <a:xfrm>
            <a:off x="7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287544" y="61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88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88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288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28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288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288000" y="54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288000" y="57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55" name="TextovéPole 2054"/>
          <p:cNvSpPr txBox="1"/>
          <p:nvPr/>
        </p:nvSpPr>
        <p:spPr>
          <a:xfrm>
            <a:off x="35496" y="59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35496" y="490518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</a:t>
            </a:r>
            <a:endParaRPr lang="cs-CZ" sz="1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-36512" y="348862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16</a:t>
            </a:r>
            <a:endParaRPr lang="cs-CZ" sz="1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-36512" y="452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10</a:t>
            </a:r>
            <a:endParaRPr lang="cs-CZ" sz="1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35496" y="5212958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5496" y="558924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cxnSp>
        <p:nvCxnSpPr>
          <p:cNvPr id="64" name="Přímá spojnice 63"/>
          <p:cNvCxnSpPr/>
          <p:nvPr/>
        </p:nvCxnSpPr>
        <p:spPr bwMode="auto">
          <a:xfrm>
            <a:off x="32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28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25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21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18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14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10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-36512" y="380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14</a:t>
            </a:r>
            <a:endParaRPr lang="cs-CZ" sz="14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-36512" y="41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12</a:t>
            </a:r>
            <a:endParaRPr lang="cs-CZ" sz="14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539552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50</a:t>
            </a:r>
            <a:endParaRPr lang="cs-CZ" sz="1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27584" y="6552000"/>
            <a:ext cx="53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100</a:t>
            </a:r>
            <a:endParaRPr lang="cs-CZ" sz="1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224000" y="6552000"/>
            <a:ext cx="575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150</a:t>
            </a:r>
            <a:endParaRPr lang="cs-CZ" sz="1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584000" y="6552001"/>
            <a:ext cx="57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200</a:t>
            </a:r>
            <a:endParaRPr lang="cs-CZ" sz="1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944000" y="6552001"/>
            <a:ext cx="4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250</a:t>
            </a:r>
            <a:endParaRPr lang="cs-CZ" sz="1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2304000" y="6552001"/>
            <a:ext cx="527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300</a:t>
            </a:r>
            <a:endParaRPr lang="cs-CZ" sz="14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2664000" y="6550222"/>
            <a:ext cx="503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350</a:t>
            </a:r>
            <a:endParaRPr lang="cs-CZ" sz="1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2988000" y="6552000"/>
            <a:ext cx="557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400</a:t>
            </a:r>
            <a:endParaRPr lang="cs-CZ" sz="1400" b="1" dirty="0"/>
          </a:p>
        </p:txBody>
      </p:sp>
      <p:cxnSp>
        <p:nvCxnSpPr>
          <p:cNvPr id="2057" name="Přímá spojnice 2056"/>
          <p:cNvCxnSpPr/>
          <p:nvPr/>
        </p:nvCxnSpPr>
        <p:spPr bwMode="auto">
          <a:xfrm flipV="1">
            <a:off x="3240000" y="3600000"/>
            <a:ext cx="0" cy="28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59" name="Přímá spojnice 2058"/>
          <p:cNvCxnSpPr/>
          <p:nvPr/>
        </p:nvCxnSpPr>
        <p:spPr bwMode="auto">
          <a:xfrm>
            <a:off x="360000" y="5749200"/>
            <a:ext cx="7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V="1">
            <a:off x="720000" y="6120000"/>
            <a:ext cx="0" cy="36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360000" y="6109200"/>
            <a:ext cx="3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>
            <a:off x="359856" y="5400500"/>
            <a:ext cx="10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>
            <a:off x="360000" y="5040000"/>
            <a:ext cx="14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360000" y="4680000"/>
            <a:ext cx="18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360000" y="4319999"/>
            <a:ext cx="21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60000" y="3959999"/>
            <a:ext cx="25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359856" y="3600000"/>
            <a:ext cx="28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V="1">
            <a:off x="2880000" y="3960000"/>
            <a:ext cx="0" cy="252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flipV="1">
            <a:off x="2520000" y="4320000"/>
            <a:ext cx="0" cy="216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flipV="1">
            <a:off x="2160000" y="4680000"/>
            <a:ext cx="0" cy="18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flipV="1">
            <a:off x="1800000" y="5040000"/>
            <a:ext cx="0" cy="144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flipV="1">
            <a:off x="1439856" y="5400000"/>
            <a:ext cx="0" cy="10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flipV="1">
            <a:off x="1080000" y="5742000"/>
            <a:ext cx="0" cy="753153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61" name="Přímá spojnice 2060"/>
          <p:cNvCxnSpPr/>
          <p:nvPr/>
        </p:nvCxnSpPr>
        <p:spPr bwMode="auto">
          <a:xfrm>
            <a:off x="657955" y="6119999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1008990" y="57708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1350000" y="5418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3150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2790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>
            <a:off x="2430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208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1710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3" name="Přímá spojnice 2062"/>
          <p:cNvCxnSpPr/>
          <p:nvPr/>
        </p:nvCxnSpPr>
        <p:spPr bwMode="auto">
          <a:xfrm>
            <a:off x="745200" y="603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3240000" y="35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2880000" y="387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2520000" y="4219464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2160000" y="4570499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1800000" y="4963882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Přímá spojnice 126"/>
          <p:cNvCxnSpPr/>
          <p:nvPr/>
        </p:nvCxnSpPr>
        <p:spPr bwMode="auto">
          <a:xfrm>
            <a:off x="1440000" y="53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Přímá spojnice 127"/>
          <p:cNvCxnSpPr/>
          <p:nvPr/>
        </p:nvCxnSpPr>
        <p:spPr bwMode="auto">
          <a:xfrm>
            <a:off x="1080000" y="5671646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5" name="Přímá spojnice 2064"/>
          <p:cNvCxnSpPr/>
          <p:nvPr/>
        </p:nvCxnSpPr>
        <p:spPr bwMode="auto">
          <a:xfrm flipV="1">
            <a:off x="323528" y="3417420"/>
            <a:ext cx="3132348" cy="306258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4" name="TextovéPole 133"/>
          <p:cNvSpPr txBox="1"/>
          <p:nvPr/>
        </p:nvSpPr>
        <p:spPr>
          <a:xfrm>
            <a:off x="4211960" y="5156854"/>
            <a:ext cx="4988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8. Sestrojíme jednotlivé body.</a:t>
            </a:r>
            <a:endParaRPr lang="cs-CZ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4247964" y="2582233"/>
            <a:ext cx="4788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Sestavíme tabulku závislosti.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10" y="2466975"/>
            <a:ext cx="412432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1" name="TextovéPole 110"/>
          <p:cNvSpPr txBox="1"/>
          <p:nvPr/>
        </p:nvSpPr>
        <p:spPr>
          <a:xfrm>
            <a:off x="4255739" y="2897721"/>
            <a:ext cx="4788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Určíme poměr y : x.</a:t>
            </a:r>
            <a:endParaRPr lang="cs-CZ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4543771" y="3193255"/>
            <a:ext cx="4276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y : x = 4 : 100 = 0,04 =&gt; y = 0,04 · x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20" name="TextovéPole 119"/>
          <p:cNvSpPr txBox="1"/>
          <p:nvPr/>
        </p:nvSpPr>
        <p:spPr>
          <a:xfrm>
            <a:off x="4211960" y="3522494"/>
            <a:ext cx="4788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Doplníme tabulku závislosti.</a:t>
            </a:r>
            <a:endParaRPr lang="cs-CZ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4211960" y="5466710"/>
            <a:ext cx="4988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9. Body proložíme (polo)přímkou.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3367789" y="5733256"/>
            <a:ext cx="5676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rgbClr val="FF0000"/>
                </a:solidFill>
              </a:rPr>
              <a:t>Grafem přímé </a:t>
            </a:r>
            <a:r>
              <a:rPr lang="cs-CZ" sz="1600" b="1" dirty="0" smtClean="0">
                <a:solidFill>
                  <a:srgbClr val="FF0000"/>
                </a:solidFill>
              </a:rPr>
              <a:t>úměrnosti, </a:t>
            </a:r>
            <a:r>
              <a:rPr lang="cs-CZ" sz="1600" b="1" dirty="0">
                <a:solidFill>
                  <a:srgbClr val="FF0000"/>
                </a:solidFill>
              </a:rPr>
              <a:t>která popisuje závislost </a:t>
            </a:r>
            <a:r>
              <a:rPr lang="cs-CZ" sz="1600" b="1" dirty="0" smtClean="0">
                <a:solidFill>
                  <a:srgbClr val="FF0000"/>
                </a:solidFill>
              </a:rPr>
              <a:t>spotřebované nafty na ujeté vzdálenosti </a:t>
            </a:r>
            <a:r>
              <a:rPr lang="cs-CZ" sz="1600" b="1" dirty="0">
                <a:solidFill>
                  <a:srgbClr val="FF0000"/>
                </a:solidFill>
              </a:rPr>
              <a:t>je polopřímka, procházející </a:t>
            </a:r>
            <a:r>
              <a:rPr lang="cs-CZ" sz="1600" b="1" dirty="0" smtClean="0">
                <a:solidFill>
                  <a:srgbClr val="FF0000"/>
                </a:solidFill>
              </a:rPr>
              <a:t>všemi body danými tabulkou.</a:t>
            </a:r>
            <a:endParaRPr lang="cs-CZ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065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3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1" fill="hold">
                      <p:stCondLst>
                        <p:cond delay="indefinite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3" fill="hold">
                      <p:stCondLst>
                        <p:cond delay="indefinite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1" fill="hold">
                      <p:stCondLst>
                        <p:cond delay="indefinite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8" fill="hold">
                      <p:stCondLst>
                        <p:cond delay="indefinite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2" dur="2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3" fill="hold">
                      <p:stCondLst>
                        <p:cond delay="indefinite"/>
                      </p:stCondLst>
                      <p:childTnLst>
                        <p:par>
                          <p:cTn id="444" fill="hold">
                            <p:stCondLst>
                              <p:cond delay="0"/>
                            </p:stCondLst>
                            <p:childTnLst>
                              <p:par>
                                <p:cTn id="4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9" grpId="0"/>
      <p:bldP spid="2" grpId="0"/>
      <p:bldP spid="28" grpId="0"/>
      <p:bldP spid="29" grpId="0"/>
      <p:bldP spid="30" grpId="0"/>
      <p:bldP spid="2048" grpId="0"/>
      <p:bldP spid="2055" grpId="0"/>
      <p:bldP spid="59" grpId="0"/>
      <p:bldP spid="60" grpId="0"/>
      <p:bldP spid="61" grpId="0"/>
      <p:bldP spid="62" grpId="0"/>
      <p:bldP spid="63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134" grpId="0"/>
      <p:bldP spid="96" grpId="0"/>
      <p:bldP spid="111" grpId="0"/>
      <p:bldP spid="112" grpId="0"/>
      <p:bldP spid="120" grpId="0"/>
      <p:bldP spid="121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Graf a rovnice</a:t>
            </a:r>
            <a:br>
              <a:rPr lang="cs-CZ" dirty="0" smtClean="0"/>
            </a:br>
            <a:r>
              <a:rPr lang="cs-CZ" dirty="0" smtClean="0"/>
              <a:t>přímé úměrnosti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2276872"/>
                <a:ext cx="9144000" cy="1656184"/>
              </a:xfrm>
              <a:noFill/>
              <a:ln/>
            </p:spPr>
            <p:txBody>
              <a:bodyPr lIns="182562" tIns="46037" rIns="182562" bIns="46037"/>
              <a:lstStyle/>
              <a:p>
                <a:pPr marL="0" indent="0">
                  <a:buNone/>
                </a:pPr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Grafem přímé úměrnosti je přímka </a:t>
                </a:r>
                <a: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procházející počátkem </a:t>
                </a:r>
                <a:r>
                  <a:rPr lang="cs-CZ" sz="1600" b="1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O</a:t>
                </a:r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soustavy souřadnic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cs-CZ" sz="16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𝑶</m:t>
                        </m:r>
                      </m:e>
                      <m:sub>
                        <m:r>
                          <a:rPr lang="cs-CZ" sz="16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𝒙𝒚</m:t>
                        </m:r>
                      </m:sub>
                    </m:sSub>
                  </m:oMath>
                </a14:m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(pokud je definičním oborem množina </a:t>
                </a:r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všech reálných čísel – množina všech hodnot x). </a:t>
                </a:r>
                <a: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/>
                </a:r>
                <a:b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zhledem </a:t>
                </a:r>
                <a: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k definičnímu oboru </a:t>
                </a:r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omezenému obvykle na čísla kladná, pracujeme </a:t>
                </a:r>
                <a: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většinou </a:t>
                </a:r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pouze s </a:t>
                </a:r>
                <a: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podmnožinami přímky, </a:t>
                </a:r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</a:t>
                </a:r>
                <a: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. buď s polopřímkou nebo s úsečkou.</a:t>
                </a:r>
                <a:b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Pokud je však definičním oborem </a:t>
                </a:r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množina </a:t>
                </a:r>
                <a:r>
                  <a:rPr lang="cs-CZ" sz="16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přirozených čísel, pak grafem závislosti je množina izolovaných bodů ležících na přímce </a:t>
                </a:r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nebo polopřímce. </a:t>
                </a:r>
                <a:endParaRPr lang="cs-CZ" sz="16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2276872"/>
                <a:ext cx="9144000" cy="1656184"/>
              </a:xfrm>
              <a:blipFill rotWithShape="1">
                <a:blip r:embed="rId2"/>
                <a:stretch>
                  <a:fillRect t="-1107" b="-369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0" y="4164808"/>
                <a:ext cx="9144000" cy="1208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Poměr hodnot y : x je tzv. konstanta (v </a:t>
                </a:r>
                <a:r>
                  <a:rPr lang="cs-CZ" sz="1600" b="1" dirty="0"/>
                  <a:t>matematice, fyzice a dalších přírodních vědách se pojmem konstanta označuje nějaké pevně dané číslo, jehož hodnota ovšem nemusí být </a:t>
                </a:r>
                <a:r>
                  <a:rPr lang="cs-CZ" sz="1600" b="1" dirty="0" smtClean="0"/>
                  <a:t>známá - opakem </a:t>
                </a:r>
                <a:r>
                  <a:rPr lang="cs-CZ" sz="1600" b="1" dirty="0"/>
                  <a:t>konstanty je proměnná, která může nabývat (potenciálně) libovolné </a:t>
                </a:r>
                <a:r>
                  <a:rPr lang="cs-CZ" sz="1600" b="1" dirty="0" smtClean="0"/>
                  <a:t>hodnoty), kterou obvykle značíme k a jejíž hodnotu určíme ze vztahu k = y : x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1600" b="1" i="1" smtClean="0">
                            <a:latin typeface="Cambria Math"/>
                          </a:rPr>
                          <m:t>𝒌</m:t>
                        </m:r>
                        <m:r>
                          <a:rPr lang="cs-CZ" sz="1600" b="1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cs-CZ" sz="16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1600" b="1" i="1" smtClean="0">
                                <a:latin typeface="Cambria Math"/>
                              </a:rPr>
                              <m:t>𝒚</m:t>
                            </m:r>
                          </m:num>
                          <m:den>
                            <m:r>
                              <a:rPr lang="cs-CZ" sz="1600" b="1" i="1" smtClean="0">
                                <a:latin typeface="Cambria Math"/>
                              </a:rPr>
                              <m:t>𝒙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 smtClean="0"/>
                  <a:t>.</a:t>
                </a:r>
                <a:endParaRPr lang="cs-CZ" sz="16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64808"/>
                <a:ext cx="9144000" cy="1208408"/>
              </a:xfrm>
              <a:prstGeom prst="rect">
                <a:avLst/>
              </a:prstGeom>
              <a:blipFill rotWithShape="1">
                <a:blip r:embed="rId3"/>
                <a:stretch>
                  <a:fillRect l="-333" t="-15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ovéPole 9"/>
          <p:cNvSpPr txBox="1"/>
          <p:nvPr/>
        </p:nvSpPr>
        <p:spPr>
          <a:xfrm>
            <a:off x="0" y="572454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00B0F0"/>
                </a:solidFill>
              </a:rPr>
              <a:t>Přímá úměrnost se dá vyjádřit vzorcem y = k · x; kladné číslo k se nazývá koeficient přímé úměrnosti.</a:t>
            </a:r>
            <a:endParaRPr lang="cs-CZ" sz="1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787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Rovnice a graf</a:t>
            </a:r>
            <a:br>
              <a:rPr lang="cs-CZ" dirty="0" smtClean="0"/>
            </a:br>
            <a:r>
              <a:rPr lang="cs-CZ" dirty="0" smtClean="0"/>
              <a:t> přímé úměrnosti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>
          <a:xfrm>
            <a:off x="107504" y="1908121"/>
            <a:ext cx="39604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1. Přímá úměrnost je dána tabulkou:</a:t>
            </a:r>
            <a:endParaRPr lang="cs-CZ" sz="16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60000" y="3420000"/>
            <a:ext cx="0" cy="32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179512" y="6480000"/>
            <a:ext cx="42484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48" name="TextovéPole 2047"/>
          <p:cNvSpPr txBox="1"/>
          <p:nvPr/>
        </p:nvSpPr>
        <p:spPr>
          <a:xfrm>
            <a:off x="323528" y="6453336"/>
            <a:ext cx="28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O</a:t>
            </a:r>
            <a:endParaRPr lang="cs-CZ" b="1" i="1" dirty="0"/>
          </a:p>
        </p:txBody>
      </p:sp>
      <p:cxnSp>
        <p:nvCxnSpPr>
          <p:cNvPr id="2053" name="Přímá spojnice 2052"/>
          <p:cNvCxnSpPr/>
          <p:nvPr/>
        </p:nvCxnSpPr>
        <p:spPr bwMode="auto">
          <a:xfrm>
            <a:off x="7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287544" y="61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88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88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288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28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288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288000" y="54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288000" y="57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55" name="TextovéPole 2054"/>
          <p:cNvSpPr txBox="1"/>
          <p:nvPr/>
        </p:nvSpPr>
        <p:spPr>
          <a:xfrm>
            <a:off x="35496" y="59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-36512" y="490518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16</a:t>
            </a:r>
            <a:endParaRPr lang="cs-CZ" sz="1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-36512" y="348862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32</a:t>
            </a:r>
            <a:endParaRPr lang="cs-CZ" sz="1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-36512" y="452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20</a:t>
            </a:r>
            <a:endParaRPr lang="cs-CZ" sz="1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-36512" y="5212958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12</a:t>
            </a:r>
            <a:endParaRPr lang="cs-CZ" sz="1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5496" y="558924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</a:t>
            </a:r>
            <a:endParaRPr lang="cs-CZ" sz="1400" b="1" dirty="0"/>
          </a:p>
        </p:txBody>
      </p:sp>
      <p:cxnSp>
        <p:nvCxnSpPr>
          <p:cNvPr id="64" name="Přímá spojnice 63"/>
          <p:cNvCxnSpPr/>
          <p:nvPr/>
        </p:nvCxnSpPr>
        <p:spPr bwMode="auto">
          <a:xfrm>
            <a:off x="32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28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25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21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18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14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10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-36512" y="380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28</a:t>
            </a:r>
            <a:endParaRPr lang="cs-CZ" sz="14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-36512" y="41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24</a:t>
            </a:r>
            <a:endParaRPr lang="cs-CZ" sz="14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11560" y="6525345"/>
            <a:ext cx="288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936000" y="6552000"/>
            <a:ext cx="53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259632" y="6552000"/>
            <a:ext cx="360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3</a:t>
            </a:r>
          </a:p>
        </p:txBody>
      </p:sp>
      <p:sp>
        <p:nvSpPr>
          <p:cNvPr id="76" name="TextovéPole 75"/>
          <p:cNvSpPr txBox="1"/>
          <p:nvPr/>
        </p:nvSpPr>
        <p:spPr>
          <a:xfrm>
            <a:off x="1692012" y="6552001"/>
            <a:ext cx="503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4</a:t>
            </a:r>
          </a:p>
        </p:txBody>
      </p:sp>
      <p:sp>
        <p:nvSpPr>
          <p:cNvPr id="77" name="TextovéPole 76"/>
          <p:cNvSpPr txBox="1"/>
          <p:nvPr/>
        </p:nvSpPr>
        <p:spPr>
          <a:xfrm>
            <a:off x="2015752" y="6552001"/>
            <a:ext cx="3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2436149" y="6552001"/>
            <a:ext cx="263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6</a:t>
            </a:r>
          </a:p>
        </p:txBody>
      </p:sp>
      <p:sp>
        <p:nvSpPr>
          <p:cNvPr id="79" name="TextovéPole 78"/>
          <p:cNvSpPr txBox="1"/>
          <p:nvPr/>
        </p:nvSpPr>
        <p:spPr>
          <a:xfrm>
            <a:off x="2740265" y="6550223"/>
            <a:ext cx="391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7</a:t>
            </a:r>
            <a:endParaRPr lang="cs-CZ" sz="1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077998" y="6552000"/>
            <a:ext cx="557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</a:t>
            </a:r>
            <a:endParaRPr lang="cs-CZ" sz="1400" b="1" dirty="0"/>
          </a:p>
        </p:txBody>
      </p:sp>
      <p:cxnSp>
        <p:nvCxnSpPr>
          <p:cNvPr id="2057" name="Přímá spojnice 2056"/>
          <p:cNvCxnSpPr/>
          <p:nvPr/>
        </p:nvCxnSpPr>
        <p:spPr bwMode="auto">
          <a:xfrm flipV="1">
            <a:off x="3240000" y="3600000"/>
            <a:ext cx="0" cy="28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V="1">
            <a:off x="720000" y="6120000"/>
            <a:ext cx="0" cy="36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360000" y="6109200"/>
            <a:ext cx="3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>
            <a:off x="359856" y="5400500"/>
            <a:ext cx="10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360000" y="4680000"/>
            <a:ext cx="18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60000" y="3959999"/>
            <a:ext cx="25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359856" y="3600000"/>
            <a:ext cx="28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V="1">
            <a:off x="2880000" y="3960000"/>
            <a:ext cx="0" cy="252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flipV="1">
            <a:off x="2160000" y="4680000"/>
            <a:ext cx="0" cy="18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flipV="1">
            <a:off x="1439856" y="5400000"/>
            <a:ext cx="0" cy="10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61" name="Přímá spojnice 2060"/>
          <p:cNvCxnSpPr/>
          <p:nvPr/>
        </p:nvCxnSpPr>
        <p:spPr bwMode="auto">
          <a:xfrm>
            <a:off x="657955" y="6119999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1350000" y="5418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3150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2790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208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3" name="Přímá spojnice 2062"/>
          <p:cNvCxnSpPr/>
          <p:nvPr/>
        </p:nvCxnSpPr>
        <p:spPr bwMode="auto">
          <a:xfrm>
            <a:off x="745200" y="603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3240000" y="35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2880000" y="387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2160000" y="4570499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Přímá spojnice 126"/>
          <p:cNvCxnSpPr/>
          <p:nvPr/>
        </p:nvCxnSpPr>
        <p:spPr bwMode="auto">
          <a:xfrm>
            <a:off x="1440000" y="53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TextovéPole 95"/>
          <p:cNvSpPr txBox="1"/>
          <p:nvPr/>
        </p:nvSpPr>
        <p:spPr>
          <a:xfrm>
            <a:off x="4247964" y="2582233"/>
            <a:ext cx="4788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a</a:t>
            </a:r>
            <a:r>
              <a:rPr lang="cs-CZ" sz="1600" b="1" dirty="0" smtClean="0"/>
              <a:t>. Zapiš tuto přímou úměrnost vzorcem.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ovéPole 110"/>
              <p:cNvSpPr txBox="1"/>
              <p:nvPr/>
            </p:nvSpPr>
            <p:spPr>
              <a:xfrm>
                <a:off x="4255739" y="2897721"/>
                <a:ext cx="4788532" cy="607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b. Sestroj její graf v pravoúhlé soustavě souřadnic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1600" b="1" i="1" smtClean="0">
                            <a:latin typeface="Cambria Math"/>
                          </a:rPr>
                          <m:t>𝑶</m:t>
                        </m:r>
                      </m:e>
                      <m:sub>
                        <m:r>
                          <a:rPr lang="cs-CZ" sz="1600" b="1" i="1" smtClean="0">
                            <a:latin typeface="Cambria Math"/>
                          </a:rPr>
                          <m:t>𝒙𝒚</m:t>
                        </m:r>
                      </m:sub>
                    </m:sSub>
                  </m:oMath>
                </a14:m>
                <a:r>
                  <a:rPr lang="cs-CZ" sz="1600" b="1" dirty="0" smtClean="0"/>
                  <a:t>.</a:t>
                </a:r>
                <a:endParaRPr lang="cs-CZ" dirty="0"/>
              </a:p>
            </p:txBody>
          </p:sp>
        </mc:Choice>
        <mc:Fallback xmlns="">
          <p:sp>
            <p:nvSpPr>
              <p:cNvPr id="111" name="TextovéPole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5739" y="2897721"/>
                <a:ext cx="4788532" cy="607346"/>
              </a:xfrm>
              <a:prstGeom prst="rect">
                <a:avLst/>
              </a:prstGeom>
              <a:blipFill rotWithShape="1">
                <a:blip r:embed="rId2"/>
                <a:stretch>
                  <a:fillRect l="-636" t="-3000" b="-8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0497"/>
            <a:ext cx="269557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9" name="TextovéPole 128"/>
          <p:cNvSpPr txBox="1"/>
          <p:nvPr/>
        </p:nvSpPr>
        <p:spPr>
          <a:xfrm>
            <a:off x="4247964" y="3531446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 k = y : x</a:t>
            </a:r>
            <a:endParaRPr lang="cs-CZ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4264024" y="3944611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 k = 4 : 1</a:t>
            </a:r>
            <a:endParaRPr lang="cs-CZ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5076056" y="3933056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 = 4</a:t>
            </a:r>
            <a:endParaRPr lang="cs-CZ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4283968" y="4332798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 y = k · x</a:t>
            </a:r>
            <a:endParaRPr lang="cs-CZ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4283968" y="4805328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dbl" dirty="0" smtClean="0"/>
              <a:t> y = 4 · x</a:t>
            </a:r>
            <a:endParaRPr lang="cs-CZ" u="dbl" dirty="0"/>
          </a:p>
        </p:txBody>
      </p:sp>
    </p:spTree>
    <p:extLst>
      <p:ext uri="{BB962C8B-B14F-4D97-AF65-F5344CB8AC3E}">
        <p14:creationId xmlns:p14="http://schemas.microsoft.com/office/powerpoint/2010/main" val="24781604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48" grpId="0"/>
      <p:bldP spid="2055" grpId="0"/>
      <p:bldP spid="59" grpId="0"/>
      <p:bldP spid="60" grpId="0"/>
      <p:bldP spid="61" grpId="0"/>
      <p:bldP spid="62" grpId="0"/>
      <p:bldP spid="63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96" grpId="0"/>
      <p:bldP spid="111" grpId="0"/>
      <p:bldP spid="129" grpId="0"/>
      <p:bldP spid="130" grpId="0"/>
      <p:bldP spid="131" grpId="0"/>
      <p:bldP spid="132" grpId="0"/>
      <p:bldP spid="1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Rovnice a graf</a:t>
            </a:r>
            <a:br>
              <a:rPr lang="cs-CZ" dirty="0" smtClean="0"/>
            </a:br>
            <a:r>
              <a:rPr lang="cs-CZ" dirty="0" smtClean="0"/>
              <a:t> přímé úměrnosti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>
          <a:xfrm>
            <a:off x="107504" y="1908121"/>
            <a:ext cx="39604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Doplň druhý řádek tabulky.</a:t>
            </a:r>
            <a:endParaRPr lang="cs-CZ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60000" y="3420000"/>
            <a:ext cx="0" cy="32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179512" y="6480000"/>
            <a:ext cx="42484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48" name="TextovéPole 2047"/>
          <p:cNvSpPr txBox="1"/>
          <p:nvPr/>
        </p:nvSpPr>
        <p:spPr>
          <a:xfrm>
            <a:off x="323528" y="6453336"/>
            <a:ext cx="28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O</a:t>
            </a:r>
            <a:endParaRPr lang="cs-CZ" b="1" i="1" dirty="0"/>
          </a:p>
        </p:txBody>
      </p:sp>
      <p:cxnSp>
        <p:nvCxnSpPr>
          <p:cNvPr id="2053" name="Přímá spojnice 2052"/>
          <p:cNvCxnSpPr/>
          <p:nvPr/>
        </p:nvCxnSpPr>
        <p:spPr bwMode="auto">
          <a:xfrm>
            <a:off x="7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287544" y="61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88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88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288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28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288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288000" y="54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288000" y="57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55" name="TextovéPole 2054"/>
          <p:cNvSpPr txBox="1"/>
          <p:nvPr/>
        </p:nvSpPr>
        <p:spPr>
          <a:xfrm>
            <a:off x="-72000" y="59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0,2</a:t>
            </a:r>
            <a:endParaRPr lang="cs-CZ" sz="1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-72000" y="490518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0,8</a:t>
            </a:r>
            <a:endParaRPr lang="cs-CZ" sz="1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-72000" y="348862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1,6</a:t>
            </a:r>
            <a:endParaRPr lang="cs-CZ" sz="1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0" y="452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-72000" y="5212958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0,6</a:t>
            </a:r>
            <a:endParaRPr lang="cs-CZ" sz="1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-72000" y="558924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0,4</a:t>
            </a:r>
            <a:endParaRPr lang="cs-CZ" sz="1400" b="1" dirty="0"/>
          </a:p>
        </p:txBody>
      </p:sp>
      <p:cxnSp>
        <p:nvCxnSpPr>
          <p:cNvPr id="64" name="Přímá spojnice 63"/>
          <p:cNvCxnSpPr/>
          <p:nvPr/>
        </p:nvCxnSpPr>
        <p:spPr bwMode="auto">
          <a:xfrm>
            <a:off x="32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28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25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21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18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14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10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-72000" y="380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1,4</a:t>
            </a:r>
            <a:endParaRPr lang="cs-CZ" sz="14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-72000" y="41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1,2</a:t>
            </a:r>
            <a:endParaRPr lang="cs-CZ" sz="14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11560" y="6525345"/>
            <a:ext cx="288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936000" y="6552000"/>
            <a:ext cx="53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259632" y="6552000"/>
            <a:ext cx="360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3</a:t>
            </a:r>
          </a:p>
        </p:txBody>
      </p:sp>
      <p:sp>
        <p:nvSpPr>
          <p:cNvPr id="76" name="TextovéPole 75"/>
          <p:cNvSpPr txBox="1"/>
          <p:nvPr/>
        </p:nvSpPr>
        <p:spPr>
          <a:xfrm>
            <a:off x="1692012" y="6552001"/>
            <a:ext cx="503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4</a:t>
            </a:r>
          </a:p>
        </p:txBody>
      </p:sp>
      <p:sp>
        <p:nvSpPr>
          <p:cNvPr id="77" name="TextovéPole 76"/>
          <p:cNvSpPr txBox="1"/>
          <p:nvPr/>
        </p:nvSpPr>
        <p:spPr>
          <a:xfrm>
            <a:off x="2015752" y="6552001"/>
            <a:ext cx="3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2436149" y="6552001"/>
            <a:ext cx="263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6</a:t>
            </a:r>
          </a:p>
        </p:txBody>
      </p:sp>
      <p:sp>
        <p:nvSpPr>
          <p:cNvPr id="79" name="TextovéPole 78"/>
          <p:cNvSpPr txBox="1"/>
          <p:nvPr/>
        </p:nvSpPr>
        <p:spPr>
          <a:xfrm>
            <a:off x="2740265" y="6550223"/>
            <a:ext cx="391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7</a:t>
            </a:r>
            <a:endParaRPr lang="cs-CZ" sz="1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077998" y="6552000"/>
            <a:ext cx="557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</a:t>
            </a:r>
            <a:endParaRPr lang="cs-CZ" sz="1400" b="1" dirty="0"/>
          </a:p>
        </p:txBody>
      </p:sp>
      <p:cxnSp>
        <p:nvCxnSpPr>
          <p:cNvPr id="2057" name="Přímá spojnice 2056"/>
          <p:cNvCxnSpPr/>
          <p:nvPr/>
        </p:nvCxnSpPr>
        <p:spPr bwMode="auto">
          <a:xfrm flipV="1">
            <a:off x="3240000" y="3600000"/>
            <a:ext cx="0" cy="28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V="1">
            <a:off x="720000" y="6120000"/>
            <a:ext cx="0" cy="36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360000" y="6109200"/>
            <a:ext cx="3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>
            <a:off x="359856" y="5400500"/>
            <a:ext cx="10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360000" y="4680000"/>
            <a:ext cx="18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60000" y="3959999"/>
            <a:ext cx="25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359856" y="3600000"/>
            <a:ext cx="28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V="1">
            <a:off x="2880000" y="3960000"/>
            <a:ext cx="0" cy="252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flipV="1">
            <a:off x="2160000" y="4680000"/>
            <a:ext cx="0" cy="18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flipV="1">
            <a:off x="1439856" y="5400000"/>
            <a:ext cx="0" cy="10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61" name="Přímá spojnice 2060"/>
          <p:cNvCxnSpPr/>
          <p:nvPr/>
        </p:nvCxnSpPr>
        <p:spPr bwMode="auto">
          <a:xfrm>
            <a:off x="657955" y="6119999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1350000" y="5418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3150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2790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208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3" name="Přímá spojnice 2062"/>
          <p:cNvCxnSpPr/>
          <p:nvPr/>
        </p:nvCxnSpPr>
        <p:spPr bwMode="auto">
          <a:xfrm>
            <a:off x="745200" y="603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3240000" y="35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2880000" y="387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2160000" y="4570499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Přímá spojnice 126"/>
          <p:cNvCxnSpPr/>
          <p:nvPr/>
        </p:nvCxnSpPr>
        <p:spPr bwMode="auto">
          <a:xfrm>
            <a:off x="1440000" y="53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1" name="TextovéPole 110"/>
          <p:cNvSpPr txBox="1"/>
          <p:nvPr/>
        </p:nvSpPr>
        <p:spPr>
          <a:xfrm>
            <a:off x="3346149" y="1916832"/>
            <a:ext cx="4788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Sestroj graf této přímé úměrnosti.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32" name="TextovéPole 131"/>
          <p:cNvSpPr txBox="1"/>
          <p:nvPr/>
        </p:nvSpPr>
        <p:spPr>
          <a:xfrm>
            <a:off x="3777317" y="227399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 y = k · x</a:t>
            </a:r>
            <a:endParaRPr lang="cs-CZ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3777316" y="2612544"/>
            <a:ext cx="1370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 y = 0,2 · x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57" y="2270497"/>
            <a:ext cx="31242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864000" y="2736000"/>
            <a:ext cx="630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Calibri" pitchFamily="34" charset="0"/>
                <a:cs typeface="Calibri" pitchFamily="34" charset="0"/>
              </a:rPr>
              <a:t>0,2</a:t>
            </a:r>
            <a:endParaRPr lang="cs-CZ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1350000" y="2736000"/>
            <a:ext cx="630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Calibri" pitchFamily="34" charset="0"/>
                <a:cs typeface="Calibri" pitchFamily="34" charset="0"/>
              </a:rPr>
              <a:t>0,6</a:t>
            </a:r>
            <a:endParaRPr lang="cs-CZ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1944001" y="2736000"/>
            <a:ext cx="3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Calibri" pitchFamily="34" charset="0"/>
                <a:cs typeface="Calibri" pitchFamily="34" charset="0"/>
              </a:rPr>
              <a:t>1</a:t>
            </a:r>
            <a:endParaRPr lang="cs-CZ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2282148" y="2736000"/>
            <a:ext cx="630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Calibri" pitchFamily="34" charset="0"/>
                <a:cs typeface="Calibri" pitchFamily="34" charset="0"/>
              </a:rPr>
              <a:t>1,4</a:t>
            </a:r>
            <a:endParaRPr lang="cs-CZ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2746800" y="2736000"/>
            <a:ext cx="630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Calibri" pitchFamily="34" charset="0"/>
                <a:cs typeface="Calibri" pitchFamily="34" charset="0"/>
              </a:rPr>
              <a:t>1,6</a:t>
            </a:r>
            <a:endParaRPr lang="cs-CZ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35219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48" grpId="0"/>
      <p:bldP spid="2055" grpId="0"/>
      <p:bldP spid="59" grpId="0"/>
      <p:bldP spid="60" grpId="0"/>
      <p:bldP spid="61" grpId="0"/>
      <p:bldP spid="62" grpId="0"/>
      <p:bldP spid="63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111" grpId="0"/>
      <p:bldP spid="132" grpId="0"/>
      <p:bldP spid="133" grpId="0"/>
      <p:bldP spid="3" grpId="0"/>
      <p:bldP spid="81" grpId="0"/>
      <p:bldP spid="82" grpId="0"/>
      <p:bldP spid="83" grpId="0"/>
      <p:bldP spid="8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1439</TotalTime>
  <Words>701</Words>
  <Application>Microsoft Office PowerPoint</Application>
  <PresentationFormat>Předvádění na obrazovce (4:3)</PresentationFormat>
  <Paragraphs>184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Graf přímé úměrnosti</vt:lpstr>
      <vt:lpstr>Přímá úměrnost Pojem</vt:lpstr>
      <vt:lpstr>Přímá úměrnost Definice</vt:lpstr>
      <vt:lpstr>Graf přímé úměrnosti</vt:lpstr>
      <vt:lpstr>Graf přímé úměrnosti</vt:lpstr>
      <vt:lpstr>Graf a rovnice přímé úměrnosti</vt:lpstr>
      <vt:lpstr>Rovnice a graf  přímé úměrnosti</vt:lpstr>
      <vt:lpstr>Rovnice a graf  přímé úměrnosti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218</cp:revision>
  <dcterms:created xsi:type="dcterms:W3CDTF">2012-01-02T08:14:14Z</dcterms:created>
  <dcterms:modified xsi:type="dcterms:W3CDTF">2012-03-22T10:47:07Z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