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74" r:id="rId4"/>
    <p:sldId id="293" r:id="rId5"/>
    <p:sldId id="297" r:id="rId6"/>
    <p:sldId id="298" r:id="rId7"/>
    <p:sldId id="299" r:id="rId8"/>
    <p:sldId id="300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65747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65747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65747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Graf nepřímé úměrnosti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8601075" cy="374332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</a:t>
            </a:r>
            <a:r>
              <a:rPr lang="cs-CZ" dirty="0" smtClean="0"/>
              <a:t>úměrnost</a:t>
            </a:r>
            <a:endParaRPr lang="cs-CZ" sz="3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25426" y="1970836"/>
            <a:ext cx="823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24 čerpadel vyčerpá vodu z nádrže za 5 hodin. Za jak dlouho by vodu vyčerpalo 1, 2, 3, 4, 6, 8, 12 stejně výkonných čerpadel?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6774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259632" y="261716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13184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211960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220072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261716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092280" y="2617165"/>
            <a:ext cx="38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172400" y="261716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066662" y="4464000"/>
            <a:ext cx="769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24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051720" y="4464000"/>
            <a:ext cx="731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11260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8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047964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6076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6064188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00292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8010000" y="4464000"/>
            <a:ext cx="5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 · 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89" name="TextovéPole 88"/>
          <p:cNvSpPr txBox="1"/>
          <p:nvPr/>
        </p:nvSpPr>
        <p:spPr>
          <a:xfrm>
            <a:off x="1187624" y="6382295"/>
            <a:ext cx="480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120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0" name="TextovéPole 89"/>
          <p:cNvSpPr txBox="1"/>
          <p:nvPr/>
        </p:nvSpPr>
        <p:spPr>
          <a:xfrm>
            <a:off x="3203848" y="6389190"/>
            <a:ext cx="38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40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2195736" y="6389190"/>
            <a:ext cx="39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60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2" name="TextovéPole 91"/>
          <p:cNvSpPr txBox="1"/>
          <p:nvPr/>
        </p:nvSpPr>
        <p:spPr>
          <a:xfrm>
            <a:off x="5177930" y="6391768"/>
            <a:ext cx="423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20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4176333" y="6382295"/>
            <a:ext cx="46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30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7164288" y="6405558"/>
            <a:ext cx="45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10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5" name="TextovéPole 94"/>
          <p:cNvSpPr txBox="1"/>
          <p:nvPr/>
        </p:nvSpPr>
        <p:spPr>
          <a:xfrm>
            <a:off x="6226560" y="6398663"/>
            <a:ext cx="381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15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96" name="TextovéPole 95"/>
          <p:cNvSpPr txBox="1"/>
          <p:nvPr/>
        </p:nvSpPr>
        <p:spPr>
          <a:xfrm>
            <a:off x="8204679" y="6408136"/>
            <a:ext cx="39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5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 rot="16200000">
            <a:off x="-369996" y="3330437"/>
            <a:ext cx="190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čerpadel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 rot="16200000">
            <a:off x="-218809" y="5239099"/>
            <a:ext cx="162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Doba čerpání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868935"/>
            <a:ext cx="200025" cy="200025"/>
          </a:xfrm>
          <a:prstGeom prst="rect">
            <a:avLst/>
          </a:prstGeom>
        </p:spPr>
      </p:pic>
      <p:pic>
        <p:nvPicPr>
          <p:cNvPr id="98" name="Obrázek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2868935"/>
            <a:ext cx="200025" cy="200025"/>
          </a:xfrm>
          <a:prstGeom prst="rect">
            <a:avLst/>
          </a:prstGeom>
        </p:spPr>
      </p:pic>
      <p:pic>
        <p:nvPicPr>
          <p:cNvPr id="99" name="Obrázek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2868935"/>
            <a:ext cx="200025" cy="200025"/>
          </a:xfrm>
          <a:prstGeom prst="rect">
            <a:avLst/>
          </a:prstGeom>
        </p:spPr>
      </p:pic>
      <p:pic>
        <p:nvPicPr>
          <p:cNvPr id="100" name="Obrázek 9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2878838"/>
            <a:ext cx="200025" cy="200025"/>
          </a:xfrm>
          <a:prstGeom prst="rect">
            <a:avLst/>
          </a:prstGeom>
        </p:spPr>
      </p:pic>
      <p:pic>
        <p:nvPicPr>
          <p:cNvPr id="101" name="Obrázek 10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156967"/>
            <a:ext cx="200025" cy="200025"/>
          </a:xfrm>
          <a:prstGeom prst="rect">
            <a:avLst/>
          </a:prstGeom>
        </p:spPr>
      </p:pic>
      <p:pic>
        <p:nvPicPr>
          <p:cNvPr id="102" name="Obrázek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367" y="3415090"/>
            <a:ext cx="200025" cy="200025"/>
          </a:xfrm>
          <a:prstGeom prst="rect">
            <a:avLst/>
          </a:prstGeom>
        </p:spPr>
      </p:pic>
      <p:pic>
        <p:nvPicPr>
          <p:cNvPr id="103" name="Obrázek 10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834" y="3717032"/>
            <a:ext cx="200025" cy="200025"/>
          </a:xfrm>
          <a:prstGeom prst="rect">
            <a:avLst/>
          </a:prstGeom>
        </p:spPr>
      </p:pic>
      <p:pic>
        <p:nvPicPr>
          <p:cNvPr id="104" name="Obrázek 1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46" y="4237087"/>
            <a:ext cx="200025" cy="200025"/>
          </a:xfrm>
          <a:prstGeom prst="rect">
            <a:avLst/>
          </a:prstGeom>
        </p:spPr>
      </p:pic>
      <p:pic>
        <p:nvPicPr>
          <p:cNvPr id="105" name="Obrázek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65624"/>
            <a:ext cx="200025" cy="200025"/>
          </a:xfrm>
          <a:prstGeom prst="rect">
            <a:avLst/>
          </a:prstGeom>
        </p:spPr>
      </p:pic>
      <p:pic>
        <p:nvPicPr>
          <p:cNvPr id="106" name="Obrázek 1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717031"/>
            <a:ext cx="200025" cy="200025"/>
          </a:xfrm>
          <a:prstGeom prst="rect">
            <a:avLst/>
          </a:prstGeom>
        </p:spPr>
      </p:pic>
      <p:pic>
        <p:nvPicPr>
          <p:cNvPr id="107" name="Obrázek 10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415090"/>
            <a:ext cx="200025" cy="200025"/>
          </a:xfrm>
          <a:prstGeom prst="rect">
            <a:avLst/>
          </a:prstGeom>
        </p:spPr>
      </p:pic>
      <p:pic>
        <p:nvPicPr>
          <p:cNvPr id="108" name="Obrázek 10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429000"/>
            <a:ext cx="200025" cy="200025"/>
          </a:xfrm>
          <a:prstGeom prst="rect">
            <a:avLst/>
          </a:prstGeom>
        </p:spPr>
      </p:pic>
      <p:pic>
        <p:nvPicPr>
          <p:cNvPr id="109" name="Obrázek 1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429000"/>
            <a:ext cx="200025" cy="200025"/>
          </a:xfrm>
          <a:prstGeom prst="rect">
            <a:avLst/>
          </a:prstGeom>
        </p:spPr>
      </p:pic>
      <p:pic>
        <p:nvPicPr>
          <p:cNvPr id="110" name="Obrázek 10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156967"/>
            <a:ext cx="200025" cy="200025"/>
          </a:xfrm>
          <a:prstGeom prst="rect">
            <a:avLst/>
          </a:prstGeom>
        </p:spPr>
      </p:pic>
      <p:pic>
        <p:nvPicPr>
          <p:cNvPr id="111" name="Obrázek 1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156967"/>
            <a:ext cx="200025" cy="200025"/>
          </a:xfrm>
          <a:prstGeom prst="rect">
            <a:avLst/>
          </a:prstGeom>
        </p:spPr>
      </p:pic>
      <p:pic>
        <p:nvPicPr>
          <p:cNvPr id="112" name="Obrázek 1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156967"/>
            <a:ext cx="200025" cy="200025"/>
          </a:xfrm>
          <a:prstGeom prst="rect">
            <a:avLst/>
          </a:prstGeom>
        </p:spPr>
      </p:pic>
      <p:pic>
        <p:nvPicPr>
          <p:cNvPr id="113" name="Obrázek 1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072" y="3686943"/>
            <a:ext cx="200025" cy="200025"/>
          </a:xfrm>
          <a:prstGeom prst="rect">
            <a:avLst/>
          </a:prstGeom>
        </p:spPr>
      </p:pic>
      <p:pic>
        <p:nvPicPr>
          <p:cNvPr id="114" name="Obrázek 1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965624"/>
            <a:ext cx="200025" cy="200025"/>
          </a:xfrm>
          <a:prstGeom prst="rect">
            <a:avLst/>
          </a:prstGeom>
        </p:spPr>
      </p:pic>
      <p:pic>
        <p:nvPicPr>
          <p:cNvPr id="115" name="Obrázek 1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3965624"/>
            <a:ext cx="200025" cy="200025"/>
          </a:xfrm>
          <a:prstGeom prst="rect">
            <a:avLst/>
          </a:prstGeom>
        </p:spPr>
      </p:pic>
      <p:pic>
        <p:nvPicPr>
          <p:cNvPr id="116" name="Obrázek 1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716285"/>
            <a:ext cx="200025" cy="200025"/>
          </a:xfrm>
          <a:prstGeom prst="rect">
            <a:avLst/>
          </a:prstGeom>
        </p:spPr>
      </p:pic>
      <p:pic>
        <p:nvPicPr>
          <p:cNvPr id="117" name="Obrázek 1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237085"/>
            <a:ext cx="200025" cy="200025"/>
          </a:xfrm>
          <a:prstGeom prst="rect">
            <a:avLst/>
          </a:prstGeom>
        </p:spPr>
      </p:pic>
      <p:pic>
        <p:nvPicPr>
          <p:cNvPr id="118" name="Obrázek 1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91" y="4237086"/>
            <a:ext cx="200025" cy="200025"/>
          </a:xfrm>
          <a:prstGeom prst="rect">
            <a:avLst/>
          </a:prstGeom>
        </p:spPr>
      </p:pic>
      <p:pic>
        <p:nvPicPr>
          <p:cNvPr id="119" name="Obrázek 1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965624"/>
            <a:ext cx="200025" cy="200025"/>
          </a:xfrm>
          <a:prstGeom prst="rect">
            <a:avLst/>
          </a:prstGeom>
        </p:spPr>
      </p:pic>
      <p:pic>
        <p:nvPicPr>
          <p:cNvPr id="120" name="Obrázek 1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4237084"/>
            <a:ext cx="200025" cy="200025"/>
          </a:xfrm>
          <a:prstGeom prst="rect">
            <a:avLst/>
          </a:prstGeom>
        </p:spPr>
      </p:pic>
      <p:pic>
        <p:nvPicPr>
          <p:cNvPr id="121" name="Obrázek 1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78838"/>
            <a:ext cx="300038" cy="300038"/>
          </a:xfrm>
          <a:prstGeom prst="rect">
            <a:avLst/>
          </a:prstGeom>
        </p:spPr>
      </p:pic>
      <p:pic>
        <p:nvPicPr>
          <p:cNvPr id="122" name="Obrázek 1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879531"/>
            <a:ext cx="300038" cy="300038"/>
          </a:xfrm>
          <a:prstGeom prst="rect">
            <a:avLst/>
          </a:prstGeom>
        </p:spPr>
      </p:pic>
      <p:pic>
        <p:nvPicPr>
          <p:cNvPr id="123" name="Obrázek 1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86" y="2912938"/>
            <a:ext cx="300038" cy="300038"/>
          </a:xfrm>
          <a:prstGeom prst="rect">
            <a:avLst/>
          </a:prstGeom>
        </p:spPr>
      </p:pic>
      <p:pic>
        <p:nvPicPr>
          <p:cNvPr id="124" name="Obrázek 1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86943"/>
            <a:ext cx="300038" cy="300038"/>
          </a:xfrm>
          <a:prstGeom prst="rect">
            <a:avLst/>
          </a:prstGeom>
        </p:spPr>
      </p:pic>
      <p:pic>
        <p:nvPicPr>
          <p:cNvPr id="125" name="Obrázek 1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149080"/>
            <a:ext cx="300038" cy="300038"/>
          </a:xfrm>
          <a:prstGeom prst="rect">
            <a:avLst/>
          </a:prstGeom>
        </p:spPr>
      </p:pic>
      <p:pic>
        <p:nvPicPr>
          <p:cNvPr id="126" name="Obrázek 1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00" y="3256979"/>
            <a:ext cx="300038" cy="300038"/>
          </a:xfrm>
          <a:prstGeom prst="rect">
            <a:avLst/>
          </a:prstGeom>
        </p:spPr>
      </p:pic>
      <p:pic>
        <p:nvPicPr>
          <p:cNvPr id="127" name="Obrázek 1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00" y="4137074"/>
            <a:ext cx="300038" cy="300038"/>
          </a:xfrm>
          <a:prstGeom prst="rect">
            <a:avLst/>
          </a:prstGeom>
        </p:spPr>
      </p:pic>
      <p:pic>
        <p:nvPicPr>
          <p:cNvPr id="128" name="Obrázek 1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272978"/>
            <a:ext cx="300038" cy="300038"/>
          </a:xfrm>
          <a:prstGeom prst="rect">
            <a:avLst/>
          </a:prstGeom>
        </p:spPr>
      </p:pic>
      <p:pic>
        <p:nvPicPr>
          <p:cNvPr id="129" name="Obrázek 1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256979"/>
            <a:ext cx="300038" cy="300038"/>
          </a:xfrm>
          <a:prstGeom prst="rect">
            <a:avLst/>
          </a:prstGeom>
        </p:spPr>
      </p:pic>
      <p:pic>
        <p:nvPicPr>
          <p:cNvPr id="130" name="Obrázek 1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14" y="3686943"/>
            <a:ext cx="300038" cy="300038"/>
          </a:xfrm>
          <a:prstGeom prst="rect">
            <a:avLst/>
          </a:prstGeom>
        </p:spPr>
      </p:pic>
      <p:pic>
        <p:nvPicPr>
          <p:cNvPr id="131" name="Obrázek 1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686943"/>
            <a:ext cx="300038" cy="300038"/>
          </a:xfrm>
          <a:prstGeom prst="rect">
            <a:avLst/>
          </a:prstGeom>
        </p:spPr>
      </p:pic>
      <p:pic>
        <p:nvPicPr>
          <p:cNvPr id="132" name="Obrázek 1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137074"/>
            <a:ext cx="300038" cy="300038"/>
          </a:xfrm>
          <a:prstGeom prst="rect">
            <a:avLst/>
          </a:prstGeom>
        </p:spPr>
      </p:pic>
      <p:pic>
        <p:nvPicPr>
          <p:cNvPr id="133" name="Obrázek 1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12938"/>
            <a:ext cx="300038" cy="300038"/>
          </a:xfrm>
          <a:prstGeom prst="rect">
            <a:avLst/>
          </a:prstGeom>
        </p:spPr>
      </p:pic>
      <p:pic>
        <p:nvPicPr>
          <p:cNvPr id="134" name="Obrázek 1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32" y="3284984"/>
            <a:ext cx="300038" cy="300038"/>
          </a:xfrm>
          <a:prstGeom prst="rect">
            <a:avLst/>
          </a:prstGeom>
        </p:spPr>
      </p:pic>
      <p:pic>
        <p:nvPicPr>
          <p:cNvPr id="135" name="Obrázek 1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438" y="4137071"/>
            <a:ext cx="300038" cy="300038"/>
          </a:xfrm>
          <a:prstGeom prst="rect">
            <a:avLst/>
          </a:prstGeom>
        </p:spPr>
      </p:pic>
      <p:pic>
        <p:nvPicPr>
          <p:cNvPr id="136" name="Obrázek 1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392" y="3686943"/>
            <a:ext cx="300038" cy="300038"/>
          </a:xfrm>
          <a:prstGeom prst="rect">
            <a:avLst/>
          </a:prstGeom>
        </p:spPr>
      </p:pic>
      <p:pic>
        <p:nvPicPr>
          <p:cNvPr id="137" name="Obrázek 1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80" y="4137071"/>
            <a:ext cx="300038" cy="300038"/>
          </a:xfrm>
          <a:prstGeom prst="rect">
            <a:avLst/>
          </a:prstGeom>
        </p:spPr>
      </p:pic>
      <p:pic>
        <p:nvPicPr>
          <p:cNvPr id="138" name="Obrázek 1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56" y="2912938"/>
            <a:ext cx="300038" cy="300038"/>
          </a:xfrm>
          <a:prstGeom prst="rect">
            <a:avLst/>
          </a:prstGeom>
        </p:spPr>
      </p:pic>
      <p:pic>
        <p:nvPicPr>
          <p:cNvPr id="139" name="Obrázek 1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56" y="3699519"/>
            <a:ext cx="300038" cy="300038"/>
          </a:xfrm>
          <a:prstGeom prst="rect">
            <a:avLst/>
          </a:prstGeom>
        </p:spPr>
      </p:pic>
      <p:pic>
        <p:nvPicPr>
          <p:cNvPr id="140" name="Obrázek 1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104" y="3256979"/>
            <a:ext cx="300038" cy="300038"/>
          </a:xfrm>
          <a:prstGeom prst="rect">
            <a:avLst/>
          </a:prstGeom>
        </p:spPr>
      </p:pic>
      <p:pic>
        <p:nvPicPr>
          <p:cNvPr id="141" name="Obrázek 1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2" y="2912938"/>
            <a:ext cx="350044" cy="350044"/>
          </a:xfrm>
          <a:prstGeom prst="rect">
            <a:avLst/>
          </a:prstGeom>
        </p:spPr>
      </p:pic>
      <p:pic>
        <p:nvPicPr>
          <p:cNvPr id="142" name="Obrázek 1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388" y="2934940"/>
            <a:ext cx="350044" cy="350044"/>
          </a:xfrm>
          <a:prstGeom prst="rect">
            <a:avLst/>
          </a:prstGeom>
        </p:spPr>
      </p:pic>
      <p:pic>
        <p:nvPicPr>
          <p:cNvPr id="143" name="Obrázek 1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01" y="3422997"/>
            <a:ext cx="350044" cy="350044"/>
          </a:xfrm>
          <a:prstGeom prst="rect">
            <a:avLst/>
          </a:prstGeom>
        </p:spPr>
      </p:pic>
      <p:pic>
        <p:nvPicPr>
          <p:cNvPr id="144" name="Obrázek 1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01" y="3938909"/>
            <a:ext cx="350044" cy="350044"/>
          </a:xfrm>
          <a:prstGeom prst="rect">
            <a:avLst/>
          </a:prstGeom>
        </p:spPr>
      </p:pic>
      <p:pic>
        <p:nvPicPr>
          <p:cNvPr id="145" name="Obrázek 1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980" y="3381995"/>
            <a:ext cx="350044" cy="350044"/>
          </a:xfrm>
          <a:prstGeom prst="rect">
            <a:avLst/>
          </a:prstGeom>
        </p:spPr>
      </p:pic>
      <p:pic>
        <p:nvPicPr>
          <p:cNvPr id="146" name="Obrázek 1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124" y="3949055"/>
            <a:ext cx="350044" cy="350044"/>
          </a:xfrm>
          <a:prstGeom prst="rect">
            <a:avLst/>
          </a:prstGeom>
        </p:spPr>
      </p:pic>
      <p:pic>
        <p:nvPicPr>
          <p:cNvPr id="147" name="Obrázek 1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5" y="2884934"/>
            <a:ext cx="450056" cy="450056"/>
          </a:xfrm>
          <a:prstGeom prst="rect">
            <a:avLst/>
          </a:prstGeom>
        </p:spPr>
      </p:pic>
      <p:pic>
        <p:nvPicPr>
          <p:cNvPr id="148" name="Obrázek 1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674" y="2912938"/>
            <a:ext cx="450056" cy="450056"/>
          </a:xfrm>
          <a:prstGeom prst="rect">
            <a:avLst/>
          </a:prstGeom>
        </p:spPr>
      </p:pic>
      <p:pic>
        <p:nvPicPr>
          <p:cNvPr id="149" name="Obrázek 1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9" y="3888903"/>
            <a:ext cx="450056" cy="450056"/>
          </a:xfrm>
          <a:prstGeom prst="rect">
            <a:avLst/>
          </a:prstGeom>
        </p:spPr>
      </p:pic>
      <p:pic>
        <p:nvPicPr>
          <p:cNvPr id="150" name="Obrázek 1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08" y="3899049"/>
            <a:ext cx="450056" cy="450056"/>
          </a:xfrm>
          <a:prstGeom prst="rect">
            <a:avLst/>
          </a:prstGeom>
        </p:spPr>
      </p:pic>
      <p:pic>
        <p:nvPicPr>
          <p:cNvPr id="151" name="Obrázek 1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604" y="2912938"/>
            <a:ext cx="450056" cy="450056"/>
          </a:xfrm>
          <a:prstGeom prst="rect">
            <a:avLst/>
          </a:prstGeom>
        </p:spPr>
      </p:pic>
      <p:pic>
        <p:nvPicPr>
          <p:cNvPr id="152" name="Obrázek 1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450056" cy="450056"/>
          </a:xfrm>
          <a:prstGeom prst="rect">
            <a:avLst/>
          </a:prstGeom>
        </p:spPr>
      </p:pic>
      <p:pic>
        <p:nvPicPr>
          <p:cNvPr id="153" name="Obrázek 1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56" y="3965624"/>
            <a:ext cx="450056" cy="450056"/>
          </a:xfrm>
          <a:prstGeom prst="rect">
            <a:avLst/>
          </a:prstGeom>
        </p:spPr>
      </p:pic>
      <p:pic>
        <p:nvPicPr>
          <p:cNvPr id="154" name="Obrázek 1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34940"/>
            <a:ext cx="600075" cy="600075"/>
          </a:xfrm>
          <a:prstGeom prst="rect">
            <a:avLst/>
          </a:prstGeom>
        </p:spPr>
      </p:pic>
      <p:pic>
        <p:nvPicPr>
          <p:cNvPr id="155" name="Obrázek 1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797" y="3749030"/>
            <a:ext cx="600075" cy="600075"/>
          </a:xfrm>
          <a:prstGeom prst="rect">
            <a:avLst/>
          </a:prstGeom>
        </p:spPr>
      </p:pic>
      <p:pic>
        <p:nvPicPr>
          <p:cNvPr id="156" name="Obrázek 1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750094" cy="75009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175" y="5208106"/>
            <a:ext cx="934297" cy="45314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47" y="5201118"/>
            <a:ext cx="918115" cy="44529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138" y="5215954"/>
            <a:ext cx="918115" cy="44529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2" y="5201118"/>
            <a:ext cx="918115" cy="445294"/>
          </a:xfrm>
          <a:prstGeom prst="rect">
            <a:avLst/>
          </a:prstGeom>
        </p:spPr>
      </p:pic>
      <p:pic>
        <p:nvPicPr>
          <p:cNvPr id="66" name="Obrázek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9" y="5208106"/>
            <a:ext cx="918115" cy="445294"/>
          </a:xfrm>
          <a:prstGeom prst="rect">
            <a:avLst/>
          </a:prstGeom>
        </p:spPr>
      </p:pic>
      <p:pic>
        <p:nvPicPr>
          <p:cNvPr id="67" name="Obrázek 6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554" y="5201118"/>
            <a:ext cx="918115" cy="445294"/>
          </a:xfrm>
          <a:prstGeom prst="rect">
            <a:avLst/>
          </a:prstGeom>
        </p:spPr>
      </p:pic>
      <p:pic>
        <p:nvPicPr>
          <p:cNvPr id="68" name="Obrázek 6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98" y="5199530"/>
            <a:ext cx="918115" cy="445294"/>
          </a:xfrm>
          <a:prstGeom prst="rect">
            <a:avLst/>
          </a:prstGeom>
        </p:spPr>
      </p:pic>
      <p:pic>
        <p:nvPicPr>
          <p:cNvPr id="85" name="Obrázek 8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47" y="5185242"/>
            <a:ext cx="918115" cy="44529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3" grpId="0"/>
      <p:bldP spid="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17258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Nepřímá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251520" y="454782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 převrácených poměrech.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251520" y="5373216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nepřímo 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Graf nepřímé úměrnosti</a:t>
            </a:r>
            <a:endParaRPr lang="cs-CZ" sz="3200" dirty="0"/>
          </a:p>
        </p:txBody>
      </p:sp>
      <p:sp>
        <p:nvSpPr>
          <p:cNvPr id="44" name="Obdélník 43"/>
          <p:cNvSpPr/>
          <p:nvPr/>
        </p:nvSpPr>
        <p:spPr>
          <a:xfrm>
            <a:off x="-180528" y="2010073"/>
            <a:ext cx="95050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Ze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zadaných a </a:t>
            </a:r>
            <a:r>
              <a:rPr lang="cs-CZ" sz="16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vypočtených hodnot v tabulce sestav graf závislosti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času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na </a:t>
            </a:r>
            <a:r>
              <a:rPr lang="cs-CZ" sz="16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počtu čerpadel.</a:t>
            </a:r>
            <a:endParaRPr lang="cs-CZ" sz="16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894875" y="2975012"/>
            <a:ext cx="4434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</a:t>
            </a:r>
            <a:r>
              <a:rPr lang="cs-CZ" sz="1600" b="1" dirty="0" smtClean="0"/>
              <a:t>Sestrojíme vhodnou soustavu souřadnic.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894875" y="331356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</a:t>
            </a:r>
            <a:r>
              <a:rPr lang="cs-CZ" sz="1600" b="1" dirty="0" smtClean="0"/>
              <a:t>Využíváme pouze kladné hodnoty =&gt; I. kvadrant.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894875" y="3789040"/>
            <a:ext cx="3648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</a:t>
            </a:r>
            <a:r>
              <a:rPr lang="cs-CZ" sz="1600" b="1" dirty="0" smtClean="0"/>
              <a:t>Na ose x – 1 </a:t>
            </a:r>
            <a:r>
              <a:rPr lang="cs-CZ" sz="1600" b="1" dirty="0" smtClean="0"/>
              <a:t>čerpadlo – 0,5 </a:t>
            </a:r>
            <a:r>
              <a:rPr lang="cs-CZ" sz="1600" b="1" dirty="0" smtClean="0"/>
              <a:t>cm.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894875" y="4200728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</a:t>
            </a:r>
            <a:r>
              <a:rPr lang="cs-CZ" sz="1600" b="1" dirty="0" smtClean="0"/>
              <a:t>Na ose y – </a:t>
            </a:r>
            <a:r>
              <a:rPr lang="cs-CZ" sz="1600" b="1" dirty="0" smtClean="0"/>
              <a:t>10 h  </a:t>
            </a:r>
            <a:r>
              <a:rPr lang="cs-CZ" sz="1600" b="1" dirty="0" smtClean="0"/>
              <a:t>- 1 cm.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7200419" y="3662119"/>
            <a:ext cx="2123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Délky jednotek na první a druhé ose souřadnic nemusí být stejné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3832067" y="2351694"/>
                <a:ext cx="4988405" cy="737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1. V každém sloupci tabulky se součin </a:t>
                </a:r>
                <a:r>
                  <a:rPr lang="cs-CZ" sz="1600" b="1" dirty="0" smtClean="0"/>
                  <a:t>y </a:t>
                </a:r>
                <a:r>
                  <a:rPr lang="cs-CZ" sz="1600" b="1" dirty="0" smtClean="0"/>
                  <a:t>· </a:t>
                </a:r>
                <a:r>
                  <a:rPr lang="cs-CZ" sz="1600" b="1" dirty="0" smtClean="0"/>
                  <a:t>x rovná </a:t>
                </a:r>
                <a:br>
                  <a:rPr lang="cs-CZ" sz="1600" b="1" dirty="0" smtClean="0"/>
                </a:br>
                <a:r>
                  <a:rPr lang="cs-CZ" sz="1600" b="1" dirty="0" smtClean="0"/>
                  <a:t>    číslu </a:t>
                </a:r>
                <a:r>
                  <a:rPr lang="cs-CZ" sz="1600" b="1" dirty="0" smtClean="0"/>
                  <a:t>120 =&gt; </a:t>
                </a:r>
                <a14:m>
                  <m:oMath xmlns:m="http://schemas.openxmlformats.org/officeDocument/2006/math">
                    <m:r>
                      <a:rPr lang="cs-CZ" b="1" i="0" smtClean="0">
                        <a:solidFill>
                          <a:srgbClr val="FF0000"/>
                        </a:solidFill>
                        <a:latin typeface="Cambria Math"/>
                      </a:rPr>
                      <m:t>𝐲</m:t>
                    </m:r>
                    <m:r>
                      <a:rPr lang="cs-CZ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𝟏𝟐𝐎</m:t>
                        </m:r>
                      </m:num>
                      <m:den>
                        <m:r>
                          <a:rPr lang="cs-CZ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𝐗</m:t>
                        </m:r>
                      </m:den>
                    </m:f>
                  </m:oMath>
                </a14:m>
                <a:endParaRPr lang="cs-CZ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067" y="2351694"/>
                <a:ext cx="4988405" cy="737318"/>
              </a:xfrm>
              <a:prstGeom prst="rect">
                <a:avLst/>
              </a:prstGeom>
              <a:blipFill rotWithShape="1">
                <a:blip r:embed="rId2"/>
                <a:stretch>
                  <a:fillRect l="-733" t="-2479" r="-1100" b="-8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5" y="2380202"/>
            <a:ext cx="3859729" cy="112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ovéPole 50"/>
          <p:cNvSpPr txBox="1"/>
          <p:nvPr/>
        </p:nvSpPr>
        <p:spPr>
          <a:xfrm>
            <a:off x="3875784" y="4739337"/>
            <a:ext cx="4988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</a:t>
            </a:r>
            <a:r>
              <a:rPr lang="cs-CZ" sz="1600" b="1" dirty="0" smtClean="0"/>
              <a:t>Pomocí pravítka zkontrolujte, že všechny body   </a:t>
            </a:r>
            <a:br>
              <a:rPr lang="cs-CZ" sz="1600" b="1" dirty="0" smtClean="0"/>
            </a:br>
            <a:r>
              <a:rPr lang="cs-CZ" sz="1600" b="1" dirty="0" smtClean="0"/>
              <a:t>    </a:t>
            </a:r>
            <a:r>
              <a:rPr lang="cs-CZ" sz="1600" b="1" dirty="0" smtClean="0"/>
              <a:t>neleží </a:t>
            </a:r>
            <a:r>
              <a:rPr lang="cs-CZ" sz="1600" b="1" dirty="0" smtClean="0"/>
              <a:t>v přímce.</a:t>
            </a:r>
            <a:endParaRPr lang="cs-CZ" dirty="0"/>
          </a:p>
        </p:txBody>
      </p:sp>
      <p:cxnSp>
        <p:nvCxnSpPr>
          <p:cNvPr id="52" name="Přímá spojnice 51"/>
          <p:cNvCxnSpPr/>
          <p:nvPr/>
        </p:nvCxnSpPr>
        <p:spPr bwMode="auto">
          <a:xfrm>
            <a:off x="540000" y="1844824"/>
            <a:ext cx="0" cy="48151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288000" y="6480000"/>
            <a:ext cx="5544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465620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9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68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6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46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6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46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4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46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6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107504" y="59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107504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40</a:t>
            </a:r>
            <a:endParaRPr lang="cs-CZ" sz="1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07504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80</a:t>
            </a:r>
            <a:endParaRPr lang="cs-CZ" sz="1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07504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50</a:t>
            </a:r>
            <a:endParaRPr lang="cs-CZ" sz="1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07504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30</a:t>
            </a:r>
            <a:endParaRPr lang="cs-CZ" sz="14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07504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</a:t>
            </a:r>
            <a:endParaRPr lang="cs-CZ" sz="1400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>
            <a:off x="34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30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27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23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19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16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12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ovéPole 76"/>
          <p:cNvSpPr txBox="1"/>
          <p:nvPr/>
        </p:nvSpPr>
        <p:spPr>
          <a:xfrm>
            <a:off x="107504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70</a:t>
            </a:r>
            <a:endParaRPr lang="cs-CZ" sz="1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07504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60</a:t>
            </a:r>
            <a:endParaRPr lang="cs-CZ" sz="1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756000" y="6552000"/>
            <a:ext cx="392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116000" y="655022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47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836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16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52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</a:t>
            </a:r>
            <a:endParaRPr lang="cs-CZ" sz="1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655022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14</a:t>
            </a:r>
            <a:endParaRPr lang="cs-CZ" sz="1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24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16</a:t>
            </a:r>
            <a:endParaRPr lang="cs-CZ" sz="1400" b="1" dirty="0"/>
          </a:p>
        </p:txBody>
      </p:sp>
      <p:cxnSp>
        <p:nvCxnSpPr>
          <p:cNvPr id="87" name="Přímá spojnice 86"/>
          <p:cNvCxnSpPr/>
          <p:nvPr/>
        </p:nvCxnSpPr>
        <p:spPr bwMode="auto">
          <a:xfrm flipV="1">
            <a:off x="720000" y="2160000"/>
            <a:ext cx="0" cy="43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540000" y="594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 flipV="1">
            <a:off x="4860000" y="6300000"/>
            <a:ext cx="0" cy="1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540000" y="2160000"/>
            <a:ext cx="1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540064" y="630000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540000" y="6119999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 flipV="1">
            <a:off x="1980000" y="5940000"/>
            <a:ext cx="0" cy="5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 flipV="1">
            <a:off x="270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Přímá spojnice 94"/>
          <p:cNvCxnSpPr/>
          <p:nvPr/>
        </p:nvCxnSpPr>
        <p:spPr bwMode="auto">
          <a:xfrm>
            <a:off x="1530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Přímá spojnice 95"/>
          <p:cNvCxnSpPr/>
          <p:nvPr/>
        </p:nvCxnSpPr>
        <p:spPr bwMode="auto">
          <a:xfrm>
            <a:off x="1890000" y="59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Přímá spojnice 96"/>
          <p:cNvCxnSpPr/>
          <p:nvPr/>
        </p:nvCxnSpPr>
        <p:spPr bwMode="auto">
          <a:xfrm>
            <a:off x="4770000" y="63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2610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1620000" y="56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1980000" y="585377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2700000" y="603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4860000" y="62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704" y="188640"/>
            <a:ext cx="5347576" cy="155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4" name="Přímá spojnice 103"/>
          <p:cNvCxnSpPr/>
          <p:nvPr/>
        </p:nvCxnSpPr>
        <p:spPr bwMode="auto">
          <a:xfrm>
            <a:off x="468000" y="21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468000" y="25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468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468000" y="32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ovéPole 107"/>
          <p:cNvSpPr txBox="1"/>
          <p:nvPr/>
        </p:nvSpPr>
        <p:spPr>
          <a:xfrm>
            <a:off x="20077" y="2343281"/>
            <a:ext cx="59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110</a:t>
            </a:r>
            <a:endParaRPr lang="cs-CZ" sz="14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-1369" y="2726111"/>
            <a:ext cx="612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100</a:t>
            </a:r>
            <a:endParaRPr lang="cs-CZ" sz="14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107504" y="3107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90</a:t>
            </a:r>
            <a:endParaRPr lang="cs-CZ" sz="1400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-977" y="2006111"/>
            <a:ext cx="5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120</a:t>
            </a:r>
            <a:endParaRPr lang="cs-CZ" sz="1400" b="1" dirty="0"/>
          </a:p>
        </p:txBody>
      </p:sp>
      <p:cxnSp>
        <p:nvCxnSpPr>
          <p:cNvPr id="112" name="Přímá spojnice 111"/>
          <p:cNvCxnSpPr/>
          <p:nvPr/>
        </p:nvCxnSpPr>
        <p:spPr bwMode="auto">
          <a:xfrm>
            <a:off x="37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41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5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8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6" name="TextovéPole 115"/>
          <p:cNvSpPr txBox="1"/>
          <p:nvPr/>
        </p:nvSpPr>
        <p:spPr>
          <a:xfrm>
            <a:off x="360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18</a:t>
            </a:r>
            <a:endParaRPr lang="cs-CZ" sz="1400" b="1" dirty="0"/>
          </a:p>
        </p:txBody>
      </p:sp>
      <p:sp>
        <p:nvSpPr>
          <p:cNvPr id="117" name="TextovéPole 116"/>
          <p:cNvSpPr txBox="1"/>
          <p:nvPr/>
        </p:nvSpPr>
        <p:spPr>
          <a:xfrm>
            <a:off x="468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24</a:t>
            </a:r>
            <a:endParaRPr lang="cs-CZ" sz="1400" b="1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396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</a:t>
            </a:r>
            <a:endParaRPr lang="cs-CZ" sz="1400" b="1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4320000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22</a:t>
            </a:r>
            <a:endParaRPr lang="cs-CZ" sz="1400" b="1" dirty="0"/>
          </a:p>
        </p:txBody>
      </p:sp>
      <p:cxnSp>
        <p:nvCxnSpPr>
          <p:cNvPr id="120" name="Přímá spojnice 119"/>
          <p:cNvCxnSpPr/>
          <p:nvPr/>
        </p:nvCxnSpPr>
        <p:spPr bwMode="auto">
          <a:xfrm flipV="1">
            <a:off x="1620000" y="5760000"/>
            <a:ext cx="0" cy="7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 flipV="1">
            <a:off x="1260000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 flipV="1">
            <a:off x="1080000" y="5040000"/>
            <a:ext cx="0" cy="14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 flipV="1">
            <a:off x="900000" y="4320000"/>
            <a:ext cx="0" cy="21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540000" y="5760000"/>
            <a:ext cx="10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540000" y="54000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540000" y="5040000"/>
            <a:ext cx="5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539552" y="43200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126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Přímá spojnice 128"/>
          <p:cNvCxnSpPr/>
          <p:nvPr/>
        </p:nvCxnSpPr>
        <p:spPr bwMode="auto">
          <a:xfrm>
            <a:off x="1080000" y="495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Přímá spojnice 129"/>
          <p:cNvCxnSpPr/>
          <p:nvPr/>
        </p:nvCxnSpPr>
        <p:spPr bwMode="auto">
          <a:xfrm>
            <a:off x="900000" y="4212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Přímá spojnice 130"/>
          <p:cNvCxnSpPr/>
          <p:nvPr/>
        </p:nvCxnSpPr>
        <p:spPr bwMode="auto">
          <a:xfrm>
            <a:off x="720000" y="207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Přímá spojnice 131"/>
          <p:cNvCxnSpPr/>
          <p:nvPr/>
        </p:nvCxnSpPr>
        <p:spPr bwMode="auto">
          <a:xfrm>
            <a:off x="118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Přímá spojnice 132"/>
          <p:cNvCxnSpPr/>
          <p:nvPr/>
        </p:nvCxnSpPr>
        <p:spPr bwMode="auto">
          <a:xfrm>
            <a:off x="100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Přímá spojnice 133"/>
          <p:cNvCxnSpPr/>
          <p:nvPr/>
        </p:nvCxnSpPr>
        <p:spPr bwMode="auto">
          <a:xfrm>
            <a:off x="82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Přímá spojnice 134"/>
          <p:cNvCxnSpPr/>
          <p:nvPr/>
        </p:nvCxnSpPr>
        <p:spPr bwMode="auto">
          <a:xfrm>
            <a:off x="648000" y="21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Volný tvar 135"/>
          <p:cNvSpPr/>
          <p:nvPr/>
        </p:nvSpPr>
        <p:spPr bwMode="auto">
          <a:xfrm>
            <a:off x="680326" y="1788304"/>
            <a:ext cx="4654709" cy="4530812"/>
          </a:xfrm>
          <a:custGeom>
            <a:avLst/>
            <a:gdLst>
              <a:gd name="connsiteX0" fmla="*/ 2027 w 4654709"/>
              <a:gd name="connsiteY0" fmla="*/ 23059 h 4530812"/>
              <a:gd name="connsiteX1" fmla="*/ 28921 w 4654709"/>
              <a:gd name="connsiteY1" fmla="*/ 359235 h 4530812"/>
              <a:gd name="connsiteX2" fmla="*/ 203733 w 4654709"/>
              <a:gd name="connsiteY2" fmla="*/ 2510765 h 4530812"/>
              <a:gd name="connsiteX3" fmla="*/ 365098 w 4654709"/>
              <a:gd name="connsiteY3" fmla="*/ 3236906 h 4530812"/>
              <a:gd name="connsiteX4" fmla="*/ 566804 w 4654709"/>
              <a:gd name="connsiteY4" fmla="*/ 3599977 h 4530812"/>
              <a:gd name="connsiteX5" fmla="*/ 916427 w 4654709"/>
              <a:gd name="connsiteY5" fmla="*/ 3963047 h 4530812"/>
              <a:gd name="connsiteX6" fmla="*/ 1279498 w 4654709"/>
              <a:gd name="connsiteY6" fmla="*/ 4137859 h 4530812"/>
              <a:gd name="connsiteX7" fmla="*/ 2005639 w 4654709"/>
              <a:gd name="connsiteY7" fmla="*/ 4312671 h 4530812"/>
              <a:gd name="connsiteX8" fmla="*/ 4157168 w 4654709"/>
              <a:gd name="connsiteY8" fmla="*/ 4500930 h 4530812"/>
              <a:gd name="connsiteX9" fmla="*/ 4654709 w 4654709"/>
              <a:gd name="connsiteY9" fmla="*/ 4527824 h 453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54709" h="4530812">
                <a:moveTo>
                  <a:pt x="2027" y="23059"/>
                </a:moveTo>
                <a:cubicBezTo>
                  <a:pt x="-1335" y="-16162"/>
                  <a:pt x="-4697" y="-55383"/>
                  <a:pt x="28921" y="359235"/>
                </a:cubicBezTo>
                <a:cubicBezTo>
                  <a:pt x="62539" y="773853"/>
                  <a:pt x="147704" y="2031153"/>
                  <a:pt x="203733" y="2510765"/>
                </a:cubicBezTo>
                <a:cubicBezTo>
                  <a:pt x="259762" y="2990377"/>
                  <a:pt x="304586" y="3055371"/>
                  <a:pt x="365098" y="3236906"/>
                </a:cubicBezTo>
                <a:cubicBezTo>
                  <a:pt x="425610" y="3418441"/>
                  <a:pt x="474916" y="3478954"/>
                  <a:pt x="566804" y="3599977"/>
                </a:cubicBezTo>
                <a:cubicBezTo>
                  <a:pt x="658692" y="3721001"/>
                  <a:pt x="797645" y="3873400"/>
                  <a:pt x="916427" y="3963047"/>
                </a:cubicBezTo>
                <a:cubicBezTo>
                  <a:pt x="1035209" y="4052694"/>
                  <a:pt x="1097963" y="4079588"/>
                  <a:pt x="1279498" y="4137859"/>
                </a:cubicBezTo>
                <a:cubicBezTo>
                  <a:pt x="1461033" y="4196130"/>
                  <a:pt x="1526027" y="4252159"/>
                  <a:pt x="2005639" y="4312671"/>
                </a:cubicBezTo>
                <a:cubicBezTo>
                  <a:pt x="2485251" y="4373183"/>
                  <a:pt x="3715656" y="4465071"/>
                  <a:pt x="4157168" y="4500930"/>
                </a:cubicBezTo>
                <a:cubicBezTo>
                  <a:pt x="4598680" y="4536789"/>
                  <a:pt x="4626694" y="4532306"/>
                  <a:pt x="4654709" y="4527824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8" dur="6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4" grpId="0"/>
      <p:bldP spid="64" grpId="0"/>
      <p:bldP spid="65" grpId="0"/>
      <p:bldP spid="66" grpId="0"/>
      <p:bldP spid="67" grpId="0"/>
      <p:bldP spid="68" grpId="0"/>
      <p:bldP spid="69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108" grpId="0"/>
      <p:bldP spid="109" grpId="0"/>
      <p:bldP spid="110" grpId="0"/>
      <p:bldP spid="111" grpId="0"/>
      <p:bldP spid="116" grpId="0"/>
      <p:bldP spid="117" grpId="0"/>
      <p:bldP spid="118" grpId="0"/>
      <p:bldP spid="119" grpId="0"/>
      <p:bldP spid="1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Přímá spojnice 24"/>
          <p:cNvCxnSpPr/>
          <p:nvPr/>
        </p:nvCxnSpPr>
        <p:spPr bwMode="auto">
          <a:xfrm>
            <a:off x="540000" y="1844824"/>
            <a:ext cx="0" cy="48151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88000" y="6480000"/>
            <a:ext cx="5544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465620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9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68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46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46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6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35496" y="5966111"/>
            <a:ext cx="505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0,5</a:t>
            </a:r>
            <a:endParaRPr lang="cs-CZ" sz="1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9512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79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5496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2,5</a:t>
            </a:r>
            <a:endParaRPr lang="cs-CZ" sz="1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5496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1,5</a:t>
            </a:r>
            <a:endParaRPr lang="cs-CZ" sz="1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9512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4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0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7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9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16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2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35496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3,5</a:t>
            </a:r>
            <a:endParaRPr lang="cs-CZ" sz="1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79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83568" y="6577607"/>
            <a:ext cx="392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043608" y="655022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</a:t>
            </a:r>
            <a:endParaRPr lang="cs-CZ" sz="1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0364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30</a:t>
            </a:r>
            <a:endParaRPr lang="cs-CZ" sz="1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76368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40</a:t>
            </a:r>
            <a:endParaRPr lang="cs-CZ" sz="1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12372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50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48376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60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843808" y="655022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70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20384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80</a:t>
            </a:r>
            <a:endParaRPr lang="cs-CZ" sz="1400" b="1" dirty="0"/>
          </a:p>
        </p:txBody>
      </p:sp>
      <p:cxnSp>
        <p:nvCxnSpPr>
          <p:cNvPr id="60" name="Přímá spojnice 59"/>
          <p:cNvCxnSpPr/>
          <p:nvPr/>
        </p:nvCxnSpPr>
        <p:spPr bwMode="auto">
          <a:xfrm flipV="1">
            <a:off x="3780000" y="4896000"/>
            <a:ext cx="0" cy="158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40000" y="410400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1980000" y="2880000"/>
            <a:ext cx="0" cy="36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540000" y="4392000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40000" y="4679999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3060000" y="4392000"/>
            <a:ext cx="0" cy="2088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 flipV="1">
            <a:off x="2700000" y="4104000"/>
            <a:ext cx="0" cy="2376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3690000" y="4896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40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130000" y="5389794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4778498" y="5256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3780000" y="4806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4140000" y="495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4859992" y="5166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522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468000" y="21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468000" y="25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468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468000" y="32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20077" y="2343281"/>
            <a:ext cx="59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5,5</a:t>
            </a:r>
            <a:endParaRPr lang="cs-CZ" sz="1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42647" y="2726111"/>
            <a:ext cx="612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35496" y="3107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4,5</a:t>
            </a:r>
            <a:endParaRPr lang="cs-CZ" sz="1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142591" y="2006111"/>
            <a:ext cx="5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cxnSp>
        <p:nvCxnSpPr>
          <p:cNvPr id="107" name="Přímá spojnice 106"/>
          <p:cNvCxnSpPr/>
          <p:nvPr/>
        </p:nvCxnSpPr>
        <p:spPr bwMode="auto">
          <a:xfrm>
            <a:off x="37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41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45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48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TextovéPole 110"/>
          <p:cNvSpPr txBox="1"/>
          <p:nvPr/>
        </p:nvSpPr>
        <p:spPr>
          <a:xfrm>
            <a:off x="356388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90</a:t>
            </a:r>
            <a:endParaRPr lang="cs-CZ" sz="1400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652428" y="6552000"/>
            <a:ext cx="567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120</a:t>
            </a:r>
            <a:endParaRPr lang="cs-CZ" sz="1400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23968" y="6552000"/>
            <a:ext cx="57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100</a:t>
            </a:r>
            <a:endParaRPr lang="cs-CZ" sz="1400" b="1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4283968" y="6552000"/>
            <a:ext cx="57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110</a:t>
            </a:r>
            <a:endParaRPr lang="cs-CZ" sz="1400" b="1" dirty="0"/>
          </a:p>
        </p:txBody>
      </p:sp>
      <p:cxnSp>
        <p:nvCxnSpPr>
          <p:cNvPr id="115" name="Přímá spojnice 114"/>
          <p:cNvCxnSpPr/>
          <p:nvPr/>
        </p:nvCxnSpPr>
        <p:spPr bwMode="auto">
          <a:xfrm flipV="1">
            <a:off x="342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 flipV="1">
            <a:off x="4140595" y="5040000"/>
            <a:ext cx="0" cy="14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 flipV="1">
            <a:off x="4859992" y="5256000"/>
            <a:ext cx="0" cy="122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 flipV="1">
            <a:off x="5220000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540000" y="4896000"/>
            <a:ext cx="32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540000" y="504000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40000" y="5400000"/>
            <a:ext cx="46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540000" y="288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3420000" y="4591513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3060000" y="4302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700000" y="4014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1980000" y="279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3348000" y="4681513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2988000" y="4392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Přímá spojnice 128"/>
          <p:cNvCxnSpPr/>
          <p:nvPr/>
        </p:nvCxnSpPr>
        <p:spPr bwMode="auto">
          <a:xfrm>
            <a:off x="2628000" y="4104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Přímá spojnice 129"/>
          <p:cNvCxnSpPr/>
          <p:nvPr/>
        </p:nvCxnSpPr>
        <p:spPr bwMode="auto">
          <a:xfrm>
            <a:off x="1890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Obdélník 134"/>
          <p:cNvSpPr/>
          <p:nvPr/>
        </p:nvSpPr>
        <p:spPr>
          <a:xfrm>
            <a:off x="2880000" y="1867611"/>
            <a:ext cx="6061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Sestrojte graf závislosti doby jízdy z Prahy do Brna (200 km) na rychlosti automobilu.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2"/>
          <p:cNvSpPr txBox="1">
            <a:spLocks noChangeArrowheads="1"/>
          </p:cNvSpPr>
          <p:nvPr/>
        </p:nvSpPr>
        <p:spPr>
          <a:xfrm>
            <a:off x="1039091" y="190258"/>
            <a:ext cx="779303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nepřímé úměrnosti</a:t>
            </a:r>
            <a:endParaRPr lang="cs-CZ" sz="32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661" y="2478149"/>
            <a:ext cx="56483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TextovéPole 140"/>
          <p:cNvSpPr txBox="1"/>
          <p:nvPr/>
        </p:nvSpPr>
        <p:spPr>
          <a:xfrm>
            <a:off x="7999302" y="2592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130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776628" y="2592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7380312" y="2592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120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5004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70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5616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80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6228184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3780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40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4392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7999302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7395618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6795410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6169986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5555431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958498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4349551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3730206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62" name="TextovéPole 161"/>
          <p:cNvSpPr txBox="1"/>
          <p:nvPr/>
        </p:nvSpPr>
        <p:spPr>
          <a:xfrm>
            <a:off x="4392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3,3</a:t>
            </a:r>
            <a:endParaRPr lang="cs-CZ" b="1" i="1" dirty="0"/>
          </a:p>
        </p:txBody>
      </p:sp>
      <p:sp>
        <p:nvSpPr>
          <p:cNvPr id="163" name="TextovéPole 162"/>
          <p:cNvSpPr txBox="1"/>
          <p:nvPr/>
        </p:nvSpPr>
        <p:spPr>
          <a:xfrm>
            <a:off x="3881127" y="3240000"/>
            <a:ext cx="30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5</a:t>
            </a:r>
            <a:endParaRPr lang="cs-CZ" b="1" i="1" dirty="0"/>
          </a:p>
        </p:txBody>
      </p:sp>
      <p:sp>
        <p:nvSpPr>
          <p:cNvPr id="164" name="TextovéPole 163"/>
          <p:cNvSpPr txBox="1"/>
          <p:nvPr/>
        </p:nvSpPr>
        <p:spPr>
          <a:xfrm>
            <a:off x="5004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2,9</a:t>
            </a:r>
            <a:endParaRPr lang="cs-CZ" b="1" i="1" dirty="0"/>
          </a:p>
        </p:txBody>
      </p:sp>
      <p:sp>
        <p:nvSpPr>
          <p:cNvPr id="165" name="TextovéPole 164"/>
          <p:cNvSpPr txBox="1"/>
          <p:nvPr/>
        </p:nvSpPr>
        <p:spPr>
          <a:xfrm>
            <a:off x="5616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2,5</a:t>
            </a:r>
            <a:endParaRPr lang="cs-CZ" b="1" i="1" dirty="0"/>
          </a:p>
        </p:txBody>
      </p:sp>
      <p:sp>
        <p:nvSpPr>
          <p:cNvPr id="166" name="TextovéPole 165"/>
          <p:cNvSpPr txBox="1"/>
          <p:nvPr/>
        </p:nvSpPr>
        <p:spPr>
          <a:xfrm>
            <a:off x="6228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2,2</a:t>
            </a:r>
            <a:endParaRPr lang="cs-CZ" b="1" i="1" dirty="0"/>
          </a:p>
        </p:txBody>
      </p:sp>
      <p:sp>
        <p:nvSpPr>
          <p:cNvPr id="167" name="TextovéPole 166"/>
          <p:cNvSpPr txBox="1"/>
          <p:nvPr/>
        </p:nvSpPr>
        <p:spPr>
          <a:xfrm>
            <a:off x="6912000" y="3240000"/>
            <a:ext cx="41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</a:t>
            </a:r>
            <a:endParaRPr lang="cs-CZ" b="1" i="1" dirty="0"/>
          </a:p>
        </p:txBody>
      </p:sp>
      <p:sp>
        <p:nvSpPr>
          <p:cNvPr id="168" name="TextovéPole 167"/>
          <p:cNvSpPr txBox="1"/>
          <p:nvPr/>
        </p:nvSpPr>
        <p:spPr>
          <a:xfrm>
            <a:off x="7416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1,7</a:t>
            </a:r>
            <a:endParaRPr lang="cs-CZ" b="1" i="1" dirty="0"/>
          </a:p>
        </p:txBody>
      </p:sp>
      <p:sp>
        <p:nvSpPr>
          <p:cNvPr id="169" name="TextovéPole 168"/>
          <p:cNvSpPr txBox="1"/>
          <p:nvPr/>
        </p:nvSpPr>
        <p:spPr>
          <a:xfrm>
            <a:off x="8028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1,5</a:t>
            </a:r>
            <a:endParaRPr lang="cs-CZ" b="1" i="1" dirty="0"/>
          </a:p>
        </p:txBody>
      </p:sp>
      <p:cxnSp>
        <p:nvCxnSpPr>
          <p:cNvPr id="170" name="Přímá spojnice 169"/>
          <p:cNvCxnSpPr/>
          <p:nvPr/>
        </p:nvCxnSpPr>
        <p:spPr bwMode="auto">
          <a:xfrm>
            <a:off x="52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1" name="TextovéPole 170"/>
          <p:cNvSpPr txBox="1"/>
          <p:nvPr/>
        </p:nvSpPr>
        <p:spPr>
          <a:xfrm>
            <a:off x="4979132" y="6552000"/>
            <a:ext cx="567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130</a:t>
            </a:r>
            <a:endParaRPr lang="cs-CZ" sz="1400" b="1" dirty="0"/>
          </a:p>
        </p:txBody>
      </p:sp>
      <p:cxnSp>
        <p:nvCxnSpPr>
          <p:cNvPr id="176" name="Přímá spojnice 175"/>
          <p:cNvCxnSpPr/>
          <p:nvPr/>
        </p:nvCxnSpPr>
        <p:spPr bwMode="auto">
          <a:xfrm>
            <a:off x="540000" y="525600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55" name="Volný tvar 2054"/>
          <p:cNvSpPr/>
          <p:nvPr/>
        </p:nvSpPr>
        <p:spPr bwMode="auto">
          <a:xfrm>
            <a:off x="1680882" y="2138082"/>
            <a:ext cx="4020671" cy="3334871"/>
          </a:xfrm>
          <a:custGeom>
            <a:avLst/>
            <a:gdLst>
              <a:gd name="connsiteX0" fmla="*/ 0 w 4020671"/>
              <a:gd name="connsiteY0" fmla="*/ 0 h 3334871"/>
              <a:gd name="connsiteX1" fmla="*/ 295836 w 4020671"/>
              <a:gd name="connsiteY1" fmla="*/ 739589 h 3334871"/>
              <a:gd name="connsiteX2" fmla="*/ 1035424 w 4020671"/>
              <a:gd name="connsiteY2" fmla="*/ 1949824 h 3334871"/>
              <a:gd name="connsiteX3" fmla="*/ 1385047 w 4020671"/>
              <a:gd name="connsiteY3" fmla="*/ 2259106 h 3334871"/>
              <a:gd name="connsiteX4" fmla="*/ 1734671 w 4020671"/>
              <a:gd name="connsiteY4" fmla="*/ 2541494 h 3334871"/>
              <a:gd name="connsiteX5" fmla="*/ 2097742 w 4020671"/>
              <a:gd name="connsiteY5" fmla="*/ 2756647 h 3334871"/>
              <a:gd name="connsiteX6" fmla="*/ 2460812 w 4020671"/>
              <a:gd name="connsiteY6" fmla="*/ 2904565 h 3334871"/>
              <a:gd name="connsiteX7" fmla="*/ 3173506 w 4020671"/>
              <a:gd name="connsiteY7" fmla="*/ 3119718 h 3334871"/>
              <a:gd name="connsiteX8" fmla="*/ 3536577 w 4020671"/>
              <a:gd name="connsiteY8" fmla="*/ 3254189 h 3334871"/>
              <a:gd name="connsiteX9" fmla="*/ 4020671 w 4020671"/>
              <a:gd name="connsiteY9" fmla="*/ 3334871 h 333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20671" h="3334871">
                <a:moveTo>
                  <a:pt x="0" y="0"/>
                </a:moveTo>
                <a:cubicBezTo>
                  <a:pt x="61632" y="207309"/>
                  <a:pt x="123265" y="414618"/>
                  <a:pt x="295836" y="739589"/>
                </a:cubicBezTo>
                <a:cubicBezTo>
                  <a:pt x="468407" y="1064560"/>
                  <a:pt x="853889" y="1696571"/>
                  <a:pt x="1035424" y="1949824"/>
                </a:cubicBezTo>
                <a:cubicBezTo>
                  <a:pt x="1216959" y="2203077"/>
                  <a:pt x="1268506" y="2160494"/>
                  <a:pt x="1385047" y="2259106"/>
                </a:cubicBezTo>
                <a:cubicBezTo>
                  <a:pt x="1501588" y="2357718"/>
                  <a:pt x="1615889" y="2458571"/>
                  <a:pt x="1734671" y="2541494"/>
                </a:cubicBezTo>
                <a:cubicBezTo>
                  <a:pt x="1853454" y="2624418"/>
                  <a:pt x="1976719" y="2696135"/>
                  <a:pt x="2097742" y="2756647"/>
                </a:cubicBezTo>
                <a:cubicBezTo>
                  <a:pt x="2218765" y="2817159"/>
                  <a:pt x="2281518" y="2844053"/>
                  <a:pt x="2460812" y="2904565"/>
                </a:cubicBezTo>
                <a:cubicBezTo>
                  <a:pt x="2640106" y="2965077"/>
                  <a:pt x="2994212" y="3061447"/>
                  <a:pt x="3173506" y="3119718"/>
                </a:cubicBezTo>
                <a:cubicBezTo>
                  <a:pt x="3352800" y="3177989"/>
                  <a:pt x="3395383" y="3218330"/>
                  <a:pt x="3536577" y="3254189"/>
                </a:cubicBezTo>
                <a:cubicBezTo>
                  <a:pt x="3677771" y="3290048"/>
                  <a:pt x="3849221" y="3312459"/>
                  <a:pt x="4020671" y="3334871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417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3" fill="hold">
                      <p:stCondLst>
                        <p:cond delay="indefinite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4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9" fill="hold">
                      <p:stCondLst>
                        <p:cond delay="indefinite"/>
                      </p:stCondLst>
                      <p:childTnLst>
                        <p:par>
                          <p:cTn id="530" fill="hold">
                            <p:stCondLst>
                              <p:cond delay="0"/>
                            </p:stCondLst>
                            <p:childTnLst>
                              <p:par>
                                <p:cTn id="5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3" dur="6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7" grpId="0"/>
      <p:bldP spid="38" grpId="0"/>
      <p:bldP spid="39" grpId="0"/>
      <p:bldP spid="40" grpId="0"/>
      <p:bldP spid="41" grpId="0"/>
      <p:bldP spid="42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103" grpId="0"/>
      <p:bldP spid="104" grpId="0"/>
      <p:bldP spid="105" grpId="0"/>
      <p:bldP spid="106" grpId="0"/>
      <p:bldP spid="111" grpId="0"/>
      <p:bldP spid="112" grpId="0"/>
      <p:bldP spid="113" grpId="0"/>
      <p:bldP spid="114" grpId="0"/>
      <p:bldP spid="135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1" grpId="0"/>
      <p:bldP spid="20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50938" y="214313"/>
            <a:ext cx="779303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a rovnice</a:t>
            </a:r>
            <a:br>
              <a:rPr lang="cs-CZ" dirty="0" smtClean="0"/>
            </a:br>
            <a:r>
              <a:rPr lang="cs-CZ" dirty="0" smtClean="0"/>
              <a:t>nepřímé úměrnosti</a:t>
            </a:r>
            <a:endParaRPr lang="cs-CZ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2276872"/>
            <a:ext cx="9144000" cy="1656184"/>
          </a:xfrm>
          <a:prstGeom prst="rect">
            <a:avLst/>
          </a:prstGeom>
          <a:noFill/>
          <a:ln/>
        </p:spPr>
        <p:txBody>
          <a:bodyPr lIns="182562" tIns="46037" rIns="182562" bIns="46037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Grafem nepřímé úměrnosti je hyperbola (pokud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 definičním oborem množina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všech reálných čísel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mimo číslo 0 –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množina všech hodnot x).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zhledem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 definičnímu oboru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omezenému obvykle na čísla kladná, pracujeme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většinou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pouze s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podmnožinami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hyperboly,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tj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jednou větví hyperboly.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Pokud je však definičním oborem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množina </a:t>
            </a:r>
            <a:r>
              <a:rPr lang="cs-CZ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přirozených čísel, pak grafem závislosti je množina izolovaných bodů ležících na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větvi hyperboly. </a:t>
            </a:r>
            <a:endParaRPr lang="cs-CZ" sz="1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0" y="416480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Součin </a:t>
            </a:r>
            <a:r>
              <a:rPr lang="cs-CZ" sz="1600" b="1" dirty="0" smtClean="0"/>
              <a:t>hodnot </a:t>
            </a:r>
            <a:r>
              <a:rPr lang="cs-CZ" sz="1600" b="1" dirty="0"/>
              <a:t>x</a:t>
            </a:r>
            <a:r>
              <a:rPr lang="cs-CZ" sz="1600" b="1" dirty="0" smtClean="0"/>
              <a:t> · y </a:t>
            </a:r>
            <a:r>
              <a:rPr lang="cs-CZ" sz="1600" b="1" dirty="0" smtClean="0"/>
              <a:t>je tzv. konstanta (v </a:t>
            </a:r>
            <a:r>
              <a:rPr lang="cs-CZ" sz="1600" b="1" dirty="0"/>
              <a:t>matematice, fyzice a dalších přírodních vědách se pojmem konstanta označuje nějaké pevně dané číslo, jehož hodnota ovšem nemusí být </a:t>
            </a:r>
            <a:r>
              <a:rPr lang="cs-CZ" sz="1600" b="1" dirty="0" smtClean="0"/>
              <a:t>známá - opakem </a:t>
            </a:r>
            <a:r>
              <a:rPr lang="cs-CZ" sz="1600" b="1" dirty="0"/>
              <a:t>konstanty je proměnná, která může nabývat (potenciálně) libovolné </a:t>
            </a:r>
            <a:r>
              <a:rPr lang="cs-CZ" sz="1600" b="1" dirty="0" smtClean="0"/>
              <a:t>hodnoty), kterou obvykle značíme k a jejíž hodnotu určíme ze vztahu k = </a:t>
            </a:r>
            <a:r>
              <a:rPr lang="cs-CZ" sz="1600" b="1" dirty="0" smtClean="0"/>
              <a:t>x · y.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0" y="5517232"/>
                <a:ext cx="9144000" cy="787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>
                    <a:solidFill>
                      <a:srgbClr val="00B0F0"/>
                    </a:solidFill>
                  </a:rPr>
                  <a:t>Nepřímá </a:t>
                </a:r>
                <a:r>
                  <a:rPr lang="cs-CZ" sz="1600" b="1" dirty="0" smtClean="0">
                    <a:solidFill>
                      <a:srgbClr val="00B0F0"/>
                    </a:solidFill>
                  </a:rPr>
                  <a:t>úměrnost se dá vyjádřit </a:t>
                </a:r>
                <a:r>
                  <a:rPr lang="cs-CZ" sz="1600" b="1" dirty="0" smtClean="0">
                    <a:solidFill>
                      <a:srgbClr val="00B0F0"/>
                    </a:solidFill>
                  </a:rPr>
                  <a:t>vzorcem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00B0F0"/>
                        </a:solidFill>
                        <a:latin typeface="Cambria Math"/>
                      </a:rPr>
                      <m:t>𝒚</m:t>
                    </m:r>
                    <m:r>
                      <a:rPr lang="cs-CZ" sz="2000" b="1" i="1" smtClean="0">
                        <a:solidFill>
                          <a:srgbClr val="00B0F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1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cs-CZ" sz="2000" b="1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cs-CZ" sz="1600" b="1" dirty="0" smtClean="0">
                    <a:solidFill>
                      <a:srgbClr val="00B0F0"/>
                    </a:solidFill>
                  </a:rPr>
                  <a:t>; </a:t>
                </a:r>
                <a:r>
                  <a:rPr lang="cs-CZ" sz="1600" b="1" dirty="0" smtClean="0">
                    <a:solidFill>
                      <a:srgbClr val="00B0F0"/>
                    </a:solidFill>
                  </a:rPr>
                  <a:t>kladné číslo k se nazývá koeficient </a:t>
                </a:r>
                <a:r>
                  <a:rPr lang="cs-CZ" sz="1600" b="1" dirty="0" smtClean="0">
                    <a:solidFill>
                      <a:srgbClr val="00B0F0"/>
                    </a:solidFill>
                  </a:rPr>
                  <a:t>nepřímé </a:t>
                </a:r>
                <a:r>
                  <a:rPr lang="cs-CZ" sz="1600" b="1" dirty="0" smtClean="0">
                    <a:solidFill>
                      <a:srgbClr val="00B0F0"/>
                    </a:solidFill>
                  </a:rPr>
                  <a:t>úměrnosti.</a:t>
                </a:r>
                <a:endParaRPr lang="cs-CZ" sz="1600" b="1" dirty="0">
                  <a:solidFill>
                    <a:srgbClr val="00B0F0"/>
                  </a:solidFill>
                </a:endParaRPr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17232"/>
                <a:ext cx="9144000" cy="787844"/>
              </a:xfrm>
              <a:prstGeom prst="rect">
                <a:avLst/>
              </a:prstGeom>
              <a:blipFill rotWithShape="1">
                <a:blip r:embed="rId2"/>
                <a:stretch>
                  <a:fillRect l="-333" b="-93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34241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Přímá spojnice 24"/>
          <p:cNvCxnSpPr/>
          <p:nvPr/>
        </p:nvCxnSpPr>
        <p:spPr bwMode="auto">
          <a:xfrm>
            <a:off x="540000" y="1844824"/>
            <a:ext cx="0" cy="48151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88000" y="6480000"/>
            <a:ext cx="5544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465620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9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68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46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46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6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35496" y="5966111"/>
            <a:ext cx="505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0,5</a:t>
            </a:r>
            <a:endParaRPr lang="cs-CZ" sz="1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9512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79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5496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2,5</a:t>
            </a:r>
            <a:endParaRPr lang="cs-CZ" sz="1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5496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1,5</a:t>
            </a:r>
            <a:endParaRPr lang="cs-CZ" sz="1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9512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4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0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7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9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16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2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35496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3,5</a:t>
            </a:r>
            <a:endParaRPr lang="cs-CZ" sz="1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79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83568" y="6577607"/>
            <a:ext cx="392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043608" y="655022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20</a:t>
            </a:r>
            <a:endParaRPr lang="cs-CZ" sz="1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0364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30</a:t>
            </a:r>
            <a:endParaRPr lang="cs-CZ" sz="1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76368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40</a:t>
            </a:r>
            <a:endParaRPr lang="cs-CZ" sz="1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12372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50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48376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60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843808" y="655022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70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20384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80</a:t>
            </a:r>
            <a:endParaRPr lang="cs-CZ" sz="1400" b="1" dirty="0"/>
          </a:p>
        </p:txBody>
      </p:sp>
      <p:cxnSp>
        <p:nvCxnSpPr>
          <p:cNvPr id="60" name="Přímá spojnice 59"/>
          <p:cNvCxnSpPr/>
          <p:nvPr/>
        </p:nvCxnSpPr>
        <p:spPr bwMode="auto">
          <a:xfrm flipV="1">
            <a:off x="3780000" y="4896000"/>
            <a:ext cx="0" cy="158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40000" y="410400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1980000" y="2880000"/>
            <a:ext cx="0" cy="36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540000" y="4392000"/>
            <a:ext cx="25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40000" y="4679999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3060000" y="4392000"/>
            <a:ext cx="0" cy="2088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 flipV="1">
            <a:off x="2700000" y="4104000"/>
            <a:ext cx="0" cy="2376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3690000" y="4896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40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130000" y="5389794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4778498" y="5256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/>
          <p:nvPr/>
        </p:nvCxnSpPr>
        <p:spPr bwMode="auto">
          <a:xfrm>
            <a:off x="3780000" y="4806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>
            <a:off x="4140000" y="495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4859992" y="5166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5220000" y="531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/>
          <p:nvPr/>
        </p:nvCxnSpPr>
        <p:spPr bwMode="auto">
          <a:xfrm>
            <a:off x="468000" y="21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468000" y="25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468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468000" y="32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20077" y="2343281"/>
            <a:ext cx="59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5,5</a:t>
            </a:r>
            <a:endParaRPr lang="cs-CZ" sz="1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42647" y="2726111"/>
            <a:ext cx="612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35496" y="3107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4,5</a:t>
            </a:r>
            <a:endParaRPr lang="cs-CZ" sz="1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142591" y="2006111"/>
            <a:ext cx="5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cxnSp>
        <p:nvCxnSpPr>
          <p:cNvPr id="107" name="Přímá spojnice 106"/>
          <p:cNvCxnSpPr/>
          <p:nvPr/>
        </p:nvCxnSpPr>
        <p:spPr bwMode="auto">
          <a:xfrm>
            <a:off x="37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41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45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48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TextovéPole 110"/>
          <p:cNvSpPr txBox="1"/>
          <p:nvPr/>
        </p:nvSpPr>
        <p:spPr>
          <a:xfrm>
            <a:off x="3563888" y="65520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90</a:t>
            </a:r>
            <a:endParaRPr lang="cs-CZ" sz="1400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4652428" y="6552000"/>
            <a:ext cx="567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120</a:t>
            </a:r>
            <a:endParaRPr lang="cs-CZ" sz="1400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23968" y="6552000"/>
            <a:ext cx="57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100</a:t>
            </a:r>
            <a:endParaRPr lang="cs-CZ" sz="1400" b="1" dirty="0"/>
          </a:p>
        </p:txBody>
      </p:sp>
      <p:sp>
        <p:nvSpPr>
          <p:cNvPr id="114" name="TextovéPole 113"/>
          <p:cNvSpPr txBox="1"/>
          <p:nvPr/>
        </p:nvSpPr>
        <p:spPr>
          <a:xfrm>
            <a:off x="4283968" y="6552000"/>
            <a:ext cx="57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110</a:t>
            </a:r>
            <a:endParaRPr lang="cs-CZ" sz="1400" b="1" dirty="0"/>
          </a:p>
        </p:txBody>
      </p:sp>
      <p:cxnSp>
        <p:nvCxnSpPr>
          <p:cNvPr id="115" name="Přímá spojnice 114"/>
          <p:cNvCxnSpPr/>
          <p:nvPr/>
        </p:nvCxnSpPr>
        <p:spPr bwMode="auto">
          <a:xfrm flipV="1">
            <a:off x="342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 flipV="1">
            <a:off x="4140595" y="5040000"/>
            <a:ext cx="0" cy="144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 flipV="1">
            <a:off x="4859992" y="5256000"/>
            <a:ext cx="0" cy="122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 flipV="1">
            <a:off x="5220000" y="5400000"/>
            <a:ext cx="0" cy="10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540000" y="4896000"/>
            <a:ext cx="32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540000" y="504000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40000" y="5400000"/>
            <a:ext cx="46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540000" y="288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3420000" y="4591513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3060000" y="4302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2736000" y="4014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1980000" y="279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3348000" y="4681513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2988000" y="4392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Přímá spojnice 128"/>
          <p:cNvCxnSpPr/>
          <p:nvPr/>
        </p:nvCxnSpPr>
        <p:spPr bwMode="auto">
          <a:xfrm>
            <a:off x="2628000" y="4104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Přímá spojnice 129"/>
          <p:cNvCxnSpPr/>
          <p:nvPr/>
        </p:nvCxnSpPr>
        <p:spPr bwMode="auto">
          <a:xfrm>
            <a:off x="1890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Obdélník 134"/>
          <p:cNvSpPr/>
          <p:nvPr/>
        </p:nvSpPr>
        <p:spPr>
          <a:xfrm>
            <a:off x="2070000" y="1331865"/>
            <a:ext cx="2977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Z grafu předchozí úlohy urči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2"/>
          <p:cNvSpPr txBox="1">
            <a:spLocks noChangeArrowheads="1"/>
          </p:cNvSpPr>
          <p:nvPr/>
        </p:nvSpPr>
        <p:spPr>
          <a:xfrm>
            <a:off x="1580827" y="188640"/>
            <a:ext cx="6995849" cy="953375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nepřímé úměrnosti</a:t>
            </a:r>
            <a:endParaRPr lang="cs-CZ" sz="32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56483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TextovéPole 140"/>
          <p:cNvSpPr txBox="1"/>
          <p:nvPr/>
        </p:nvSpPr>
        <p:spPr>
          <a:xfrm>
            <a:off x="7999302" y="2592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130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776628" y="2592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7380312" y="2592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120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5004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70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5616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80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6228184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3780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40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4392000" y="2592000"/>
            <a:ext cx="48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7999302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7395618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6795410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6169986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5555431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958498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4349551" y="3744000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3730206" y="3744556"/>
            <a:ext cx="60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200</a:t>
            </a:r>
            <a:endParaRPr lang="cs-CZ" b="1" i="1" dirty="0"/>
          </a:p>
        </p:txBody>
      </p:sp>
      <p:sp>
        <p:nvSpPr>
          <p:cNvPr id="162" name="TextovéPole 161"/>
          <p:cNvSpPr txBox="1"/>
          <p:nvPr/>
        </p:nvSpPr>
        <p:spPr>
          <a:xfrm>
            <a:off x="4392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3,3</a:t>
            </a:r>
            <a:endParaRPr lang="cs-CZ" b="1" i="1" dirty="0"/>
          </a:p>
        </p:txBody>
      </p:sp>
      <p:sp>
        <p:nvSpPr>
          <p:cNvPr id="163" name="TextovéPole 162"/>
          <p:cNvSpPr txBox="1"/>
          <p:nvPr/>
        </p:nvSpPr>
        <p:spPr>
          <a:xfrm>
            <a:off x="3881127" y="3240000"/>
            <a:ext cx="30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5</a:t>
            </a:r>
            <a:endParaRPr lang="cs-CZ" b="1" i="1" dirty="0"/>
          </a:p>
        </p:txBody>
      </p:sp>
      <p:sp>
        <p:nvSpPr>
          <p:cNvPr id="164" name="TextovéPole 163"/>
          <p:cNvSpPr txBox="1"/>
          <p:nvPr/>
        </p:nvSpPr>
        <p:spPr>
          <a:xfrm>
            <a:off x="5004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2,9</a:t>
            </a:r>
            <a:endParaRPr lang="cs-CZ" b="1" i="1" dirty="0"/>
          </a:p>
        </p:txBody>
      </p:sp>
      <p:sp>
        <p:nvSpPr>
          <p:cNvPr id="165" name="TextovéPole 164"/>
          <p:cNvSpPr txBox="1"/>
          <p:nvPr/>
        </p:nvSpPr>
        <p:spPr>
          <a:xfrm>
            <a:off x="5616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2,5</a:t>
            </a:r>
            <a:endParaRPr lang="cs-CZ" b="1" i="1" dirty="0"/>
          </a:p>
        </p:txBody>
      </p:sp>
      <p:sp>
        <p:nvSpPr>
          <p:cNvPr id="166" name="TextovéPole 165"/>
          <p:cNvSpPr txBox="1"/>
          <p:nvPr/>
        </p:nvSpPr>
        <p:spPr>
          <a:xfrm>
            <a:off x="6228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2,2</a:t>
            </a:r>
            <a:endParaRPr lang="cs-CZ" b="1" i="1" dirty="0"/>
          </a:p>
        </p:txBody>
      </p:sp>
      <p:sp>
        <p:nvSpPr>
          <p:cNvPr id="167" name="TextovéPole 166"/>
          <p:cNvSpPr txBox="1"/>
          <p:nvPr/>
        </p:nvSpPr>
        <p:spPr>
          <a:xfrm>
            <a:off x="6912000" y="3240000"/>
            <a:ext cx="41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</a:t>
            </a:r>
            <a:endParaRPr lang="cs-CZ" b="1" i="1" dirty="0"/>
          </a:p>
        </p:txBody>
      </p:sp>
      <p:sp>
        <p:nvSpPr>
          <p:cNvPr id="168" name="TextovéPole 167"/>
          <p:cNvSpPr txBox="1"/>
          <p:nvPr/>
        </p:nvSpPr>
        <p:spPr>
          <a:xfrm>
            <a:off x="7416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1,7</a:t>
            </a:r>
            <a:endParaRPr lang="cs-CZ" b="1" i="1" dirty="0"/>
          </a:p>
        </p:txBody>
      </p:sp>
      <p:sp>
        <p:nvSpPr>
          <p:cNvPr id="169" name="TextovéPole 168"/>
          <p:cNvSpPr txBox="1"/>
          <p:nvPr/>
        </p:nvSpPr>
        <p:spPr>
          <a:xfrm>
            <a:off x="8028000" y="3240000"/>
            <a:ext cx="64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1,5</a:t>
            </a:r>
            <a:endParaRPr lang="cs-CZ" b="1" i="1" dirty="0"/>
          </a:p>
        </p:txBody>
      </p:sp>
      <p:cxnSp>
        <p:nvCxnSpPr>
          <p:cNvPr id="170" name="Přímá spojnice 169"/>
          <p:cNvCxnSpPr/>
          <p:nvPr/>
        </p:nvCxnSpPr>
        <p:spPr bwMode="auto">
          <a:xfrm>
            <a:off x="52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1" name="TextovéPole 170"/>
          <p:cNvSpPr txBox="1"/>
          <p:nvPr/>
        </p:nvSpPr>
        <p:spPr>
          <a:xfrm>
            <a:off x="4979132" y="6552000"/>
            <a:ext cx="567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130</a:t>
            </a:r>
            <a:endParaRPr lang="cs-CZ" sz="1400" b="1" dirty="0"/>
          </a:p>
        </p:txBody>
      </p:sp>
      <p:cxnSp>
        <p:nvCxnSpPr>
          <p:cNvPr id="176" name="Přímá spojnice 175"/>
          <p:cNvCxnSpPr/>
          <p:nvPr/>
        </p:nvCxnSpPr>
        <p:spPr bwMode="auto">
          <a:xfrm>
            <a:off x="540000" y="525600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Obdélník 130"/>
              <p:cNvSpPr/>
              <p:nvPr/>
            </p:nvSpPr>
            <p:spPr>
              <a:xfrm>
                <a:off x="2055174" y="1800000"/>
                <a:ext cx="4048114" cy="462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sz="1600" b="1" dirty="0" smtClean="0">
                    <a:latin typeface="Arial" pitchFamily="34" charset="0"/>
                    <a:cs typeface="Arial" pitchFamily="34" charset="0"/>
                  </a:rPr>
                  <a:t>a) Dobu jízdy při rychlosti </a:t>
                </a:r>
                <a14:m>
                  <m:oMath xmlns:m="http://schemas.openxmlformats.org/officeDocument/2006/math"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𝟓𝟎</m:t>
                    </m:r>
                    <m:f>
                      <m:fPr>
                        <m:ctrlP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𝒌𝒎</m:t>
                        </m:r>
                      </m:num>
                      <m:den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𝒉</m:t>
                        </m:r>
                      </m:den>
                    </m:f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cs-CZ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1" name="Obdélník 1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174" y="1800000"/>
                <a:ext cx="4048114" cy="462306"/>
              </a:xfrm>
              <a:prstGeom prst="rect">
                <a:avLst/>
              </a:prstGeom>
              <a:blipFill rotWithShape="1">
                <a:blip r:embed="rId4"/>
                <a:stretch>
                  <a:fillRect l="-753" b="-13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Obdélník 131"/>
              <p:cNvSpPr/>
              <p:nvPr/>
            </p:nvSpPr>
            <p:spPr>
              <a:xfrm>
                <a:off x="5401369" y="1800000"/>
                <a:ext cx="347059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sz="1600" b="1" dirty="0" smtClean="0">
                    <a:latin typeface="Arial" pitchFamily="34" charset="0"/>
                    <a:cs typeface="Arial" pitchFamily="34" charset="0"/>
                  </a:rPr>
                  <a:t>b) Rychlost nutnou k ujetí cesty za 3 hodiny</a:t>
                </a:r>
                <a14:m>
                  <m:oMath xmlns:m="http://schemas.openxmlformats.org/officeDocument/2006/math"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cs-CZ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2" name="Obdélník 1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369" y="1800000"/>
                <a:ext cx="3470597" cy="584775"/>
              </a:xfrm>
              <a:prstGeom prst="rect">
                <a:avLst/>
              </a:prstGeom>
              <a:blipFill rotWithShape="1">
                <a:blip r:embed="rId5"/>
                <a:stretch>
                  <a:fillRect l="-879" t="-3125" b="-1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3" name="Přímá spojnice 132"/>
          <p:cNvCxnSpPr/>
          <p:nvPr/>
        </p:nvCxnSpPr>
        <p:spPr bwMode="auto">
          <a:xfrm flipV="1">
            <a:off x="2340000" y="3600000"/>
            <a:ext cx="0" cy="288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Přímá spojnice 133"/>
          <p:cNvCxnSpPr/>
          <p:nvPr/>
        </p:nvCxnSpPr>
        <p:spPr bwMode="auto">
          <a:xfrm>
            <a:off x="540000" y="360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Přímá spojnice 136"/>
          <p:cNvCxnSpPr/>
          <p:nvPr/>
        </p:nvCxnSpPr>
        <p:spPr bwMode="auto">
          <a:xfrm>
            <a:off x="226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Přímá spojnice 137"/>
          <p:cNvCxnSpPr/>
          <p:nvPr/>
        </p:nvCxnSpPr>
        <p:spPr bwMode="auto">
          <a:xfrm>
            <a:off x="2355208" y="3499246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Přímá spojnice 138"/>
          <p:cNvCxnSpPr/>
          <p:nvPr/>
        </p:nvCxnSpPr>
        <p:spPr bwMode="auto">
          <a:xfrm>
            <a:off x="2952000" y="424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Přímá spojnice 139"/>
          <p:cNvCxnSpPr/>
          <p:nvPr/>
        </p:nvCxnSpPr>
        <p:spPr bwMode="auto">
          <a:xfrm>
            <a:off x="2862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Přímá spojnice 156"/>
          <p:cNvCxnSpPr/>
          <p:nvPr/>
        </p:nvCxnSpPr>
        <p:spPr bwMode="auto">
          <a:xfrm>
            <a:off x="540000" y="4320000"/>
            <a:ext cx="24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Přímá spojnice 157"/>
          <p:cNvCxnSpPr/>
          <p:nvPr/>
        </p:nvCxnSpPr>
        <p:spPr bwMode="auto">
          <a:xfrm flipV="1">
            <a:off x="2952000" y="4320000"/>
            <a:ext cx="0" cy="21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Obdélník 158"/>
          <p:cNvSpPr/>
          <p:nvPr/>
        </p:nvSpPr>
        <p:spPr>
          <a:xfrm>
            <a:off x="5004000" y="4219207"/>
            <a:ext cx="40481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a) Doba jízdy by byla 4 hodiny.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0" name="Obdélník 159"/>
              <p:cNvSpPr/>
              <p:nvPr/>
            </p:nvSpPr>
            <p:spPr>
              <a:xfrm>
                <a:off x="5035890" y="4557761"/>
                <a:ext cx="4048114" cy="451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sz="1600" b="1" dirty="0" smtClean="0">
                    <a:latin typeface="Arial" pitchFamily="34" charset="0"/>
                    <a:cs typeface="Arial" pitchFamily="34" charset="0"/>
                  </a:rPr>
                  <a:t>b) Rychlost musí být</a:t>
                </a:r>
                <a14:m>
                  <m:oMath xmlns:m="http://schemas.openxmlformats.org/officeDocument/2006/math">
                    <m:r>
                      <a:rPr lang="cs-CZ" sz="1600" b="1" i="0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𝟔𝟕</m:t>
                    </m:r>
                    <m:f>
                      <m:fPr>
                        <m:ctrlP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𝒌𝒎</m:t>
                        </m:r>
                      </m:num>
                      <m:den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𝒉</m:t>
                        </m:r>
                      </m:den>
                    </m:f>
                    <m:r>
                      <a:rPr lang="cs-CZ" sz="1600" b="1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cs-CZ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60" name="Obdélník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890" y="4557761"/>
                <a:ext cx="4048114" cy="451727"/>
              </a:xfrm>
              <a:prstGeom prst="rect">
                <a:avLst/>
              </a:prstGeom>
              <a:blipFill rotWithShape="1">
                <a:blip r:embed="rId6"/>
                <a:stretch>
                  <a:fillRect l="-753" b="-40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Volný tvar 4"/>
          <p:cNvSpPr/>
          <p:nvPr/>
        </p:nvSpPr>
        <p:spPr bwMode="auto">
          <a:xfrm>
            <a:off x="1627094" y="2124635"/>
            <a:ext cx="4061012" cy="3361765"/>
          </a:xfrm>
          <a:custGeom>
            <a:avLst/>
            <a:gdLst>
              <a:gd name="connsiteX0" fmla="*/ 0 w 4061012"/>
              <a:gd name="connsiteY0" fmla="*/ 0 h 3361765"/>
              <a:gd name="connsiteX1" fmla="*/ 349624 w 4061012"/>
              <a:gd name="connsiteY1" fmla="*/ 753036 h 3361765"/>
              <a:gd name="connsiteX2" fmla="*/ 726141 w 4061012"/>
              <a:gd name="connsiteY2" fmla="*/ 1479177 h 3361765"/>
              <a:gd name="connsiteX3" fmla="*/ 1102659 w 4061012"/>
              <a:gd name="connsiteY3" fmla="*/ 1976718 h 3361765"/>
              <a:gd name="connsiteX4" fmla="*/ 1331259 w 4061012"/>
              <a:gd name="connsiteY4" fmla="*/ 2191871 h 3361765"/>
              <a:gd name="connsiteX5" fmla="*/ 1438835 w 4061012"/>
              <a:gd name="connsiteY5" fmla="*/ 2272553 h 3361765"/>
              <a:gd name="connsiteX6" fmla="*/ 1801906 w 4061012"/>
              <a:gd name="connsiteY6" fmla="*/ 2568389 h 3361765"/>
              <a:gd name="connsiteX7" fmla="*/ 2151530 w 4061012"/>
              <a:gd name="connsiteY7" fmla="*/ 2770094 h 3361765"/>
              <a:gd name="connsiteX8" fmla="*/ 2514600 w 4061012"/>
              <a:gd name="connsiteY8" fmla="*/ 2918012 h 3361765"/>
              <a:gd name="connsiteX9" fmla="*/ 3240741 w 4061012"/>
              <a:gd name="connsiteY9" fmla="*/ 3146612 h 3361765"/>
              <a:gd name="connsiteX10" fmla="*/ 3590365 w 4061012"/>
              <a:gd name="connsiteY10" fmla="*/ 3281083 h 3361765"/>
              <a:gd name="connsiteX11" fmla="*/ 4061012 w 4061012"/>
              <a:gd name="connsiteY11" fmla="*/ 3361765 h 336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012" h="3361765">
                <a:moveTo>
                  <a:pt x="0" y="0"/>
                </a:moveTo>
                <a:cubicBezTo>
                  <a:pt x="114300" y="253253"/>
                  <a:pt x="228601" y="506507"/>
                  <a:pt x="349624" y="753036"/>
                </a:cubicBezTo>
                <a:cubicBezTo>
                  <a:pt x="470647" y="999565"/>
                  <a:pt x="600635" y="1275230"/>
                  <a:pt x="726141" y="1479177"/>
                </a:cubicBezTo>
                <a:cubicBezTo>
                  <a:pt x="851647" y="1683124"/>
                  <a:pt x="1001806" y="1857936"/>
                  <a:pt x="1102659" y="1976718"/>
                </a:cubicBezTo>
                <a:cubicBezTo>
                  <a:pt x="1203512" y="2095500"/>
                  <a:pt x="1275230" y="2142565"/>
                  <a:pt x="1331259" y="2191871"/>
                </a:cubicBezTo>
                <a:cubicBezTo>
                  <a:pt x="1387288" y="2241177"/>
                  <a:pt x="1360394" y="2209800"/>
                  <a:pt x="1438835" y="2272553"/>
                </a:cubicBezTo>
                <a:cubicBezTo>
                  <a:pt x="1517276" y="2335306"/>
                  <a:pt x="1683124" y="2485466"/>
                  <a:pt x="1801906" y="2568389"/>
                </a:cubicBezTo>
                <a:cubicBezTo>
                  <a:pt x="1920689" y="2651313"/>
                  <a:pt x="2032748" y="2711824"/>
                  <a:pt x="2151530" y="2770094"/>
                </a:cubicBezTo>
                <a:cubicBezTo>
                  <a:pt x="2270312" y="2828365"/>
                  <a:pt x="2333065" y="2855259"/>
                  <a:pt x="2514600" y="2918012"/>
                </a:cubicBezTo>
                <a:cubicBezTo>
                  <a:pt x="2696135" y="2980765"/>
                  <a:pt x="3061447" y="3086100"/>
                  <a:pt x="3240741" y="3146612"/>
                </a:cubicBezTo>
                <a:cubicBezTo>
                  <a:pt x="3420035" y="3207124"/>
                  <a:pt x="3453653" y="3245224"/>
                  <a:pt x="3590365" y="3281083"/>
                </a:cubicBezTo>
                <a:cubicBezTo>
                  <a:pt x="3727077" y="3316942"/>
                  <a:pt x="3894044" y="3339353"/>
                  <a:pt x="4061012" y="3361765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6593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6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7" dur="6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4" dur="7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3" fill="hold">
                      <p:stCondLst>
                        <p:cond delay="indefinite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7" dur="7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8" fill="hold">
                      <p:stCondLst>
                        <p:cond delay="indefinite"/>
                      </p:stCondLst>
                      <p:childTnLst>
                        <p:par>
                          <p:cTn id="479" fill="hold">
                            <p:stCondLst>
                              <p:cond delay="0"/>
                            </p:stCondLst>
                            <p:childTnLst>
                              <p:par>
                                <p:cTn id="4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4" fill="hold">
                      <p:stCondLst>
                        <p:cond delay="indefinite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8" dur="7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1" dur="7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2" fill="hold">
                      <p:stCondLst>
                        <p:cond delay="indefinite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7" grpId="0"/>
      <p:bldP spid="38" grpId="0"/>
      <p:bldP spid="39" grpId="0"/>
      <p:bldP spid="40" grpId="0"/>
      <p:bldP spid="41" grpId="0"/>
      <p:bldP spid="42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103" grpId="0"/>
      <p:bldP spid="104" grpId="0"/>
      <p:bldP spid="105" grpId="0"/>
      <p:bldP spid="106" grpId="0"/>
      <p:bldP spid="111" grpId="0"/>
      <p:bldP spid="112" grpId="0"/>
      <p:bldP spid="113" grpId="0"/>
      <p:bldP spid="114" grpId="0"/>
      <p:bldP spid="135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1" grpId="0"/>
      <p:bldP spid="131" grpId="0"/>
      <p:bldP spid="132" grpId="0"/>
      <p:bldP spid="159" grpId="0"/>
      <p:bldP spid="160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Přímá spojnice 24"/>
          <p:cNvCxnSpPr/>
          <p:nvPr/>
        </p:nvCxnSpPr>
        <p:spPr bwMode="auto">
          <a:xfrm>
            <a:off x="540000" y="2700000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288000" y="6480000"/>
            <a:ext cx="43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465620" y="6453336"/>
            <a:ext cx="2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O</a:t>
            </a:r>
            <a:endParaRPr lang="cs-CZ" b="1" i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9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68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468000" y="36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39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8000" y="43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46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468000" y="50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8000" y="540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468000" y="576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80000" y="5966111"/>
            <a:ext cx="505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9512" y="490518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79512" y="348862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80000" y="452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80000" y="521295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79512" y="558924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4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30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70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9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162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26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180000" y="380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79512" y="416611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55576" y="6577607"/>
            <a:ext cx="392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</a:t>
            </a:r>
            <a:endParaRPr lang="cs-CZ" sz="1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115616" y="6550223"/>
            <a:ext cx="324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2</a:t>
            </a:r>
            <a:endParaRPr lang="cs-CZ" sz="1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475656" y="6552001"/>
            <a:ext cx="324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3</a:t>
            </a:r>
            <a:endParaRPr lang="cs-CZ" sz="1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835696" y="655200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4</a:t>
            </a:r>
            <a:endParaRPr lang="cs-CZ" sz="1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195736" y="655200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5</a:t>
            </a:r>
            <a:endParaRPr lang="cs-CZ" sz="1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591584" y="6552001"/>
            <a:ext cx="32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6</a:t>
            </a:r>
            <a:endParaRPr lang="cs-CZ" sz="1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969656" y="6550223"/>
            <a:ext cx="23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7</a:t>
            </a:r>
            <a:endParaRPr lang="cs-CZ" sz="1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311744" y="6552000"/>
            <a:ext cx="324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8</a:t>
            </a:r>
            <a:endParaRPr lang="cs-CZ" sz="1400" b="1" dirty="0"/>
          </a:p>
        </p:txBody>
      </p:sp>
      <p:cxnSp>
        <p:nvCxnSpPr>
          <p:cNvPr id="62" name="Přímá spojnice 61"/>
          <p:cNvCxnSpPr/>
          <p:nvPr/>
        </p:nvCxnSpPr>
        <p:spPr bwMode="auto">
          <a:xfrm flipV="1">
            <a:off x="900000" y="2880000"/>
            <a:ext cx="0" cy="36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540000" y="2880000"/>
            <a:ext cx="3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40000" y="6119999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 flipV="1">
            <a:off x="4140000" y="6120000"/>
            <a:ext cx="0" cy="36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 flipV="1">
            <a:off x="1980000" y="5580000"/>
            <a:ext cx="0" cy="9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468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468000" y="324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ovéPole 103"/>
          <p:cNvSpPr txBox="1"/>
          <p:nvPr/>
        </p:nvSpPr>
        <p:spPr>
          <a:xfrm>
            <a:off x="108001" y="2726111"/>
            <a:ext cx="43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0000" y="3107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</a:t>
            </a:r>
            <a:endParaRPr lang="cs-CZ" sz="1400" b="1" dirty="0"/>
          </a:p>
        </p:txBody>
      </p:sp>
      <p:cxnSp>
        <p:nvCxnSpPr>
          <p:cNvPr id="107" name="Přímá spojnice 106"/>
          <p:cNvCxnSpPr/>
          <p:nvPr/>
        </p:nvCxnSpPr>
        <p:spPr bwMode="auto">
          <a:xfrm>
            <a:off x="378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4140000" y="6408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TextovéPole 110"/>
          <p:cNvSpPr txBox="1"/>
          <p:nvPr/>
        </p:nvSpPr>
        <p:spPr>
          <a:xfrm>
            <a:off x="3635896" y="6552000"/>
            <a:ext cx="30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9</a:t>
            </a:r>
            <a:endParaRPr lang="cs-CZ" sz="1400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3942000" y="6552001"/>
            <a:ext cx="499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10</a:t>
            </a:r>
            <a:endParaRPr lang="cs-CZ" sz="1400" b="1" dirty="0"/>
          </a:p>
        </p:txBody>
      </p:sp>
      <p:cxnSp>
        <p:nvCxnSpPr>
          <p:cNvPr id="119" name="Přímá spojnice 118"/>
          <p:cNvCxnSpPr/>
          <p:nvPr/>
        </p:nvCxnSpPr>
        <p:spPr bwMode="auto">
          <a:xfrm>
            <a:off x="540000" y="5760000"/>
            <a:ext cx="18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540000" y="46800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4153411" y="6019769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2357312" y="5663347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1980000" y="549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900000" y="2790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4068000" y="612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Přímá spojnice 127"/>
          <p:cNvCxnSpPr/>
          <p:nvPr/>
        </p:nvCxnSpPr>
        <p:spPr bwMode="auto">
          <a:xfrm>
            <a:off x="2279023" y="5753347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Přímá spojnice 128"/>
          <p:cNvCxnSpPr/>
          <p:nvPr/>
        </p:nvCxnSpPr>
        <p:spPr bwMode="auto">
          <a:xfrm>
            <a:off x="1890000" y="55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Přímá spojnice 129"/>
          <p:cNvCxnSpPr/>
          <p:nvPr/>
        </p:nvCxnSpPr>
        <p:spPr bwMode="auto">
          <a:xfrm>
            <a:off x="810000" y="28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Obdélník 134"/>
          <p:cNvSpPr/>
          <p:nvPr/>
        </p:nvSpPr>
        <p:spPr>
          <a:xfrm>
            <a:off x="143356" y="2010326"/>
            <a:ext cx="4033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Nepřímá úměrnost je dána tabulkou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2"/>
          <p:cNvSpPr txBox="1">
            <a:spLocks noChangeArrowheads="1"/>
          </p:cNvSpPr>
          <p:nvPr/>
        </p:nvSpPr>
        <p:spPr>
          <a:xfrm>
            <a:off x="1521841" y="404664"/>
            <a:ext cx="6995849" cy="953375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nepřímé úměrnosti</a:t>
            </a:r>
            <a:endParaRPr lang="cs-CZ" sz="3200" dirty="0"/>
          </a:p>
        </p:txBody>
      </p:sp>
      <p:sp>
        <p:nvSpPr>
          <p:cNvPr id="131" name="Obdélník 130"/>
          <p:cNvSpPr/>
          <p:nvPr/>
        </p:nvSpPr>
        <p:spPr>
          <a:xfrm>
            <a:off x="3275856" y="2700000"/>
            <a:ext cx="22943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a) Zapiš ji vzorcem.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Obdélník 131"/>
              <p:cNvSpPr/>
              <p:nvPr/>
            </p:nvSpPr>
            <p:spPr>
              <a:xfrm>
                <a:off x="3275856" y="3087472"/>
                <a:ext cx="5580269" cy="3611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sz="1600" b="1" dirty="0" smtClean="0">
                    <a:latin typeface="Arial" pitchFamily="34" charset="0"/>
                    <a:cs typeface="Arial" pitchFamily="34" charset="0"/>
                  </a:rPr>
                  <a:t>b) Sestroj její graf v pravoúhlé soustavě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𝑶</m:t>
                        </m:r>
                      </m:e>
                      <m:sub>
                        <m:r>
                          <a:rPr lang="cs-CZ" sz="1600" b="1" i="1" smtClean="0">
                            <a:latin typeface="Cambria Math"/>
                            <a:cs typeface="Arial" pitchFamily="34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cs-CZ" sz="1600" b="1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cs-CZ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32" name="Obdélník 1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087472"/>
                <a:ext cx="5580269" cy="361125"/>
              </a:xfrm>
              <a:prstGeom prst="rect">
                <a:avLst/>
              </a:prstGeom>
              <a:blipFill rotWithShape="1">
                <a:blip r:embed="rId3"/>
                <a:stretch>
                  <a:fillRect l="-546" t="-5000" b="-1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3" name="Přímá spojnice 132"/>
          <p:cNvCxnSpPr/>
          <p:nvPr/>
        </p:nvCxnSpPr>
        <p:spPr bwMode="auto">
          <a:xfrm flipV="1">
            <a:off x="1260000" y="468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Přímá spojnice 133"/>
          <p:cNvCxnSpPr/>
          <p:nvPr/>
        </p:nvCxnSpPr>
        <p:spPr bwMode="auto">
          <a:xfrm>
            <a:off x="540000" y="5580000"/>
            <a:ext cx="14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Přímá spojnice 136"/>
          <p:cNvCxnSpPr/>
          <p:nvPr/>
        </p:nvCxnSpPr>
        <p:spPr bwMode="auto">
          <a:xfrm>
            <a:off x="1188000" y="4680000"/>
            <a:ext cx="180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Přímá spojnice 137"/>
          <p:cNvCxnSpPr/>
          <p:nvPr/>
        </p:nvCxnSpPr>
        <p:spPr bwMode="auto">
          <a:xfrm>
            <a:off x="1260000" y="4572000"/>
            <a:ext cx="0" cy="18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Přímá spojnice 157"/>
          <p:cNvCxnSpPr/>
          <p:nvPr/>
        </p:nvCxnSpPr>
        <p:spPr bwMode="auto">
          <a:xfrm flipV="1">
            <a:off x="2339752" y="5760000"/>
            <a:ext cx="0" cy="72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Obdélník 158"/>
          <p:cNvSpPr/>
          <p:nvPr/>
        </p:nvSpPr>
        <p:spPr>
          <a:xfrm>
            <a:off x="4787209" y="3679246"/>
            <a:ext cx="1278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a) k = x · y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036" y="1978447"/>
            <a:ext cx="4986089" cy="7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" name="Obdélník 160"/>
          <p:cNvSpPr/>
          <p:nvPr/>
        </p:nvSpPr>
        <p:spPr>
          <a:xfrm>
            <a:off x="5040000" y="4020447"/>
            <a:ext cx="1278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k = 1 · 10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Obdélník 171"/>
          <p:cNvSpPr/>
          <p:nvPr/>
        </p:nvSpPr>
        <p:spPr>
          <a:xfrm>
            <a:off x="5976000" y="4021200"/>
            <a:ext cx="1278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= 10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3" name="Obdélník 172"/>
              <p:cNvSpPr/>
              <p:nvPr/>
            </p:nvSpPr>
            <p:spPr>
              <a:xfrm>
                <a:off x="4788024" y="4392000"/>
                <a:ext cx="1278781" cy="574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0" smtClean="0">
                          <a:latin typeface="Cambria Math"/>
                          <a:cs typeface="Arial" pitchFamily="34" charset="0"/>
                        </a:rPr>
                        <m:t>𝐲</m:t>
                      </m:r>
                      <m:r>
                        <a:rPr lang="cs-CZ" sz="1600" b="1" i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600" b="1" i="1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16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3" name="Obdélník 1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392000"/>
                <a:ext cx="1278781" cy="57458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Volný tvar 21"/>
          <p:cNvSpPr/>
          <p:nvPr/>
        </p:nvSpPr>
        <p:spPr bwMode="auto">
          <a:xfrm>
            <a:off x="864216" y="2541139"/>
            <a:ext cx="3575806" cy="3628593"/>
          </a:xfrm>
          <a:custGeom>
            <a:avLst/>
            <a:gdLst>
              <a:gd name="connsiteX0" fmla="*/ 9843 w 3575806"/>
              <a:gd name="connsiteY0" fmla="*/ 355 h 3628593"/>
              <a:gd name="connsiteX1" fmla="*/ 50184 w 3575806"/>
              <a:gd name="connsiteY1" fmla="*/ 349979 h 3628593"/>
              <a:gd name="connsiteX2" fmla="*/ 399808 w 3575806"/>
              <a:gd name="connsiteY2" fmla="*/ 2124990 h 3628593"/>
              <a:gd name="connsiteX3" fmla="*/ 776325 w 3575806"/>
              <a:gd name="connsiteY3" fmla="*/ 2824237 h 3628593"/>
              <a:gd name="connsiteX4" fmla="*/ 1489019 w 3575806"/>
              <a:gd name="connsiteY4" fmla="*/ 3214202 h 3628593"/>
              <a:gd name="connsiteX5" fmla="*/ 3290925 w 3575806"/>
              <a:gd name="connsiteY5" fmla="*/ 3577273 h 3628593"/>
              <a:gd name="connsiteX6" fmla="*/ 3546419 w 3575806"/>
              <a:gd name="connsiteY6" fmla="*/ 3617614 h 3628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75806" h="3628593">
                <a:moveTo>
                  <a:pt x="9843" y="355"/>
                </a:moveTo>
                <a:cubicBezTo>
                  <a:pt x="-2484" y="-1886"/>
                  <a:pt x="-14810" y="-4127"/>
                  <a:pt x="50184" y="349979"/>
                </a:cubicBezTo>
                <a:cubicBezTo>
                  <a:pt x="115178" y="704085"/>
                  <a:pt x="278785" y="1712614"/>
                  <a:pt x="399808" y="2124990"/>
                </a:cubicBezTo>
                <a:cubicBezTo>
                  <a:pt x="520831" y="2537366"/>
                  <a:pt x="594790" y="2642702"/>
                  <a:pt x="776325" y="2824237"/>
                </a:cubicBezTo>
                <a:cubicBezTo>
                  <a:pt x="957860" y="3005772"/>
                  <a:pt x="1069919" y="3088696"/>
                  <a:pt x="1489019" y="3214202"/>
                </a:cubicBezTo>
                <a:cubicBezTo>
                  <a:pt x="1908119" y="3339708"/>
                  <a:pt x="2948025" y="3510038"/>
                  <a:pt x="3290925" y="3577273"/>
                </a:cubicBezTo>
                <a:cubicBezTo>
                  <a:pt x="3633825" y="3644508"/>
                  <a:pt x="3590122" y="3631061"/>
                  <a:pt x="3546419" y="3617614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2692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4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4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4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4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4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4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4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4" dur="4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4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0" dur="4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3" dur="7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7" grpId="0"/>
      <p:bldP spid="38" grpId="0"/>
      <p:bldP spid="39" grpId="0"/>
      <p:bldP spid="40" grpId="0"/>
      <p:bldP spid="41" grpId="0"/>
      <p:bldP spid="42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104" grpId="0"/>
      <p:bldP spid="105" grpId="0"/>
      <p:bldP spid="111" grpId="0"/>
      <p:bldP spid="113" grpId="0"/>
      <p:bldP spid="135" grpId="0"/>
      <p:bldP spid="131" grpId="0"/>
      <p:bldP spid="132" grpId="0"/>
      <p:bldP spid="159" grpId="0"/>
      <p:bldP spid="161" grpId="0"/>
      <p:bldP spid="172" grpId="0"/>
      <p:bldP spid="173" grpId="0"/>
      <p:bldP spid="22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1774</TotalTime>
  <Words>650</Words>
  <Application>Microsoft Office PowerPoint</Application>
  <PresentationFormat>Předvádění na obrazovce (4:3)</PresentationFormat>
  <Paragraphs>228</Paragraphs>
  <Slides>8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Graf nepřímé úměrnosti</vt:lpstr>
      <vt:lpstr>Nepřímá úměrnost</vt:lpstr>
      <vt:lpstr>Nepřímá úměrnost Definice</vt:lpstr>
      <vt:lpstr>Graf nepřímé úměrnosti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266</cp:revision>
  <dcterms:created xsi:type="dcterms:W3CDTF">2012-01-02T08:14:14Z</dcterms:created>
  <dcterms:modified xsi:type="dcterms:W3CDTF">2012-03-14T13:41:09Z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