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6"/>
  </p:notesMasterIdLst>
  <p:handoutMasterIdLst>
    <p:handoutMasterId r:id="rId7"/>
  </p:handoutMasterIdLst>
  <p:sldIdLst>
    <p:sldId id="256" r:id="rId2"/>
    <p:sldId id="334" r:id="rId3"/>
    <p:sldId id="339" r:id="rId4"/>
    <p:sldId id="340" r:id="rId5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836712"/>
            <a:ext cx="9144000" cy="1462088"/>
          </a:xfrm>
        </p:spPr>
        <p:txBody>
          <a:bodyPr/>
          <a:lstStyle/>
          <a:p>
            <a:pPr algn="ctr"/>
            <a:r>
              <a:rPr lang="cs-CZ" sz="5400" dirty="0" smtClean="0"/>
              <a:t>Čtyřúhelníky a rovnoběžníky</a:t>
            </a:r>
            <a:endParaRPr lang="cs-CZ" sz="54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Čtyřúhelníky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3620000" y="1800000"/>
            <a:ext cx="534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Body A; B; C; D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vrcholy</a:t>
            </a:r>
            <a:r>
              <a:rPr lang="cs-CZ" sz="1600" b="1" dirty="0" smtClean="0"/>
              <a:t> čtyřúhelníku ABCD.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738324" y="5040000"/>
            <a:ext cx="4702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Prvky (vrcholy, strany, úhly) ležící vedle sebe nazýváme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sousední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539552" y="2348880"/>
            <a:ext cx="2376264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>
            <a:off x="395536" y="2348880"/>
            <a:ext cx="144016" cy="19442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>
            <a:off x="395536" y="4293096"/>
            <a:ext cx="32403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 flipH="1" flipV="1">
            <a:off x="2915816" y="2780928"/>
            <a:ext cx="720080" cy="1512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3447788" y="428380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157466" y="429859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251379" y="201016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2799716" y="232570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1679170" y="428380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3246669" y="3316633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1539576" y="220486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114832" y="312761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2987824" y="393835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87" name="TextovéPole 86"/>
          <p:cNvSpPr txBox="1"/>
          <p:nvPr/>
        </p:nvSpPr>
        <p:spPr>
          <a:xfrm>
            <a:off x="396914" y="3795408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2699792" y="2708920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489449" y="249289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d</a:t>
            </a:r>
            <a:endParaRPr lang="cs-CZ" b="1" dirty="0">
              <a:latin typeface="Symbol" pitchFamily="18" charset="2"/>
            </a:endParaRPr>
          </a:p>
        </p:txBody>
      </p:sp>
      <p:cxnSp>
        <p:nvCxnSpPr>
          <p:cNvPr id="22" name="Přímá spojnice 21"/>
          <p:cNvCxnSpPr/>
          <p:nvPr/>
        </p:nvCxnSpPr>
        <p:spPr bwMode="auto">
          <a:xfrm>
            <a:off x="540000" y="2376000"/>
            <a:ext cx="3096000" cy="192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>
            <a:stCxn id="79" idx="0"/>
          </p:cNvCxnSpPr>
          <p:nvPr/>
        </p:nvCxnSpPr>
        <p:spPr bwMode="auto">
          <a:xfrm flipV="1">
            <a:off x="395536" y="2780928"/>
            <a:ext cx="2520280" cy="151766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1" name="Oblouk 90"/>
          <p:cNvSpPr/>
          <p:nvPr/>
        </p:nvSpPr>
        <p:spPr bwMode="auto">
          <a:xfrm rot="10348999">
            <a:off x="2553825" y="2197585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" name="Oblouk 91"/>
          <p:cNvSpPr/>
          <p:nvPr/>
        </p:nvSpPr>
        <p:spPr bwMode="auto">
          <a:xfrm>
            <a:off x="-53334" y="3827021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Oblouk 92"/>
          <p:cNvSpPr/>
          <p:nvPr/>
        </p:nvSpPr>
        <p:spPr bwMode="auto">
          <a:xfrm rot="16200000">
            <a:off x="2897930" y="3813294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4" name="Oblouk 93"/>
          <p:cNvSpPr/>
          <p:nvPr/>
        </p:nvSpPr>
        <p:spPr bwMode="auto">
          <a:xfrm rot="6243528">
            <a:off x="124660" y="1893554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1139575" y="342607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e</a:t>
            </a:r>
            <a:endParaRPr lang="cs-CZ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2511684" y="335699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</a:t>
            </a:r>
            <a:endParaRPr lang="cs-CZ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3635896" y="2412000"/>
            <a:ext cx="5342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Úsečky AB = a; BC = b; CD = c; DA </a:t>
            </a:r>
            <a:r>
              <a:rPr lang="cs-CZ" sz="1600" b="1" smtClean="0"/>
              <a:t>= d </a:t>
            </a:r>
            <a:r>
              <a:rPr lang="cs-CZ" sz="1600" b="1" dirty="0" smtClean="0"/>
              <a:t>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strany</a:t>
            </a:r>
            <a:r>
              <a:rPr lang="cs-CZ" sz="1600" b="1" dirty="0" smtClean="0"/>
              <a:t> čtyřúhelníku ABCD.</a:t>
            </a:r>
            <a:endParaRPr lang="cs-CZ" sz="16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635896" y="3240000"/>
            <a:ext cx="5342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Úsečky AC = e; BD = f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úhlopříčky</a:t>
            </a:r>
            <a:r>
              <a:rPr lang="cs-CZ" sz="1600" b="1" dirty="0" smtClean="0"/>
              <a:t> čtyřúhelníku ABCD.</a:t>
            </a:r>
            <a:endParaRPr lang="cs-CZ" sz="16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3726711" y="4140000"/>
            <a:ext cx="5342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Úhly: </a:t>
            </a:r>
            <a:r>
              <a:rPr lang="cs-CZ" sz="1600" b="1" dirty="0" smtClean="0">
                <a:latin typeface="Cambria Math"/>
                <a:ea typeface="Cambria Math"/>
              </a:rPr>
              <a:t>∢</a:t>
            </a:r>
            <a:r>
              <a:rPr lang="cs-CZ" sz="1600" b="1" dirty="0" smtClean="0"/>
              <a:t>DAB = </a:t>
            </a:r>
            <a:r>
              <a:rPr lang="cs-CZ" sz="1600" b="1" dirty="0" smtClean="0">
                <a:latin typeface="Symbol" pitchFamily="18" charset="2"/>
              </a:rPr>
              <a:t>a</a:t>
            </a:r>
            <a:r>
              <a:rPr lang="cs-CZ" sz="1600" b="1" dirty="0" smtClean="0"/>
              <a:t>; </a:t>
            </a:r>
            <a:r>
              <a:rPr lang="cs-CZ" sz="1600" b="1" dirty="0">
                <a:latin typeface="Cambria Math"/>
                <a:ea typeface="Cambria Math"/>
              </a:rPr>
              <a:t>∢ </a:t>
            </a:r>
            <a:r>
              <a:rPr lang="cs-CZ" sz="1600" b="1" dirty="0" smtClean="0"/>
              <a:t>ABC </a:t>
            </a:r>
            <a:r>
              <a:rPr lang="cs-CZ" sz="1600" b="1" dirty="0"/>
              <a:t>= </a:t>
            </a:r>
            <a:r>
              <a:rPr lang="cs-CZ" sz="1600" b="1" dirty="0">
                <a:latin typeface="Symbol" pitchFamily="18" charset="2"/>
              </a:rPr>
              <a:t>b</a:t>
            </a:r>
            <a:r>
              <a:rPr lang="cs-CZ" sz="1600" b="1" dirty="0"/>
              <a:t>; </a:t>
            </a:r>
            <a:r>
              <a:rPr lang="cs-CZ" sz="1600" b="1" dirty="0">
                <a:latin typeface="Cambria Math"/>
                <a:ea typeface="Cambria Math"/>
              </a:rPr>
              <a:t>∢ </a:t>
            </a:r>
            <a:r>
              <a:rPr lang="cs-CZ" sz="1600" b="1" dirty="0" smtClean="0"/>
              <a:t>BCD </a:t>
            </a:r>
            <a:r>
              <a:rPr lang="cs-CZ" sz="1600" b="1" dirty="0"/>
              <a:t>= </a:t>
            </a:r>
            <a:r>
              <a:rPr lang="cs-CZ" sz="1600" b="1" dirty="0" smtClean="0">
                <a:latin typeface="Symbol" pitchFamily="18" charset="2"/>
              </a:rPr>
              <a:t>g</a:t>
            </a:r>
            <a:r>
              <a:rPr lang="cs-CZ" sz="1600" b="1" dirty="0" smtClean="0"/>
              <a:t>; </a:t>
            </a:r>
            <a:r>
              <a:rPr lang="cs-CZ" sz="1600" b="1" dirty="0">
                <a:latin typeface="Cambria Math"/>
                <a:ea typeface="Cambria Math"/>
              </a:rPr>
              <a:t>∢ </a:t>
            </a:r>
            <a:r>
              <a:rPr lang="cs-CZ" sz="1600" b="1" dirty="0" smtClean="0"/>
              <a:t>CDA </a:t>
            </a:r>
            <a:r>
              <a:rPr lang="cs-CZ" sz="1600" b="1" dirty="0"/>
              <a:t>= </a:t>
            </a:r>
            <a:r>
              <a:rPr lang="cs-CZ" sz="1600" b="1" dirty="0" smtClean="0">
                <a:latin typeface="Symbol" pitchFamily="18" charset="2"/>
              </a:rPr>
              <a:t>d</a:t>
            </a:r>
            <a:r>
              <a:rPr lang="cs-CZ" sz="1600" b="1" dirty="0" smtClean="0"/>
              <a:t>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vnitřní úhly</a:t>
            </a:r>
            <a:r>
              <a:rPr lang="cs-CZ" sz="1600" b="1" dirty="0" smtClean="0"/>
              <a:t> čtyřúhelníku ABCD.</a:t>
            </a:r>
            <a:endParaRPr lang="cs-CZ" sz="16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3779912" y="5940000"/>
            <a:ext cx="4702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Prvky (vrcholy, strany, úhly) ležící proti sobě nazýváme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protější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27103674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1" grpId="0" animBg="1"/>
      <p:bldP spid="92" grpId="0" animBg="1"/>
      <p:bldP spid="93" grpId="0" animBg="1"/>
      <p:bldP spid="94" grpId="0" animBg="1"/>
      <p:bldP spid="95" grpId="0"/>
      <p:bldP spid="96" grpId="0"/>
      <p:bldP spid="97" grpId="0"/>
      <p:bldP spid="98" grpId="0"/>
      <p:bldP spid="99" grpId="0"/>
      <p:bldP spid="1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Rovnoběžníky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3780000" y="1800000"/>
            <a:ext cx="534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Body A; B; C; D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vrcholy</a:t>
            </a:r>
            <a:r>
              <a:rPr lang="cs-CZ" sz="1600" b="1" dirty="0" smtClean="0"/>
              <a:t> rovnoběžníku ABCD.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780000" y="3780000"/>
            <a:ext cx="4702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Prvky (vrcholy, strany, úhly) ležící vedle sebe nazýváme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sousední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3780000" y="2160000"/>
            <a:ext cx="5342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Úsečky AB = a; BC = b; CD = c; DA = a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strany</a:t>
            </a:r>
            <a:r>
              <a:rPr lang="cs-CZ" sz="1600" b="1" dirty="0" smtClean="0"/>
              <a:t> rovnoběžníku ABCD.</a:t>
            </a:r>
            <a:endParaRPr lang="cs-CZ" sz="16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780000" y="2700000"/>
            <a:ext cx="5342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Úsečky AC = e; BD = f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úhlopříčky</a:t>
            </a:r>
            <a:r>
              <a:rPr lang="cs-CZ" sz="1600" b="1" dirty="0" smtClean="0"/>
              <a:t> rovnoběžníku ABCD.</a:t>
            </a:r>
            <a:endParaRPr lang="cs-CZ" sz="16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3780000" y="3240000"/>
            <a:ext cx="5342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Úhly: </a:t>
            </a:r>
            <a:r>
              <a:rPr lang="cs-CZ" sz="1600" b="1" dirty="0" smtClean="0">
                <a:latin typeface="Cambria Math"/>
                <a:ea typeface="Cambria Math"/>
              </a:rPr>
              <a:t>∢</a:t>
            </a:r>
            <a:r>
              <a:rPr lang="cs-CZ" sz="1600" b="1" dirty="0" smtClean="0"/>
              <a:t>DAB = </a:t>
            </a:r>
            <a:r>
              <a:rPr lang="cs-CZ" sz="1600" b="1" dirty="0" smtClean="0">
                <a:latin typeface="Symbol" pitchFamily="18" charset="2"/>
              </a:rPr>
              <a:t>a</a:t>
            </a:r>
            <a:r>
              <a:rPr lang="cs-CZ" sz="1600" b="1" dirty="0" smtClean="0"/>
              <a:t>; </a:t>
            </a:r>
            <a:r>
              <a:rPr lang="cs-CZ" sz="1600" b="1" dirty="0">
                <a:latin typeface="Cambria Math"/>
                <a:ea typeface="Cambria Math"/>
              </a:rPr>
              <a:t>∢ </a:t>
            </a:r>
            <a:r>
              <a:rPr lang="cs-CZ" sz="1600" b="1" dirty="0" smtClean="0"/>
              <a:t>ABC </a:t>
            </a:r>
            <a:r>
              <a:rPr lang="cs-CZ" sz="1600" b="1" dirty="0"/>
              <a:t>= </a:t>
            </a:r>
            <a:r>
              <a:rPr lang="cs-CZ" sz="1600" b="1" dirty="0">
                <a:latin typeface="Symbol" pitchFamily="18" charset="2"/>
              </a:rPr>
              <a:t>b</a:t>
            </a:r>
            <a:r>
              <a:rPr lang="cs-CZ" sz="1600" b="1" dirty="0"/>
              <a:t>; </a:t>
            </a:r>
            <a:r>
              <a:rPr lang="cs-CZ" sz="1600" b="1" dirty="0">
                <a:latin typeface="Cambria Math"/>
                <a:ea typeface="Cambria Math"/>
              </a:rPr>
              <a:t>∢ </a:t>
            </a:r>
            <a:r>
              <a:rPr lang="cs-CZ" sz="1600" b="1" dirty="0" smtClean="0"/>
              <a:t>BCD </a:t>
            </a:r>
            <a:r>
              <a:rPr lang="cs-CZ" sz="1600" b="1" dirty="0"/>
              <a:t>= </a:t>
            </a:r>
            <a:r>
              <a:rPr lang="cs-CZ" sz="1600" b="1" dirty="0" smtClean="0">
                <a:latin typeface="Symbol" pitchFamily="18" charset="2"/>
              </a:rPr>
              <a:t>g</a:t>
            </a:r>
            <a:r>
              <a:rPr lang="cs-CZ" sz="1600" b="1" dirty="0" smtClean="0"/>
              <a:t>; </a:t>
            </a:r>
            <a:r>
              <a:rPr lang="cs-CZ" sz="1600" b="1" dirty="0">
                <a:latin typeface="Cambria Math"/>
                <a:ea typeface="Cambria Math"/>
              </a:rPr>
              <a:t>∢ </a:t>
            </a:r>
            <a:r>
              <a:rPr lang="cs-CZ" sz="1600" b="1" dirty="0" smtClean="0"/>
              <a:t>CDA </a:t>
            </a:r>
            <a:r>
              <a:rPr lang="cs-CZ" sz="1600" b="1" dirty="0"/>
              <a:t>= </a:t>
            </a:r>
            <a:r>
              <a:rPr lang="cs-CZ" sz="1600" b="1" dirty="0" smtClean="0">
                <a:latin typeface="Symbol" pitchFamily="18" charset="2"/>
              </a:rPr>
              <a:t>d</a:t>
            </a:r>
            <a:r>
              <a:rPr lang="cs-CZ" sz="1600" b="1" dirty="0" smtClean="0"/>
              <a:t>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vnitřní úhly</a:t>
            </a:r>
            <a:r>
              <a:rPr lang="cs-CZ" sz="1600" b="1" dirty="0" smtClean="0"/>
              <a:t> rovnoběžníku ABCD.</a:t>
            </a:r>
            <a:endParaRPr lang="cs-CZ" sz="16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3779912" y="4320000"/>
            <a:ext cx="4702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Prvky (vrcholy, strany, úhly) ležící proti sobě nazýváme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protější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07504" y="3746162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 flipV="1">
            <a:off x="107504" y="2578090"/>
            <a:ext cx="810000" cy="116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2843808" y="2578090"/>
            <a:ext cx="774000" cy="116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900000" y="2556000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-36512" y="371703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2699792" y="371703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434061" y="220486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70554" y="218882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231764" y="301259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2165055" y="196623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220589" y="282792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355430" y="3743457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9" name="Oblouk 48"/>
          <p:cNvSpPr/>
          <p:nvPr/>
        </p:nvSpPr>
        <p:spPr bwMode="auto">
          <a:xfrm rot="662097">
            <a:off x="-100224" y="3206759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blouk 49"/>
          <p:cNvSpPr/>
          <p:nvPr/>
        </p:nvSpPr>
        <p:spPr bwMode="auto">
          <a:xfrm rot="6683380">
            <a:off x="415631" y="1927350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blouk 50"/>
          <p:cNvSpPr/>
          <p:nvPr/>
        </p:nvSpPr>
        <p:spPr bwMode="auto">
          <a:xfrm rot="17513820">
            <a:off x="2369791" y="3454705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louk 51"/>
          <p:cNvSpPr/>
          <p:nvPr/>
        </p:nvSpPr>
        <p:spPr bwMode="auto">
          <a:xfrm rot="11175144">
            <a:off x="2891689" y="2140658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Přímá spojnice 8"/>
          <p:cNvCxnSpPr>
            <a:stCxn id="44" idx="2"/>
          </p:cNvCxnSpPr>
          <p:nvPr/>
        </p:nvCxnSpPr>
        <p:spPr bwMode="auto">
          <a:xfrm>
            <a:off x="908624" y="2558158"/>
            <a:ext cx="1935184" cy="11880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107504" y="2558158"/>
            <a:ext cx="3528392" cy="11852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TextovéPole 57"/>
          <p:cNvSpPr txBox="1"/>
          <p:nvPr/>
        </p:nvSpPr>
        <p:spPr>
          <a:xfrm>
            <a:off x="396914" y="3215050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783492" y="255768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d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3034097" y="267034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2655700" y="335699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Symbol" pitchFamily="18" charset="2"/>
              </a:rPr>
              <a:t>b</a:t>
            </a:r>
          </a:p>
        </p:txBody>
      </p:sp>
      <p:cxnSp>
        <p:nvCxnSpPr>
          <p:cNvPr id="17" name="Přímá spojnice 16"/>
          <p:cNvCxnSpPr/>
          <p:nvPr/>
        </p:nvCxnSpPr>
        <p:spPr bwMode="auto">
          <a:xfrm>
            <a:off x="1980000" y="363801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64" name="Přímá spojnice 63"/>
          <p:cNvCxnSpPr/>
          <p:nvPr/>
        </p:nvCxnSpPr>
        <p:spPr bwMode="auto">
          <a:xfrm>
            <a:off x="2016000" y="363801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65" name="Přímá spojnice 64"/>
          <p:cNvCxnSpPr/>
          <p:nvPr/>
        </p:nvCxnSpPr>
        <p:spPr bwMode="auto">
          <a:xfrm>
            <a:off x="1980000" y="245001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66" name="Přímá spojnice 65"/>
          <p:cNvCxnSpPr/>
          <p:nvPr/>
        </p:nvCxnSpPr>
        <p:spPr bwMode="auto">
          <a:xfrm>
            <a:off x="2016000" y="245001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23" name="Přímá spojnice 22"/>
          <p:cNvCxnSpPr/>
          <p:nvPr/>
        </p:nvCxnSpPr>
        <p:spPr bwMode="auto">
          <a:xfrm>
            <a:off x="468000" y="3098018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504000" y="3062018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3006000" y="3350018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2988000" y="3314018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TextovéPole 73"/>
          <p:cNvSpPr txBox="1"/>
          <p:nvPr/>
        </p:nvSpPr>
        <p:spPr>
          <a:xfrm>
            <a:off x="180000" y="5040000"/>
            <a:ext cx="3381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Každé dvě protější strany rovnoběžníku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rovnoběžné</a:t>
            </a:r>
            <a:r>
              <a:rPr lang="cs-CZ" sz="1600" b="1" dirty="0" smtClean="0"/>
              <a:t>. 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960000" y="5147721"/>
            <a:ext cx="2498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AB||CD a BC||DA</a:t>
            </a:r>
            <a:endParaRPr lang="cs-CZ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180000" y="5580000"/>
            <a:ext cx="3799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Každé dvě protější strany rovnoběžníku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stejně dlouhé</a:t>
            </a:r>
            <a:r>
              <a:rPr lang="cs-CZ" sz="1600" b="1" dirty="0" smtClean="0"/>
              <a:t>. </a:t>
            </a:r>
            <a:endParaRPr lang="cs-CZ" sz="16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80000" y="6120000"/>
            <a:ext cx="3381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Každé dva protější úhly rovnoběžníku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stejně velké</a:t>
            </a:r>
            <a:r>
              <a:rPr lang="cs-CZ" sz="1600" b="1" dirty="0" smtClean="0"/>
              <a:t>. </a:t>
            </a:r>
            <a:endParaRPr lang="cs-CZ" sz="16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960000" y="5688000"/>
            <a:ext cx="2819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|AB| = |CD| a |BC| = |DA|</a:t>
            </a:r>
            <a:endParaRPr lang="cs-CZ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8" name="TextovéPole 77"/>
          <p:cNvSpPr txBox="1"/>
          <p:nvPr/>
        </p:nvSpPr>
        <p:spPr>
          <a:xfrm>
            <a:off x="3960000" y="6227721"/>
            <a:ext cx="2819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</a:rPr>
              <a:t>a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= 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</a:rPr>
              <a:t>g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 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</a:rPr>
              <a:t>b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= 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</a:rPr>
              <a:t>d</a:t>
            </a:r>
            <a:endParaRPr lang="cs-CZ" b="1" dirty="0">
              <a:solidFill>
                <a:schemeClr val="tx2">
                  <a:lumMod val="60000"/>
                  <a:lumOff val="40000"/>
                </a:schemeClr>
              </a:solidFill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594186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97" grpId="0"/>
      <p:bldP spid="98" grpId="0"/>
      <p:bldP spid="99" grpId="0"/>
      <p:bldP spid="10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 animBg="1"/>
      <p:bldP spid="50" grpId="0" animBg="1"/>
      <p:bldP spid="51" grpId="0" animBg="1"/>
      <p:bldP spid="52" grpId="0" animBg="1"/>
      <p:bldP spid="58" grpId="0"/>
      <p:bldP spid="59" grpId="0"/>
      <p:bldP spid="60" grpId="0"/>
      <p:bldP spid="61" grpId="0"/>
      <p:bldP spid="74" grpId="0"/>
      <p:bldP spid="24" grpId="0"/>
      <p:bldP spid="75" grpId="0"/>
      <p:bldP spid="76" grpId="0"/>
      <p:bldP spid="77" grpId="0"/>
      <p:bldP spid="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Rovnoběžníky</a:t>
            </a:r>
          </a:p>
          <a:p>
            <a:pPr algn="ctr"/>
            <a:r>
              <a:rPr lang="cs-CZ" sz="2800" dirty="0"/>
              <a:t>d</a:t>
            </a:r>
            <a:r>
              <a:rPr lang="cs-CZ" sz="2800" dirty="0" smtClean="0"/>
              <a:t>alší vlastnosti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3960000" y="2160000"/>
            <a:ext cx="534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</a:t>
            </a:r>
            <a:r>
              <a:rPr lang="cs-CZ" sz="1600" b="1" baseline="-25000" dirty="0" smtClean="0"/>
              <a:t>a</a:t>
            </a:r>
            <a:r>
              <a:rPr lang="cs-CZ" sz="1600" b="1" dirty="0" smtClean="0"/>
              <a:t> je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výška</a:t>
            </a:r>
            <a:r>
              <a:rPr lang="cs-CZ" sz="1600" b="1" dirty="0" smtClean="0"/>
              <a:t> rovnoběžníku ke straně a.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960000" y="5400000"/>
            <a:ext cx="47029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Úhlopříčky rovnoběžníku se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navzájem půlí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3960000" y="2700000"/>
            <a:ext cx="534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err="1" smtClean="0"/>
              <a:t>v</a:t>
            </a:r>
            <a:r>
              <a:rPr lang="cs-CZ" sz="1600" b="1" baseline="-25000" dirty="0" err="1" smtClean="0"/>
              <a:t>b</a:t>
            </a:r>
            <a:r>
              <a:rPr lang="cs-CZ" sz="1600" b="1" dirty="0" smtClean="0"/>
              <a:t> </a:t>
            </a:r>
            <a:r>
              <a:rPr lang="cs-CZ" sz="1600" b="1" dirty="0"/>
              <a:t>je </a:t>
            </a:r>
            <a:r>
              <a:rPr lang="cs-CZ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výška</a:t>
            </a:r>
            <a:r>
              <a:rPr lang="cs-CZ" sz="1600" b="1" dirty="0"/>
              <a:t> rovnoběžníku ke straně </a:t>
            </a:r>
            <a:r>
              <a:rPr lang="cs-CZ" sz="1600" b="1" dirty="0" smtClean="0"/>
              <a:t>b.</a:t>
            </a:r>
            <a:endParaRPr lang="cs-CZ" sz="16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3960000" y="3240000"/>
            <a:ext cx="5342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Výška rovnoběžníku udává vzdálenost rovnoběžek, na nichž leží jeho protější strany.</a:t>
            </a:r>
            <a:endParaRPr lang="cs-CZ" sz="16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3960000" y="4680000"/>
            <a:ext cx="5022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Průsečík úhlopříček (bod S) rovnoběžníku je </a:t>
            </a:r>
            <a:r>
              <a:rPr lang="cs-CZ" sz="1600" b="1" dirty="0"/>
              <a:t>jeho </a:t>
            </a:r>
            <a:r>
              <a:rPr lang="cs-CZ" sz="1600" b="1">
                <a:solidFill>
                  <a:schemeClr val="tx2">
                    <a:lumMod val="60000"/>
                    <a:lumOff val="40000"/>
                  </a:schemeClr>
                </a:solidFill>
              </a:rPr>
              <a:t>středem </a:t>
            </a:r>
            <a:r>
              <a:rPr lang="cs-CZ" sz="16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souměrnosti.</a:t>
            </a:r>
            <a:endParaRPr lang="cs-CZ" sz="16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07504" y="3494421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 flipV="1">
            <a:off x="107504" y="2326349"/>
            <a:ext cx="792088" cy="116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2843808" y="2326349"/>
            <a:ext cx="792088" cy="116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900000" y="2322259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-36512" y="3465291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2699792" y="3465291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434061" y="191683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70554" y="193708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231764" y="2760851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2089137" y="1966519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220589" y="257618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355430" y="349171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17" name="Přímá spojnice 16"/>
          <p:cNvCxnSpPr/>
          <p:nvPr/>
        </p:nvCxnSpPr>
        <p:spPr bwMode="auto">
          <a:xfrm>
            <a:off x="1980000" y="3386277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64" name="Přímá spojnice 63"/>
          <p:cNvCxnSpPr/>
          <p:nvPr/>
        </p:nvCxnSpPr>
        <p:spPr bwMode="auto">
          <a:xfrm>
            <a:off x="2016000" y="3386277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65" name="Přímá spojnice 64"/>
          <p:cNvCxnSpPr/>
          <p:nvPr/>
        </p:nvCxnSpPr>
        <p:spPr bwMode="auto">
          <a:xfrm>
            <a:off x="1980000" y="2198277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66" name="Přímá spojnice 65"/>
          <p:cNvCxnSpPr/>
          <p:nvPr/>
        </p:nvCxnSpPr>
        <p:spPr bwMode="auto">
          <a:xfrm>
            <a:off x="2016000" y="2198277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23" name="Přímá spojnice 22"/>
          <p:cNvCxnSpPr/>
          <p:nvPr/>
        </p:nvCxnSpPr>
        <p:spPr bwMode="auto">
          <a:xfrm>
            <a:off x="252000" y="3132259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251520" y="3168259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3006000" y="3098277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3024000" y="3060259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1719596" y="563247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1476000" y="2322000"/>
            <a:ext cx="0" cy="117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TextovéPole 53"/>
          <p:cNvSpPr txBox="1"/>
          <p:nvPr/>
        </p:nvSpPr>
        <p:spPr>
          <a:xfrm>
            <a:off x="1143532" y="3033243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r>
              <a:rPr lang="cs-CZ" baseline="-25000" dirty="0" smtClean="0"/>
              <a:t>a</a:t>
            </a:r>
            <a:endParaRPr lang="cs-CZ" baseline="-25000" dirty="0"/>
          </a:p>
        </p:txBody>
      </p:sp>
      <p:sp>
        <p:nvSpPr>
          <p:cNvPr id="55" name="Oblouk 54"/>
          <p:cNvSpPr>
            <a:spLocks noChangeAspect="1"/>
          </p:cNvSpPr>
          <p:nvPr/>
        </p:nvSpPr>
        <p:spPr bwMode="auto">
          <a:xfrm>
            <a:off x="1107009" y="3133972"/>
            <a:ext cx="754975" cy="72707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1526441" y="3105251"/>
            <a:ext cx="294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828000" y="2414301"/>
            <a:ext cx="2052000" cy="100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748781" y="2348880"/>
            <a:ext cx="294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62" name="Oblouk 61"/>
          <p:cNvSpPr>
            <a:spLocks noChangeAspect="1"/>
          </p:cNvSpPr>
          <p:nvPr/>
        </p:nvSpPr>
        <p:spPr bwMode="auto">
          <a:xfrm rot="6904137">
            <a:off x="396000" y="2041724"/>
            <a:ext cx="754975" cy="72707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2194108" y="268586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v</a:t>
            </a:r>
            <a:r>
              <a:rPr lang="cs-CZ" baseline="-25000" dirty="0" err="1" smtClean="0"/>
              <a:t>b</a:t>
            </a:r>
            <a:endParaRPr lang="cs-CZ" baseline="-25000" dirty="0"/>
          </a:p>
        </p:txBody>
      </p:sp>
      <p:cxnSp>
        <p:nvCxnSpPr>
          <p:cNvPr id="67" name="Přímá spojnice 66"/>
          <p:cNvCxnSpPr/>
          <p:nvPr/>
        </p:nvCxnSpPr>
        <p:spPr bwMode="auto">
          <a:xfrm>
            <a:off x="121231" y="6230725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 flipV="1">
            <a:off x="121231" y="5062653"/>
            <a:ext cx="792088" cy="116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 flipV="1">
            <a:off x="2857535" y="5062653"/>
            <a:ext cx="792088" cy="116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>
            <a:off x="900000" y="5058000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TextovéPole 78"/>
          <p:cNvSpPr txBox="1"/>
          <p:nvPr/>
        </p:nvSpPr>
        <p:spPr>
          <a:xfrm>
            <a:off x="-22785" y="620159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2739719" y="6242818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3447788" y="465313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684281" y="4673389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3245491" y="549715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2089137" y="471585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34316" y="5312489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369157" y="6228020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mtClean="0"/>
              <a:t>a</a:t>
            </a:r>
            <a:endParaRPr lang="cs-CZ" dirty="0"/>
          </a:p>
        </p:txBody>
      </p:sp>
      <p:cxnSp>
        <p:nvCxnSpPr>
          <p:cNvPr id="87" name="Přímá spojnice 86"/>
          <p:cNvCxnSpPr/>
          <p:nvPr/>
        </p:nvCxnSpPr>
        <p:spPr bwMode="auto">
          <a:xfrm>
            <a:off x="1993727" y="6122581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88" name="Přímá spojnice 87"/>
          <p:cNvCxnSpPr/>
          <p:nvPr/>
        </p:nvCxnSpPr>
        <p:spPr bwMode="auto">
          <a:xfrm>
            <a:off x="2029727" y="6122581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89" name="Přímá spojnice 88"/>
          <p:cNvCxnSpPr/>
          <p:nvPr/>
        </p:nvCxnSpPr>
        <p:spPr bwMode="auto">
          <a:xfrm>
            <a:off x="1993727" y="4934581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90" name="Přímá spojnice 89"/>
          <p:cNvCxnSpPr/>
          <p:nvPr/>
        </p:nvCxnSpPr>
        <p:spPr bwMode="auto">
          <a:xfrm>
            <a:off x="2051720" y="4934581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91" name="Přímá spojnice 90"/>
          <p:cNvCxnSpPr/>
          <p:nvPr/>
        </p:nvCxnSpPr>
        <p:spPr bwMode="auto">
          <a:xfrm>
            <a:off x="265727" y="5868563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>
            <a:off x="265247" y="5904563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Přímá spojnice 92"/>
          <p:cNvCxnSpPr/>
          <p:nvPr/>
        </p:nvCxnSpPr>
        <p:spPr bwMode="auto">
          <a:xfrm>
            <a:off x="3019727" y="5834581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Přímá spojnice 93"/>
          <p:cNvCxnSpPr/>
          <p:nvPr/>
        </p:nvCxnSpPr>
        <p:spPr bwMode="auto">
          <a:xfrm>
            <a:off x="3037727" y="5796563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V="1">
            <a:off x="107504" y="5062653"/>
            <a:ext cx="3542119" cy="116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>
            <a:stCxn id="82" idx="2"/>
          </p:cNvCxnSpPr>
          <p:nvPr/>
        </p:nvCxnSpPr>
        <p:spPr bwMode="auto">
          <a:xfrm>
            <a:off x="922351" y="5042721"/>
            <a:ext cx="1921457" cy="11880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8" name="TextovéPole 107"/>
          <p:cNvSpPr txBox="1"/>
          <p:nvPr/>
        </p:nvSpPr>
        <p:spPr>
          <a:xfrm>
            <a:off x="2105371" y="517843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e</a:t>
            </a:r>
            <a:endParaRPr lang="cs-CZ" baseline="-25000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1143532" y="5219908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</a:t>
            </a:r>
            <a:endParaRPr lang="cs-CZ" baseline="-25000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3960000" y="5940000"/>
            <a:ext cx="47029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|AS| = |CS| a |BS| = |DS|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25723114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97" grpId="0"/>
      <p:bldP spid="98" grpId="0"/>
      <p:bldP spid="99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3" grpId="0"/>
      <p:bldP spid="54" grpId="0"/>
      <p:bldP spid="55" grpId="0" animBg="1"/>
      <p:bldP spid="56" grpId="0"/>
      <p:bldP spid="57" grpId="0"/>
      <p:bldP spid="62" grpId="0" animBg="1"/>
      <p:bldP spid="63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108" grpId="0"/>
      <p:bldP spid="109" grpId="0"/>
      <p:bldP spid="110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b="1" dirty="0">
            <a:latin typeface="Symbol" pitchFamily="18" charset="2"/>
          </a:defRPr>
        </a:defPPr>
      </a:lstStyle>
    </a:tx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3883</TotalTime>
  <Words>391</Words>
  <Application>Microsoft Office PowerPoint</Application>
  <PresentationFormat>Předvádění na obrazovce (4:3)</PresentationFormat>
  <Paragraphs>83</Paragraphs>
  <Slides>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Prezentace školení zaměstnanců</vt:lpstr>
      <vt:lpstr>Čtyřúhelníky a rovnoběžníky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569</cp:revision>
  <dcterms:created xsi:type="dcterms:W3CDTF">2012-01-02T08:14:14Z</dcterms:created>
  <dcterms:modified xsi:type="dcterms:W3CDTF">2012-06-06T10:33:08Z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