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256" r:id="rId2"/>
    <p:sldId id="347" r:id="rId3"/>
    <p:sldId id="358" r:id="rId4"/>
    <p:sldId id="359" r:id="rId5"/>
  </p:sldIdLst>
  <p:sldSz cx="9144000" cy="5715000" type="screen16x1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90" d="100"/>
          <a:sy n="90" d="100"/>
        </p:scale>
        <p:origin x="-804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696913"/>
            <a:ext cx="55689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696913"/>
            <a:ext cx="55689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032001"/>
            <a:ext cx="9009063" cy="877094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397000"/>
            <a:ext cx="7772400" cy="121840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5207000"/>
            <a:ext cx="28956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78594"/>
            <a:ext cx="1951038" cy="493183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78594"/>
            <a:ext cx="5700712" cy="493183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915459"/>
            <a:ext cx="438150" cy="39555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915459"/>
            <a:ext cx="328613" cy="39555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267354"/>
            <a:ext cx="422275" cy="39555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267354"/>
            <a:ext cx="368300" cy="39555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206500"/>
            <a:ext cx="560388" cy="35189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825501"/>
            <a:ext cx="31750" cy="87709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484313"/>
            <a:ext cx="8226425" cy="2645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78595"/>
            <a:ext cx="7793037" cy="121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81428"/>
            <a:ext cx="777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5203032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817274"/>
            <a:ext cx="7772400" cy="840093"/>
          </a:xfrm>
        </p:spPr>
        <p:txBody>
          <a:bodyPr/>
          <a:lstStyle/>
          <a:p>
            <a:pPr algn="ctr"/>
            <a:r>
              <a:rPr lang="cs-CZ" sz="5400" dirty="0" smtClean="0"/>
              <a:t>Výšky trojúhelníku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</a:t>
            </a:r>
            <a:r>
              <a:rPr lang="cs-CZ" smtClean="0"/>
              <a:t>– 6.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Obrázek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76680">
            <a:off x="-486000" y="576000"/>
            <a:ext cx="4572000" cy="4572000"/>
          </a:xfrm>
          <a:prstGeom prst="rect">
            <a:avLst/>
          </a:prstGeom>
        </p:spPr>
      </p:pic>
      <p:pic>
        <p:nvPicPr>
          <p:cNvPr id="69" name="Obrázek 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46768">
            <a:off x="486000" y="936000"/>
            <a:ext cx="3492000" cy="349200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75657">
            <a:off x="432000" y="2304000"/>
            <a:ext cx="3564000" cy="356400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720001" y="165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Narýsujte libovolný ostroúhlý trojúhelník:</a:t>
            </a:r>
            <a:endParaRPr lang="cs-CZ" sz="2000" b="1" u="sng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457234"/>
            <a:ext cx="7772400" cy="8400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kern="0" dirty="0" smtClean="0"/>
              <a:t>Výšky trojúhelníku</a:t>
            </a:r>
            <a:endParaRPr lang="cs-CZ" sz="5400" kern="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720000" y="3697594"/>
            <a:ext cx="4428064" cy="6600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 flipV="1">
            <a:off x="1655676" y="2317440"/>
            <a:ext cx="3031402" cy="19810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899592" y="2317440"/>
            <a:ext cx="1080120" cy="23402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1043608" y="3871264"/>
            <a:ext cx="2988000" cy="44873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1908000" y="2482603"/>
            <a:ext cx="2123608" cy="13911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1054800" y="2477468"/>
            <a:ext cx="864000" cy="183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697080" y="428400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483956" y="4034465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140867" y="317817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775333" y="280004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92000" y="213666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255030" y="378431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627784" y="2014215"/>
            <a:ext cx="6543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Spusťte kolmice z vrcholů trojúhelníka na protější strany.</a:t>
            </a:r>
            <a:endParaRPr lang="cs-CZ" b="1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1911750" y="2482603"/>
            <a:ext cx="355994" cy="165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2159732" y="368659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v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sp>
        <p:nvSpPr>
          <p:cNvPr id="49" name="Oblouk 48"/>
          <p:cNvSpPr>
            <a:spLocks noChangeAspect="1"/>
          </p:cNvSpPr>
          <p:nvPr/>
        </p:nvSpPr>
        <p:spPr bwMode="auto">
          <a:xfrm rot="7218836">
            <a:off x="1979734" y="2493452"/>
            <a:ext cx="396000" cy="396000"/>
          </a:xfrm>
          <a:prstGeom prst="arc">
            <a:avLst>
              <a:gd name="adj1" fmla="val 16200000"/>
              <a:gd name="adj2" fmla="val 521283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louk 49"/>
          <p:cNvSpPr/>
          <p:nvPr/>
        </p:nvSpPr>
        <p:spPr bwMode="auto">
          <a:xfrm rot="15102006">
            <a:off x="1962653" y="3786502"/>
            <a:ext cx="586476" cy="586476"/>
          </a:xfrm>
          <a:prstGeom prst="arc">
            <a:avLst>
              <a:gd name="adj1" fmla="val 16200000"/>
              <a:gd name="adj2" fmla="val 43949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2087724" y="2569468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015716" y="3744000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1764000" y="2785492"/>
            <a:ext cx="2232000" cy="10882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Oblouk 65"/>
          <p:cNvSpPr>
            <a:spLocks noChangeAspect="1"/>
          </p:cNvSpPr>
          <p:nvPr/>
        </p:nvSpPr>
        <p:spPr bwMode="auto">
          <a:xfrm rot="7153461">
            <a:off x="1586064" y="2595690"/>
            <a:ext cx="396000" cy="396000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1692000" y="2641476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2483956" y="315482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v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H="1">
            <a:off x="1062000" y="2664000"/>
            <a:ext cx="1116000" cy="165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1638000" y="330733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79712" y="296231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baseline="-250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2123728" y="233955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295944" y="25854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051720" y="417300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420000" y="4608000"/>
            <a:ext cx="559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v</a:t>
            </a:r>
            <a:r>
              <a:rPr lang="cs-CZ" b="1" baseline="-25000" dirty="0"/>
              <a:t>a</a:t>
            </a:r>
            <a:r>
              <a:rPr lang="cs-CZ" b="1" dirty="0"/>
              <a:t> = AA</a:t>
            </a:r>
            <a:r>
              <a:rPr lang="cs-CZ" b="1" baseline="-25000" dirty="0"/>
              <a:t>1</a:t>
            </a:r>
            <a:r>
              <a:rPr lang="cs-CZ" b="1" dirty="0"/>
              <a:t> je výška trojúhelníku ke straně </a:t>
            </a:r>
            <a:r>
              <a:rPr lang="cs-CZ" b="1" i="1" dirty="0"/>
              <a:t>a</a:t>
            </a:r>
            <a:r>
              <a:rPr lang="cs-CZ" b="1" dirty="0"/>
              <a:t>.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3419872" y="4968000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</a:t>
            </a:r>
            <a:r>
              <a:rPr lang="cs-CZ" b="1" dirty="0" err="1" smtClean="0"/>
              <a:t>v</a:t>
            </a:r>
            <a:r>
              <a:rPr lang="cs-CZ" b="1" baseline="-25000" dirty="0" err="1" smtClean="0"/>
              <a:t>b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BB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/>
              <a:t>je výška trojúhelníku ke straně </a:t>
            </a:r>
            <a:r>
              <a:rPr lang="cs-CZ" b="1" i="1" dirty="0" smtClean="0"/>
              <a:t>b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3420000" y="5328000"/>
            <a:ext cx="5624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</a:t>
            </a:r>
            <a:r>
              <a:rPr lang="cs-CZ" b="1" dirty="0" err="1" smtClean="0"/>
              <a:t>v</a:t>
            </a:r>
            <a:r>
              <a:rPr lang="cs-CZ" b="1" baseline="-25000" dirty="0" err="1" smtClean="0"/>
              <a:t>c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CC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/>
              <a:t>je výška trojúhelníku ke straně </a:t>
            </a:r>
            <a:r>
              <a:rPr lang="cs-CZ" b="1" i="1" dirty="0" smtClean="0"/>
              <a:t>c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4320000" y="2426996"/>
            <a:ext cx="486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Každá výška je </a:t>
            </a:r>
            <a:r>
              <a:rPr lang="cs-CZ" b="1" i="1" dirty="0" smtClean="0">
                <a:solidFill>
                  <a:srgbClr val="FF0000"/>
                </a:solidFill>
              </a:rPr>
              <a:t>kolmá</a:t>
            </a:r>
            <a:r>
              <a:rPr lang="cs-CZ" b="1" dirty="0" smtClean="0">
                <a:solidFill>
                  <a:srgbClr val="FF0000"/>
                </a:solidFill>
              </a:rPr>
              <a:t> k jedné jeho straně.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4320000" y="2880000"/>
            <a:ext cx="4863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Slovem </a:t>
            </a:r>
            <a:r>
              <a:rPr lang="cs-CZ" b="1" i="1" u="sng" dirty="0" smtClean="0">
                <a:solidFill>
                  <a:srgbClr val="FF0000"/>
                </a:solidFill>
              </a:rPr>
              <a:t>výška</a:t>
            </a:r>
            <a:r>
              <a:rPr lang="cs-CZ" b="1" dirty="0" smtClean="0">
                <a:solidFill>
                  <a:srgbClr val="FF0000"/>
                </a:solidFill>
              </a:rPr>
              <a:t> označujeme v trojúhelníku úsečku i její délku.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5040000" y="3744000"/>
            <a:ext cx="410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 ostroúhlém trojúhelníku se jeho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výšky protínají v jednom bodě - V.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22" grpId="0"/>
      <p:bldP spid="23" grpId="0"/>
      <p:bldP spid="24" grpId="0"/>
      <p:bldP spid="25" grpId="0"/>
      <p:bldP spid="26" grpId="0"/>
      <p:bldP spid="27" grpId="0"/>
      <p:bldP spid="44" grpId="0"/>
      <p:bldP spid="49" grpId="0" animBg="1"/>
      <p:bldP spid="50" grpId="0" animBg="1"/>
      <p:bldP spid="51" grpId="0"/>
      <p:bldP spid="52" grpId="0"/>
      <p:bldP spid="66" grpId="0" animBg="1"/>
      <p:bldP spid="67" grpId="0"/>
      <p:bldP spid="68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Obrázek 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46768">
            <a:off x="-145585" y="909006"/>
            <a:ext cx="3492000" cy="3492000"/>
          </a:xfrm>
          <a:prstGeom prst="rect">
            <a:avLst/>
          </a:prstGeom>
        </p:spPr>
      </p:pic>
      <p:pic>
        <p:nvPicPr>
          <p:cNvPr id="53" name="Obrázek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6952" y="418951"/>
            <a:ext cx="4176000" cy="417600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9525">
            <a:off x="72000" y="2444181"/>
            <a:ext cx="3564000" cy="356400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312659" y="1633364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Narýsujte libovolný tupoúhlý trojúhelník:</a:t>
            </a:r>
            <a:endParaRPr lang="cs-CZ" sz="2000" b="1" u="sng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265212"/>
            <a:ext cx="7772400" cy="8400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kern="0" dirty="0" smtClean="0"/>
              <a:t>Výšky trojúhelníku</a:t>
            </a:r>
            <a:endParaRPr lang="cs-CZ" sz="5400" kern="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7648" y="4194494"/>
            <a:ext cx="4384352" cy="869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 flipV="1">
            <a:off x="1166277" y="2404348"/>
            <a:ext cx="3031402" cy="19810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165019" y="2200307"/>
            <a:ext cx="2516959" cy="22665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457004" y="4194493"/>
            <a:ext cx="3574604" cy="869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1908000" y="2892784"/>
            <a:ext cx="2123608" cy="13911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467944" y="2892784"/>
            <a:ext cx="1455712" cy="13102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359532" y="419449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135408" y="416721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257776" y="299560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775333" y="321022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38000" y="251233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255030" y="4266501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763178" y="2137420"/>
            <a:ext cx="6489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Spusťte kolmice z </a:t>
            </a:r>
            <a:r>
              <a:rPr lang="cs-CZ" b="1" dirty="0"/>
              <a:t>vrcholů trojúhelníka </a:t>
            </a:r>
            <a:r>
              <a:rPr lang="cs-CZ" b="1" dirty="0" smtClean="0"/>
              <a:t>na protější strany.</a:t>
            </a:r>
            <a:endParaRPr lang="cs-CZ" b="1" dirty="0"/>
          </a:p>
        </p:txBody>
      </p:sp>
      <p:cxnSp>
        <p:nvCxnSpPr>
          <p:cNvPr id="32" name="Přímá spojnice 31"/>
          <p:cNvCxnSpPr/>
          <p:nvPr/>
        </p:nvCxnSpPr>
        <p:spPr bwMode="auto">
          <a:xfrm flipH="1">
            <a:off x="1885409" y="2892784"/>
            <a:ext cx="26341" cy="134518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1601976" y="342820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v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sp>
        <p:nvSpPr>
          <p:cNvPr id="49" name="Oblouk 48"/>
          <p:cNvSpPr>
            <a:spLocks noChangeAspect="1"/>
          </p:cNvSpPr>
          <p:nvPr/>
        </p:nvSpPr>
        <p:spPr bwMode="auto">
          <a:xfrm rot="8475364">
            <a:off x="2105748" y="2371638"/>
            <a:ext cx="396000" cy="396000"/>
          </a:xfrm>
          <a:prstGeom prst="arc">
            <a:avLst>
              <a:gd name="adj1" fmla="val 15304039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louk 49"/>
          <p:cNvSpPr/>
          <p:nvPr/>
        </p:nvSpPr>
        <p:spPr bwMode="auto">
          <a:xfrm rot="16407154">
            <a:off x="1574132" y="3932944"/>
            <a:ext cx="586476" cy="58647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2195736" y="2403585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655676" y="3882136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2303748" y="2534181"/>
            <a:ext cx="1727860" cy="174974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Oblouk 65"/>
          <p:cNvSpPr>
            <a:spLocks noChangeAspect="1"/>
          </p:cNvSpPr>
          <p:nvPr/>
        </p:nvSpPr>
        <p:spPr bwMode="auto">
          <a:xfrm rot="12630757">
            <a:off x="1330887" y="2435129"/>
            <a:ext cx="396000" cy="396000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1295944" y="2403585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2948748" y="288167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v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H="1">
            <a:off x="474660" y="2655008"/>
            <a:ext cx="1062251" cy="1548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899900" y="2794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07704" y="197153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baseline="-250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84883" y="220030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355280" y="23620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1675112" y="419449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420000" y="4585692"/>
            <a:ext cx="559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v</a:t>
            </a:r>
            <a:r>
              <a:rPr lang="cs-CZ" b="1" baseline="-25000" dirty="0"/>
              <a:t>a</a:t>
            </a:r>
            <a:r>
              <a:rPr lang="cs-CZ" b="1" dirty="0"/>
              <a:t> = AA</a:t>
            </a:r>
            <a:r>
              <a:rPr lang="cs-CZ" b="1" baseline="-25000" dirty="0"/>
              <a:t>1</a:t>
            </a:r>
            <a:r>
              <a:rPr lang="cs-CZ" b="1" dirty="0"/>
              <a:t> je výška trojúhelníku ke straně </a:t>
            </a:r>
            <a:r>
              <a:rPr lang="cs-CZ" b="1" i="1" dirty="0"/>
              <a:t>a</a:t>
            </a:r>
            <a:r>
              <a:rPr lang="cs-CZ" b="1" dirty="0"/>
              <a:t>.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3419872" y="494569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</a:t>
            </a:r>
            <a:r>
              <a:rPr lang="cs-CZ" b="1" dirty="0" err="1" smtClean="0"/>
              <a:t>v</a:t>
            </a:r>
            <a:r>
              <a:rPr lang="cs-CZ" b="1" baseline="-25000" dirty="0" err="1" smtClean="0"/>
              <a:t>b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BB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/>
              <a:t>je výška trojúhelníku ke straně </a:t>
            </a:r>
            <a:r>
              <a:rPr lang="cs-CZ" b="1" i="1" dirty="0" smtClean="0"/>
              <a:t>b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3420000" y="5305692"/>
            <a:ext cx="5624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</a:t>
            </a:r>
            <a:r>
              <a:rPr lang="cs-CZ" b="1" dirty="0" err="1" smtClean="0"/>
              <a:t>v</a:t>
            </a:r>
            <a:r>
              <a:rPr lang="cs-CZ" b="1" baseline="-25000" dirty="0" err="1" smtClean="0"/>
              <a:t>c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CC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/>
              <a:t>je výška trojúhelníku ke straně </a:t>
            </a:r>
            <a:r>
              <a:rPr lang="cs-CZ" b="1" i="1" dirty="0" smtClean="0"/>
              <a:t>c</a:t>
            </a:r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1455798" y="1668416"/>
            <a:ext cx="2541018" cy="25980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H="1">
            <a:off x="467662" y="1758139"/>
            <a:ext cx="1685783" cy="24749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 flipH="1">
            <a:off x="1869141" y="1668416"/>
            <a:ext cx="57999" cy="2498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4287687" y="2425452"/>
            <a:ext cx="4863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Výška je úsečka spojující vrchol trojúhelníku s přímkou, na níž leží protější strana a je na ni kolmá.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5040000" y="3505572"/>
            <a:ext cx="410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 tupoúhlém trojúhelníku se přímky na nichž leží jeho výšky protínají </a:t>
            </a:r>
            <a:r>
              <a:rPr lang="cs-CZ" b="1" dirty="0">
                <a:solidFill>
                  <a:srgbClr val="FF0000"/>
                </a:solidFill>
              </a:rPr>
              <a:t>(mimo </a:t>
            </a:r>
            <a:r>
              <a:rPr lang="cs-CZ" b="1" dirty="0">
                <a:solidFill>
                  <a:srgbClr val="FF0000"/>
                </a:solidFill>
                <a:latin typeface="Cambria Math"/>
                <a:ea typeface="Cambria Math"/>
              </a:rPr>
              <a:t>∆) </a:t>
            </a:r>
            <a:r>
              <a:rPr lang="cs-CZ" b="1" dirty="0" smtClean="0">
                <a:solidFill>
                  <a:srgbClr val="FF0000"/>
                </a:solidFill>
              </a:rPr>
              <a:t>v jednom bodě - V.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920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22" grpId="0"/>
      <p:bldP spid="23" grpId="0"/>
      <p:bldP spid="24" grpId="0"/>
      <p:bldP spid="25" grpId="0"/>
      <p:bldP spid="26" grpId="0"/>
      <p:bldP spid="27" grpId="0"/>
      <p:bldP spid="44" grpId="0"/>
      <p:bldP spid="49" grpId="0" animBg="1"/>
      <p:bldP spid="50" grpId="0" animBg="1"/>
      <p:bldP spid="51" grpId="0"/>
      <p:bldP spid="52" grpId="0"/>
      <p:bldP spid="66" grpId="0" animBg="1"/>
      <p:bldP spid="67" grpId="0"/>
      <p:bldP spid="68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5" grpId="0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Obrázek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83551">
            <a:off x="-743836" y="416843"/>
            <a:ext cx="4500000" cy="450000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9525">
            <a:off x="-275836" y="2430000"/>
            <a:ext cx="3564000" cy="3564000"/>
          </a:xfrm>
          <a:prstGeom prst="rect">
            <a:avLst/>
          </a:prstGeom>
        </p:spPr>
      </p:pic>
      <p:pic>
        <p:nvPicPr>
          <p:cNvPr id="69" name="Obrázek 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46768">
            <a:off x="-145585" y="909006"/>
            <a:ext cx="3492000" cy="349200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312659" y="1633364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Narýsujte libovolný pravoúhlý trojúhelník:</a:t>
            </a:r>
            <a:endParaRPr lang="cs-CZ" sz="2000" b="1" u="sng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265212"/>
            <a:ext cx="7772400" cy="8400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kern="0" dirty="0" smtClean="0"/>
              <a:t>Výšky trojúhelníku</a:t>
            </a:r>
            <a:endParaRPr lang="cs-CZ" sz="5400" kern="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7648" y="4194494"/>
            <a:ext cx="4384352" cy="869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 flipV="1">
            <a:off x="1166277" y="2404348"/>
            <a:ext cx="3031402" cy="19810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457004" y="4194493"/>
            <a:ext cx="3574604" cy="869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1557004" y="2655008"/>
            <a:ext cx="2474604" cy="162891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395536" y="414435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135408" y="416721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61818" y="318747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775333" y="321022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323628" y="227214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139952" y="421636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763178" y="2137420"/>
            <a:ext cx="6489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Spusťte kolmice z </a:t>
            </a:r>
            <a:r>
              <a:rPr lang="cs-CZ" b="1" dirty="0"/>
              <a:t>vrcholů trojúhelníka </a:t>
            </a:r>
            <a:r>
              <a:rPr lang="cs-CZ" b="1" dirty="0" smtClean="0"/>
              <a:t>na protější strany.</a:t>
            </a:r>
            <a:endParaRPr lang="cs-CZ" b="1" dirty="0"/>
          </a:p>
        </p:txBody>
      </p:sp>
      <p:cxnSp>
        <p:nvCxnSpPr>
          <p:cNvPr id="32" name="Přímá spojnice 31"/>
          <p:cNvCxnSpPr/>
          <p:nvPr/>
        </p:nvCxnSpPr>
        <p:spPr bwMode="auto">
          <a:xfrm flipH="1">
            <a:off x="1530000" y="2661006"/>
            <a:ext cx="26342" cy="156517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1601976" y="342820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v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sp>
        <p:nvSpPr>
          <p:cNvPr id="49" name="Oblouk 48"/>
          <p:cNvSpPr>
            <a:spLocks noChangeAspect="1"/>
          </p:cNvSpPr>
          <p:nvPr/>
        </p:nvSpPr>
        <p:spPr bwMode="auto">
          <a:xfrm rot="8475364">
            <a:off x="1403975" y="2505798"/>
            <a:ext cx="396000" cy="396000"/>
          </a:xfrm>
          <a:prstGeom prst="arc">
            <a:avLst>
              <a:gd name="adj1" fmla="val 14872094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louk 49"/>
          <p:cNvSpPr/>
          <p:nvPr/>
        </p:nvSpPr>
        <p:spPr bwMode="auto">
          <a:xfrm rot="16407154">
            <a:off x="1212926" y="3932944"/>
            <a:ext cx="586476" cy="58647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1476000" y="2556000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259632" y="3865612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2425009" y="292950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v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H="1">
            <a:off x="474660" y="2655008"/>
            <a:ext cx="1062251" cy="1548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899900" y="2794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308142" y="208747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baseline="-250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590519" y="245289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043608" y="2520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1331640" y="419449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1980000" y="4585692"/>
            <a:ext cx="716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v</a:t>
            </a:r>
            <a:r>
              <a:rPr lang="cs-CZ" b="1" baseline="-25000" dirty="0"/>
              <a:t>a</a:t>
            </a:r>
            <a:r>
              <a:rPr lang="cs-CZ" b="1" dirty="0"/>
              <a:t> </a:t>
            </a:r>
            <a:r>
              <a:rPr lang="cs-CZ" b="1" dirty="0" smtClean="0"/>
              <a:t>= b = </a:t>
            </a:r>
            <a:r>
              <a:rPr lang="cs-CZ" b="1" dirty="0"/>
              <a:t>AA</a:t>
            </a:r>
            <a:r>
              <a:rPr lang="cs-CZ" b="1" baseline="-25000" dirty="0"/>
              <a:t>1</a:t>
            </a:r>
            <a:r>
              <a:rPr lang="cs-CZ" b="1" dirty="0"/>
              <a:t> </a:t>
            </a:r>
            <a:r>
              <a:rPr lang="cs-CZ" b="1" dirty="0" smtClean="0"/>
              <a:t>= AC je </a:t>
            </a:r>
            <a:r>
              <a:rPr lang="cs-CZ" b="1" dirty="0"/>
              <a:t>výška trojúhelníku ke straně </a:t>
            </a:r>
            <a:r>
              <a:rPr lang="cs-CZ" b="1" i="1" dirty="0"/>
              <a:t>a</a:t>
            </a:r>
            <a:r>
              <a:rPr lang="cs-CZ" b="1" dirty="0"/>
              <a:t>.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1980000" y="4945692"/>
            <a:ext cx="7170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</a:t>
            </a:r>
            <a:r>
              <a:rPr lang="cs-CZ" b="1" dirty="0" err="1" smtClean="0"/>
              <a:t>v</a:t>
            </a:r>
            <a:r>
              <a:rPr lang="cs-CZ" b="1" baseline="-25000" dirty="0" err="1" smtClean="0"/>
              <a:t>b</a:t>
            </a:r>
            <a:r>
              <a:rPr lang="cs-CZ" b="1" dirty="0" smtClean="0"/>
              <a:t> = a = BB</a:t>
            </a:r>
            <a:r>
              <a:rPr lang="cs-CZ" b="1" baseline="-25000" dirty="0" smtClean="0"/>
              <a:t>1</a:t>
            </a:r>
            <a:r>
              <a:rPr lang="cs-CZ" b="1" dirty="0" smtClean="0"/>
              <a:t> = BC je </a:t>
            </a:r>
            <a:r>
              <a:rPr lang="cs-CZ" b="1" dirty="0"/>
              <a:t>výška trojúhelníku ke straně </a:t>
            </a:r>
            <a:r>
              <a:rPr lang="cs-CZ" b="1" i="1" dirty="0" smtClean="0"/>
              <a:t>b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980000" y="5305692"/>
            <a:ext cx="7010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</a:t>
            </a:r>
            <a:r>
              <a:rPr lang="cs-CZ" b="1" dirty="0" err="1" smtClean="0"/>
              <a:t>v</a:t>
            </a:r>
            <a:r>
              <a:rPr lang="cs-CZ" b="1" baseline="-25000" dirty="0" err="1" smtClean="0"/>
              <a:t>c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smtClean="0"/>
              <a:t>CC</a:t>
            </a:r>
            <a:r>
              <a:rPr lang="cs-CZ" b="1" baseline="-25000" dirty="0" smtClean="0"/>
              <a:t>1</a:t>
            </a:r>
            <a:r>
              <a:rPr lang="cs-CZ" b="1" dirty="0" smtClean="0"/>
              <a:t> </a:t>
            </a:r>
            <a:r>
              <a:rPr lang="cs-CZ" b="1" dirty="0"/>
              <a:t>je výška trojúhelníku ke straně </a:t>
            </a:r>
            <a:r>
              <a:rPr lang="cs-CZ" b="1" i="1" dirty="0" smtClean="0"/>
              <a:t>c</a:t>
            </a:r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64" name="Přímá spojnice 63"/>
          <p:cNvCxnSpPr/>
          <p:nvPr/>
        </p:nvCxnSpPr>
        <p:spPr bwMode="auto">
          <a:xfrm flipH="1">
            <a:off x="221921" y="2088885"/>
            <a:ext cx="1685783" cy="24749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4320000" y="2520000"/>
            <a:ext cx="4863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 pravoúhlém trojúhelníku splývají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dvě z výšek s odvěsnami.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4320000" y="3240000"/>
            <a:ext cx="4788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 pravoúhlém trojúhelníku se výšky protínají ve vrcholu, který leží proti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smtClean="0">
                <a:solidFill>
                  <a:srgbClr val="FF0000"/>
                </a:solidFill>
              </a:rPr>
              <a:t>jeho </a:t>
            </a:r>
            <a:r>
              <a:rPr lang="cs-CZ" b="1" smtClean="0">
                <a:solidFill>
                  <a:srgbClr val="FF0000"/>
                </a:solidFill>
              </a:rPr>
              <a:t>přeponě</a:t>
            </a:r>
            <a:r>
              <a:rPr lang="cs-CZ" b="1" dirty="0" smtClean="0">
                <a:solidFill>
                  <a:srgbClr val="FF0000"/>
                </a:solidFill>
              </a:rPr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4788024" y="4175061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Platí: C </a:t>
            </a:r>
            <a:r>
              <a:rPr lang="cs-CZ" b="1" smtClean="0">
                <a:solidFill>
                  <a:srgbClr val="FF0000"/>
                </a:solidFill>
                <a:latin typeface="Cambria Math"/>
                <a:ea typeface="Cambria Math"/>
              </a:rPr>
              <a:t>≡</a:t>
            </a:r>
            <a:r>
              <a:rPr lang="cs-CZ" b="1">
                <a:solidFill>
                  <a:srgbClr val="FF0000"/>
                </a:solidFill>
              </a:rPr>
              <a:t> </a:t>
            </a:r>
            <a:r>
              <a:rPr lang="cs-CZ" b="1" smtClean="0">
                <a:solidFill>
                  <a:srgbClr val="FF0000"/>
                </a:solidFill>
              </a:rPr>
              <a:t>V 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≡ </a:t>
            </a:r>
            <a:r>
              <a:rPr lang="cs-CZ" b="1" dirty="0">
                <a:solidFill>
                  <a:srgbClr val="FF0000"/>
                </a:solidFill>
              </a:rPr>
              <a:t>A</a:t>
            </a:r>
            <a:r>
              <a:rPr lang="cs-CZ" b="1" baseline="-25000" dirty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cs-CZ" b="1" dirty="0">
                <a:solidFill>
                  <a:srgbClr val="FF0000"/>
                </a:solidFill>
                <a:latin typeface="Cambria Math"/>
                <a:ea typeface="Cambria Math"/>
              </a:rPr>
              <a:t>≡ </a:t>
            </a:r>
            <a:r>
              <a:rPr lang="cs-CZ" b="1" dirty="0">
                <a:solidFill>
                  <a:srgbClr val="FF0000"/>
                </a:solidFill>
              </a:rPr>
              <a:t>B</a:t>
            </a:r>
            <a:r>
              <a:rPr lang="cs-CZ" b="1" baseline="-25000" dirty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3533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22" grpId="0"/>
      <p:bldP spid="23" grpId="0"/>
      <p:bldP spid="24" grpId="0"/>
      <p:bldP spid="25" grpId="0"/>
      <p:bldP spid="26" grpId="0"/>
      <p:bldP spid="27" grpId="0"/>
      <p:bldP spid="44" grpId="0"/>
      <p:bldP spid="49" grpId="0" animBg="1"/>
      <p:bldP spid="50" grpId="0" animBg="1"/>
      <p:bldP spid="51" grpId="0"/>
      <p:bldP spid="52" grpId="0"/>
      <p:bldP spid="68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5" grpId="0"/>
      <p:bldP spid="86" grpId="0"/>
      <p:bldP spid="4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4077</TotalTime>
  <Words>307</Words>
  <Application>Microsoft Office PowerPoint</Application>
  <PresentationFormat>Předvádění na obrazovce (16:10)</PresentationFormat>
  <Paragraphs>79</Paragraphs>
  <Slides>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Prezentace školení zaměstnanců</vt:lpstr>
      <vt:lpstr>Výšky trojúhelníku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615</cp:revision>
  <dcterms:created xsi:type="dcterms:W3CDTF">2012-01-02T08:14:14Z</dcterms:created>
  <dcterms:modified xsi:type="dcterms:W3CDTF">2013-06-06T07:40:45Z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