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6"/>
  </p:notesMasterIdLst>
  <p:handoutMasterIdLst>
    <p:handoutMasterId r:id="rId7"/>
  </p:handoutMasterIdLst>
  <p:sldIdLst>
    <p:sldId id="256" r:id="rId2"/>
    <p:sldId id="347" r:id="rId3"/>
    <p:sldId id="359" r:id="rId4"/>
    <p:sldId id="358" r:id="rId5"/>
  </p:sldIdLst>
  <p:sldSz cx="9144000" cy="5715000" type="screen16x10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 varScale="1">
        <p:scale>
          <a:sx n="90" d="100"/>
          <a:sy n="90" d="100"/>
        </p:scale>
        <p:origin x="-804" y="-9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4375" y="696913"/>
            <a:ext cx="55689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4375" y="696913"/>
            <a:ext cx="5568950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2032001"/>
            <a:ext cx="9009063" cy="877094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397000"/>
            <a:ext cx="7772400" cy="121840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5207000"/>
            <a:ext cx="1905000" cy="381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5207000"/>
            <a:ext cx="2895600" cy="381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5207000"/>
            <a:ext cx="1905000" cy="381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78594"/>
            <a:ext cx="1951038" cy="493183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78594"/>
            <a:ext cx="5700712" cy="493183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681428"/>
            <a:ext cx="38100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681428"/>
            <a:ext cx="38100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915459"/>
            <a:ext cx="438150" cy="39555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915459"/>
            <a:ext cx="328613" cy="39555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267354"/>
            <a:ext cx="422275" cy="39555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267354"/>
            <a:ext cx="368300" cy="39555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206500"/>
            <a:ext cx="560388" cy="35189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825501"/>
            <a:ext cx="31750" cy="877094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484313"/>
            <a:ext cx="8226425" cy="26458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78595"/>
            <a:ext cx="7793037" cy="1218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681428"/>
            <a:ext cx="7772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5203032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5203032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5203032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99592" y="769268"/>
            <a:ext cx="7772400" cy="1008112"/>
          </a:xfrm>
        </p:spPr>
        <p:txBody>
          <a:bodyPr/>
          <a:lstStyle/>
          <a:p>
            <a:pPr algn="ctr"/>
            <a:r>
              <a:rPr lang="cs-CZ" sz="5400" dirty="0" smtClean="0"/>
              <a:t>Těžnice trojúhelníku</a:t>
            </a:r>
            <a:endParaRPr lang="cs-CZ" sz="5400" b="1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</a:t>
            </a:r>
            <a:r>
              <a:rPr lang="cs-CZ" smtClean="0"/>
              <a:t>– 6. </a:t>
            </a:r>
            <a:r>
              <a:rPr lang="cs-CZ" dirty="0" smtClean="0"/>
              <a:t>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brázek 1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000" y="720000"/>
            <a:ext cx="3888000" cy="3060000"/>
          </a:xfrm>
          <a:prstGeom prst="rect">
            <a:avLst/>
          </a:prstGeom>
        </p:spPr>
      </p:pic>
      <p:pic>
        <p:nvPicPr>
          <p:cNvPr id="21" name="Obrázek 20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000" y="720000"/>
            <a:ext cx="3888000" cy="3060000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107504" y="1650000"/>
            <a:ext cx="5886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Sestrojte libovolnou úsečku:</a:t>
            </a:r>
            <a:endParaRPr lang="cs-CZ" sz="2000" b="1" u="sng" dirty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990600" y="-22820"/>
            <a:ext cx="7772400" cy="84009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Střed </a:t>
            </a:r>
            <a:r>
              <a:rPr lang="cs-CZ" sz="5400" dirty="0" smtClean="0"/>
              <a:t>úsečky</a:t>
            </a:r>
            <a:endParaRPr lang="cs-CZ" sz="5400" kern="0" dirty="0"/>
          </a:p>
        </p:txBody>
      </p:sp>
      <p:cxnSp>
        <p:nvCxnSpPr>
          <p:cNvPr id="5" name="Přímá spojnice 4"/>
          <p:cNvCxnSpPr/>
          <p:nvPr/>
        </p:nvCxnSpPr>
        <p:spPr bwMode="auto">
          <a:xfrm>
            <a:off x="1800000" y="3780000"/>
            <a:ext cx="547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2160000" y="3672000"/>
            <a:ext cx="0" cy="21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6480000" y="3672000"/>
            <a:ext cx="0" cy="21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12"/>
          <p:cNvCxnSpPr/>
          <p:nvPr/>
        </p:nvCxnSpPr>
        <p:spPr bwMode="auto">
          <a:xfrm>
            <a:off x="2160000" y="3780000"/>
            <a:ext cx="432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1979712" y="391696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6335984" y="388470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8" name="Oblouk 17"/>
          <p:cNvSpPr>
            <a:spLocks noChangeAspect="1"/>
          </p:cNvSpPr>
          <p:nvPr/>
        </p:nvSpPr>
        <p:spPr bwMode="auto">
          <a:xfrm>
            <a:off x="-360000" y="1260000"/>
            <a:ext cx="5040000" cy="5040000"/>
          </a:xfrm>
          <a:prstGeom prst="arc">
            <a:avLst>
              <a:gd name="adj1" fmla="val 19076322"/>
              <a:gd name="adj2" fmla="val 243445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blouk 47"/>
          <p:cNvSpPr>
            <a:spLocks noChangeAspect="1"/>
          </p:cNvSpPr>
          <p:nvPr/>
        </p:nvSpPr>
        <p:spPr bwMode="auto">
          <a:xfrm>
            <a:off x="3960000" y="1260000"/>
            <a:ext cx="5040000" cy="5040000"/>
          </a:xfrm>
          <a:prstGeom prst="arc">
            <a:avLst>
              <a:gd name="adj1" fmla="val 8646570"/>
              <a:gd name="adj2" fmla="val 13267442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8" name="Obrázek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926000" y="2700000"/>
            <a:ext cx="5219700" cy="428625"/>
          </a:xfrm>
          <a:prstGeom prst="rect">
            <a:avLst/>
          </a:prstGeom>
        </p:spPr>
      </p:pic>
      <p:cxnSp>
        <p:nvCxnSpPr>
          <p:cNvPr id="50" name="Přímá spojnice 49"/>
          <p:cNvCxnSpPr/>
          <p:nvPr/>
        </p:nvCxnSpPr>
        <p:spPr bwMode="auto">
          <a:xfrm>
            <a:off x="4320000" y="3672000"/>
            <a:ext cx="0" cy="21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TextovéPole 50"/>
          <p:cNvSpPr txBox="1"/>
          <p:nvPr/>
        </p:nvSpPr>
        <p:spPr>
          <a:xfrm>
            <a:off x="4324070" y="377626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6840000" y="180000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|SA| = |SB|</a:t>
            </a:r>
            <a:endParaRPr lang="cs-CZ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2751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47" grpId="0"/>
      <p:bldP spid="18" grpId="0" animBg="1"/>
      <p:bldP spid="48" grpId="0" animBg="1"/>
      <p:bldP spid="51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720001" y="1650000"/>
            <a:ext cx="5886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Narýsujte libovolný ostroúhlý trojúhelník:</a:t>
            </a:r>
            <a:endParaRPr lang="cs-CZ" sz="2000" b="1" u="sng" dirty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990600" y="457234"/>
            <a:ext cx="7772400" cy="84009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/>
              <a:t>Těžnice trojúhelníku</a:t>
            </a:r>
            <a:endParaRPr lang="cs-CZ" sz="5400" kern="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720000" y="3808800"/>
            <a:ext cx="3733052" cy="5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 flipH="1" flipV="1">
            <a:off x="1655676" y="2317440"/>
            <a:ext cx="3031402" cy="19810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H="1">
            <a:off x="899592" y="2317440"/>
            <a:ext cx="1080120" cy="23402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flipV="1">
            <a:off x="1043608" y="3871264"/>
            <a:ext cx="2988000" cy="44873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H="1" flipV="1">
            <a:off x="1908000" y="2482603"/>
            <a:ext cx="2123608" cy="139113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 flipH="1">
            <a:off x="1054800" y="2477468"/>
            <a:ext cx="864000" cy="183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ovéPole 15"/>
          <p:cNvSpPr txBox="1"/>
          <p:nvPr/>
        </p:nvSpPr>
        <p:spPr>
          <a:xfrm>
            <a:off x="697080" y="4284000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071745" y="4113864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349642" y="2826415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108047" y="3018499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692000" y="2136663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255030" y="3784312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627784" y="2014215"/>
            <a:ext cx="6543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Sestrojte středy všech stran tohoto trojúhelníku.</a:t>
            </a:r>
            <a:endParaRPr lang="cs-CZ" b="1" dirty="0"/>
          </a:p>
        </p:txBody>
      </p:sp>
      <p:cxnSp>
        <p:nvCxnSpPr>
          <p:cNvPr id="32" name="Přímá spojnice 31"/>
          <p:cNvCxnSpPr/>
          <p:nvPr/>
        </p:nvCxnSpPr>
        <p:spPr bwMode="auto">
          <a:xfrm>
            <a:off x="1911750" y="2482603"/>
            <a:ext cx="716034" cy="158456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ovéPole 43"/>
          <p:cNvSpPr txBox="1"/>
          <p:nvPr/>
        </p:nvSpPr>
        <p:spPr>
          <a:xfrm>
            <a:off x="1815357" y="2747917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t</a:t>
            </a:r>
            <a:r>
              <a:rPr lang="cs-CZ" baseline="-25000" dirty="0" err="1" smtClean="0"/>
              <a:t>c</a:t>
            </a:r>
            <a:endParaRPr lang="cs-CZ" baseline="-25000" dirty="0"/>
          </a:p>
        </p:txBody>
      </p:sp>
      <p:cxnSp>
        <p:nvCxnSpPr>
          <p:cNvPr id="62" name="Přímá spojnice 61"/>
          <p:cNvCxnSpPr/>
          <p:nvPr/>
        </p:nvCxnSpPr>
        <p:spPr bwMode="auto">
          <a:xfrm>
            <a:off x="1530000" y="3307334"/>
            <a:ext cx="2466000" cy="56640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TextovéPole 67"/>
          <p:cNvSpPr txBox="1"/>
          <p:nvPr/>
        </p:nvSpPr>
        <p:spPr>
          <a:xfrm>
            <a:off x="3043756" y="3361556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t</a:t>
            </a:r>
            <a:r>
              <a:rPr lang="cs-CZ" baseline="-25000" dirty="0" err="1" smtClean="0"/>
              <a:t>b</a:t>
            </a:r>
            <a:endParaRPr lang="cs-CZ" baseline="-25000" dirty="0"/>
          </a:p>
        </p:txBody>
      </p:sp>
      <p:cxnSp>
        <p:nvCxnSpPr>
          <p:cNvPr id="70" name="Přímá spojnice 69"/>
          <p:cNvCxnSpPr/>
          <p:nvPr/>
        </p:nvCxnSpPr>
        <p:spPr bwMode="auto">
          <a:xfrm flipH="1">
            <a:off x="1062000" y="3154824"/>
            <a:ext cx="1848058" cy="116517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ovéPole 74"/>
          <p:cNvSpPr txBox="1"/>
          <p:nvPr/>
        </p:nvSpPr>
        <p:spPr>
          <a:xfrm>
            <a:off x="1403648" y="3577580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r>
              <a:rPr lang="cs-CZ" baseline="-25000" dirty="0" smtClean="0"/>
              <a:t>a</a:t>
            </a:r>
            <a:endParaRPr lang="cs-CZ" baseline="-25000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2231740" y="3069808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</a:t>
            </a:r>
            <a:endParaRPr lang="cs-CZ" b="1" baseline="-250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2802013" y="275985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S</a:t>
            </a:r>
            <a:r>
              <a:rPr lang="cs-CZ" baseline="-25000" dirty="0" err="1" smtClean="0"/>
              <a:t>a</a:t>
            </a:r>
            <a:endParaRPr lang="cs-CZ" baseline="-25000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043608" y="309021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S</a:t>
            </a:r>
            <a:r>
              <a:rPr lang="cs-CZ" baseline="-25000" dirty="0" err="1" smtClean="0"/>
              <a:t>b</a:t>
            </a:r>
            <a:endParaRPr lang="cs-CZ" baseline="-25000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2375756" y="415364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S</a:t>
            </a:r>
            <a:r>
              <a:rPr lang="cs-CZ" baseline="-25000" dirty="0" err="1" smtClean="0"/>
              <a:t>c</a:t>
            </a:r>
            <a:endParaRPr lang="cs-CZ" baseline="-25000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35496" y="4608000"/>
            <a:ext cx="597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Úsečka </a:t>
            </a:r>
            <a:r>
              <a:rPr lang="cs-CZ" b="1" dirty="0" smtClean="0"/>
              <a:t>t</a:t>
            </a:r>
            <a:r>
              <a:rPr lang="cs-CZ" b="1" baseline="-25000" dirty="0" smtClean="0"/>
              <a:t>a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err="1" smtClean="0"/>
              <a:t>AS</a:t>
            </a:r>
            <a:r>
              <a:rPr lang="cs-CZ" b="1" baseline="-25000" dirty="0" err="1" smtClean="0"/>
              <a:t>a</a:t>
            </a:r>
            <a:r>
              <a:rPr lang="cs-CZ" b="1" dirty="0" smtClean="0"/>
              <a:t> </a:t>
            </a:r>
            <a:r>
              <a:rPr lang="cs-CZ" b="1" dirty="0"/>
              <a:t>je </a:t>
            </a:r>
            <a:r>
              <a:rPr lang="cs-CZ" b="1" dirty="0" smtClean="0"/>
              <a:t>těžnice </a:t>
            </a:r>
            <a:r>
              <a:rPr lang="cs-CZ" b="1" dirty="0"/>
              <a:t>trojúhelníku ke straně </a:t>
            </a:r>
            <a:r>
              <a:rPr lang="cs-CZ" b="1" i="1" dirty="0"/>
              <a:t>a</a:t>
            </a:r>
            <a:r>
              <a:rPr lang="cs-CZ" b="1" dirty="0"/>
              <a:t>.</a:t>
            </a:r>
          </a:p>
        </p:txBody>
      </p:sp>
      <p:sp>
        <p:nvSpPr>
          <p:cNvPr id="81" name="TextovéPole 80"/>
          <p:cNvSpPr txBox="1"/>
          <p:nvPr/>
        </p:nvSpPr>
        <p:spPr>
          <a:xfrm>
            <a:off x="35496" y="4968000"/>
            <a:ext cx="5928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Úsečka </a:t>
            </a:r>
            <a:r>
              <a:rPr lang="cs-CZ" b="1" dirty="0" err="1" smtClean="0"/>
              <a:t>t</a:t>
            </a:r>
            <a:r>
              <a:rPr lang="cs-CZ" b="1" baseline="-25000" dirty="0" err="1" smtClean="0"/>
              <a:t>b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err="1" smtClean="0"/>
              <a:t>BS</a:t>
            </a:r>
            <a:r>
              <a:rPr lang="cs-CZ" b="1" baseline="-25000" dirty="0" err="1" smtClean="0"/>
              <a:t>b</a:t>
            </a:r>
            <a:r>
              <a:rPr lang="cs-CZ" b="1" dirty="0" smtClean="0"/>
              <a:t> </a:t>
            </a:r>
            <a:r>
              <a:rPr lang="cs-CZ" b="1" dirty="0"/>
              <a:t>je </a:t>
            </a:r>
            <a:r>
              <a:rPr lang="cs-CZ" b="1" dirty="0" smtClean="0"/>
              <a:t>těžnice </a:t>
            </a:r>
            <a:r>
              <a:rPr lang="cs-CZ" b="1" dirty="0"/>
              <a:t>trojúhelníku ke straně </a:t>
            </a:r>
            <a:r>
              <a:rPr lang="cs-CZ" b="1" i="1" dirty="0" smtClean="0"/>
              <a:t>b</a:t>
            </a:r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35496" y="5328000"/>
            <a:ext cx="5936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Úsečka </a:t>
            </a:r>
            <a:r>
              <a:rPr lang="cs-CZ" b="1" dirty="0" err="1" smtClean="0"/>
              <a:t>t</a:t>
            </a:r>
            <a:r>
              <a:rPr lang="cs-CZ" b="1" baseline="-25000" dirty="0" err="1" smtClean="0"/>
              <a:t>c</a:t>
            </a:r>
            <a:r>
              <a:rPr lang="cs-CZ" b="1" dirty="0" smtClean="0"/>
              <a:t> </a:t>
            </a:r>
            <a:r>
              <a:rPr lang="cs-CZ" b="1" dirty="0"/>
              <a:t>= </a:t>
            </a:r>
            <a:r>
              <a:rPr lang="cs-CZ" b="1" dirty="0" err="1" smtClean="0"/>
              <a:t>CS</a:t>
            </a:r>
            <a:r>
              <a:rPr lang="cs-CZ" b="1" baseline="-25000" dirty="0" err="1" smtClean="0"/>
              <a:t>c</a:t>
            </a:r>
            <a:r>
              <a:rPr lang="cs-CZ" b="1" dirty="0" smtClean="0"/>
              <a:t> </a:t>
            </a:r>
            <a:r>
              <a:rPr lang="cs-CZ" b="1" dirty="0"/>
              <a:t>je </a:t>
            </a:r>
            <a:r>
              <a:rPr lang="cs-CZ" b="1" dirty="0" smtClean="0"/>
              <a:t>těžnice </a:t>
            </a:r>
            <a:r>
              <a:rPr lang="cs-CZ" b="1" dirty="0"/>
              <a:t>trojúhelníku ke straně </a:t>
            </a:r>
            <a:r>
              <a:rPr lang="cs-CZ" b="1" i="1" dirty="0" smtClean="0"/>
              <a:t>c</a:t>
            </a:r>
            <a:r>
              <a:rPr lang="cs-CZ" b="1" dirty="0" smtClean="0"/>
              <a:t>.</a:t>
            </a:r>
            <a:endParaRPr lang="cs-CZ" b="1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4320000" y="2353444"/>
            <a:ext cx="4863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Sestrojte spojnice vrcholů trojúhelníku </a:t>
            </a:r>
            <a:br>
              <a:rPr lang="cs-CZ" b="1" dirty="0" smtClean="0"/>
            </a:br>
            <a:r>
              <a:rPr lang="cs-CZ" b="1" dirty="0" smtClean="0"/>
              <a:t>se středy protějších stran.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4669076" y="3042000"/>
            <a:ext cx="4511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Těžnice trojúhelníku je úsečka, která spojuje vrchol trojúhelníku se středem jeho protější strany.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7" name="TextovéPole 86"/>
          <p:cNvSpPr txBox="1"/>
          <p:nvPr/>
        </p:nvSpPr>
        <p:spPr>
          <a:xfrm>
            <a:off x="4687078" y="4015144"/>
            <a:ext cx="44569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Těžnice v trojúhelníku se protínají </a:t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>v jediném bodě, který nazýváme </a:t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>                       </a:t>
            </a:r>
            <a:r>
              <a:rPr lang="cs-CZ" sz="2400" b="1" i="1" u="sng" dirty="0" smtClean="0">
                <a:solidFill>
                  <a:srgbClr val="FF0000"/>
                </a:solidFill>
              </a:rPr>
              <a:t>těžiště.</a:t>
            </a:r>
            <a:endParaRPr lang="cs-CZ" sz="2400" b="1" dirty="0">
              <a:solidFill>
                <a:srgbClr val="FF0000"/>
              </a:solidFill>
            </a:endParaRPr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2916000" y="3042000"/>
            <a:ext cx="0" cy="216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2627784" y="3992334"/>
            <a:ext cx="0" cy="216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 flipH="1" flipV="1">
            <a:off x="1422000" y="3307334"/>
            <a:ext cx="216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6213331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22" grpId="0"/>
      <p:bldP spid="23" grpId="0"/>
      <p:bldP spid="24" grpId="0"/>
      <p:bldP spid="25" grpId="0"/>
      <p:bldP spid="26" grpId="0"/>
      <p:bldP spid="27" grpId="0"/>
      <p:bldP spid="44" grpId="0"/>
      <p:bldP spid="68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3312659" y="1633364"/>
            <a:ext cx="5886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Narýsujte libovolný tupoúhlý trojúhelník:</a:t>
            </a:r>
            <a:endParaRPr lang="cs-CZ" sz="2000" b="1" u="sng" dirty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990600" y="265212"/>
            <a:ext cx="7772400" cy="84009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kern="0" dirty="0" smtClean="0"/>
              <a:t>Těžnice trojúhelníku</a:t>
            </a:r>
            <a:endParaRPr lang="cs-CZ" sz="5400" kern="0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87648" y="4194494"/>
            <a:ext cx="4384352" cy="869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>
            <a:endCxn id="25" idx="1"/>
          </p:cNvCxnSpPr>
          <p:nvPr/>
        </p:nvCxnSpPr>
        <p:spPr bwMode="auto">
          <a:xfrm flipH="1" flipV="1">
            <a:off x="1637163" y="2708118"/>
            <a:ext cx="2559679" cy="16884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H="1">
            <a:off x="165020" y="2731350"/>
            <a:ext cx="1940706" cy="17355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>
            <a:off x="457004" y="4194493"/>
            <a:ext cx="3574604" cy="8695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 flipH="1" flipV="1">
            <a:off x="1908000" y="2892784"/>
            <a:ext cx="2123608" cy="139113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 flipH="1">
            <a:off x="467944" y="2892784"/>
            <a:ext cx="1455712" cy="131022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ovéPole 15"/>
          <p:cNvSpPr txBox="1"/>
          <p:nvPr/>
        </p:nvSpPr>
        <p:spPr>
          <a:xfrm>
            <a:off x="359532" y="4194493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653820" y="4153644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257776" y="2995609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465754" y="2979002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637163" y="2523452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255030" y="4266501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661486" y="2026797"/>
            <a:ext cx="6489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Sestrojte středy všech stran tohoto trojúhelníku.</a:t>
            </a:r>
          </a:p>
        </p:txBody>
      </p:sp>
      <p:cxnSp>
        <p:nvCxnSpPr>
          <p:cNvPr id="32" name="Přímá spojnice 31"/>
          <p:cNvCxnSpPr/>
          <p:nvPr/>
        </p:nvCxnSpPr>
        <p:spPr bwMode="auto">
          <a:xfrm>
            <a:off x="1911751" y="2892784"/>
            <a:ext cx="428001" cy="137371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ovéPole 43"/>
          <p:cNvSpPr txBox="1"/>
          <p:nvPr/>
        </p:nvSpPr>
        <p:spPr>
          <a:xfrm>
            <a:off x="1708499" y="2979002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t</a:t>
            </a:r>
            <a:r>
              <a:rPr lang="cs-CZ" baseline="-25000" dirty="0" err="1" smtClean="0"/>
              <a:t>c</a:t>
            </a:r>
            <a:endParaRPr lang="cs-CZ" baseline="-25000" dirty="0"/>
          </a:p>
        </p:txBody>
      </p:sp>
      <p:cxnSp>
        <p:nvCxnSpPr>
          <p:cNvPr id="62" name="Přímá spojnice 61"/>
          <p:cNvCxnSpPr/>
          <p:nvPr/>
        </p:nvCxnSpPr>
        <p:spPr bwMode="auto">
          <a:xfrm>
            <a:off x="1295944" y="3433221"/>
            <a:ext cx="2735664" cy="85070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TextovéPole 67"/>
          <p:cNvSpPr txBox="1"/>
          <p:nvPr/>
        </p:nvSpPr>
        <p:spPr>
          <a:xfrm>
            <a:off x="3023828" y="3683191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t</a:t>
            </a:r>
            <a:r>
              <a:rPr lang="cs-CZ" baseline="-25000" dirty="0" err="1" smtClean="0"/>
              <a:t>b</a:t>
            </a:r>
            <a:endParaRPr lang="cs-CZ" baseline="-25000" dirty="0"/>
          </a:p>
        </p:txBody>
      </p:sp>
      <p:cxnSp>
        <p:nvCxnSpPr>
          <p:cNvPr id="70" name="Přímá spojnice 69"/>
          <p:cNvCxnSpPr/>
          <p:nvPr/>
        </p:nvCxnSpPr>
        <p:spPr bwMode="auto">
          <a:xfrm flipH="1">
            <a:off x="457004" y="3541221"/>
            <a:ext cx="2402332" cy="65327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ovéPole 74"/>
          <p:cNvSpPr txBox="1"/>
          <p:nvPr/>
        </p:nvSpPr>
        <p:spPr>
          <a:xfrm>
            <a:off x="937351" y="3649588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</a:t>
            </a:r>
            <a:r>
              <a:rPr lang="cs-CZ" baseline="-25000" dirty="0" smtClean="0"/>
              <a:t>a</a:t>
            </a:r>
            <a:endParaRPr lang="cs-CZ" baseline="-25000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2093224" y="3357909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</a:t>
            </a:r>
            <a:endParaRPr lang="cs-CZ" b="1" baseline="-25000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2827363" y="3219021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S</a:t>
            </a:r>
            <a:r>
              <a:rPr lang="cs-CZ" baseline="-25000" dirty="0" err="1" smtClean="0"/>
              <a:t>a</a:t>
            </a:r>
            <a:endParaRPr lang="cs-CZ" baseline="-25000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843742" y="318027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S</a:t>
            </a:r>
            <a:r>
              <a:rPr lang="cs-CZ" baseline="-25000" dirty="0" err="1" smtClean="0"/>
              <a:t>b</a:t>
            </a:r>
            <a:endParaRPr lang="cs-CZ" baseline="-25000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2087724" y="423796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S</a:t>
            </a:r>
            <a:r>
              <a:rPr lang="cs-CZ" baseline="-25000" dirty="0" err="1" smtClean="0"/>
              <a:t>c</a:t>
            </a:r>
            <a:endParaRPr lang="cs-CZ" baseline="-25000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-1" y="5091489"/>
            <a:ext cx="6012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Na těžnici je vzdálenost vrcholu od těžiště </a:t>
            </a:r>
            <a:r>
              <a:rPr lang="cs-CZ" b="1" i="1" dirty="0" smtClean="0"/>
              <a:t>dvakrát větší</a:t>
            </a:r>
            <a:r>
              <a:rPr lang="cs-CZ" b="1" dirty="0" smtClean="0"/>
              <a:t> než vzdálenost těžiště od středu protější strany.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4287687" y="2425452"/>
            <a:ext cx="4863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Sestrojte spojnice vrcholů trojúhelníku se středy protějších stran.</a:t>
            </a:r>
          </a:p>
        </p:txBody>
      </p:sp>
      <p:sp>
        <p:nvSpPr>
          <p:cNvPr id="86" name="TextovéPole 85"/>
          <p:cNvSpPr txBox="1"/>
          <p:nvPr/>
        </p:nvSpPr>
        <p:spPr>
          <a:xfrm>
            <a:off x="4382494" y="3051367"/>
            <a:ext cx="3573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Změřte a zapište délky úseček:</a:t>
            </a:r>
            <a:endParaRPr lang="cs-CZ" b="1" dirty="0"/>
          </a:p>
        </p:txBody>
      </p:sp>
      <p:cxnSp>
        <p:nvCxnSpPr>
          <p:cNvPr id="45" name="Přímá spojnice 44"/>
          <p:cNvCxnSpPr/>
          <p:nvPr/>
        </p:nvCxnSpPr>
        <p:spPr bwMode="auto">
          <a:xfrm>
            <a:off x="2859336" y="3433221"/>
            <a:ext cx="0" cy="216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 flipH="1" flipV="1">
            <a:off x="1224000" y="3438000"/>
            <a:ext cx="216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2339752" y="4120217"/>
            <a:ext cx="0" cy="216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ovéPole 27"/>
          <p:cNvSpPr txBox="1"/>
          <p:nvPr/>
        </p:nvSpPr>
        <p:spPr>
          <a:xfrm>
            <a:off x="5760000" y="3420000"/>
            <a:ext cx="1035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|AT|=</a:t>
            </a:r>
            <a:endParaRPr lang="cs-CZ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5760000" y="4068000"/>
            <a:ext cx="1035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|BT|=</a:t>
            </a:r>
            <a:endParaRPr lang="cs-CZ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5760000" y="4716000"/>
            <a:ext cx="1035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|CT|=</a:t>
            </a:r>
            <a:endParaRPr lang="cs-CZ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5760000" y="3744000"/>
            <a:ext cx="1035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|TS</a:t>
            </a:r>
            <a:r>
              <a:rPr lang="cs-CZ" baseline="-25000" dirty="0" smtClean="0"/>
              <a:t>a</a:t>
            </a:r>
            <a:r>
              <a:rPr lang="cs-CZ" dirty="0" smtClean="0"/>
              <a:t>|=</a:t>
            </a:r>
            <a:endParaRPr lang="cs-CZ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5760000" y="4392000"/>
            <a:ext cx="1035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|</a:t>
            </a:r>
            <a:r>
              <a:rPr lang="cs-CZ" dirty="0" err="1" smtClean="0"/>
              <a:t>TS</a:t>
            </a:r>
            <a:r>
              <a:rPr lang="cs-CZ" baseline="-25000" dirty="0" err="1" smtClean="0"/>
              <a:t>b</a:t>
            </a:r>
            <a:r>
              <a:rPr lang="cs-CZ" dirty="0" smtClean="0"/>
              <a:t>|=</a:t>
            </a:r>
            <a:endParaRPr lang="cs-CZ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760000" y="5040000"/>
            <a:ext cx="1035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|</a:t>
            </a:r>
            <a:r>
              <a:rPr lang="cs-CZ" dirty="0" err="1" smtClean="0"/>
              <a:t>TS</a:t>
            </a:r>
            <a:r>
              <a:rPr lang="cs-CZ" baseline="-25000" dirty="0" err="1" smtClean="0"/>
              <a:t>c</a:t>
            </a:r>
            <a:r>
              <a:rPr lang="cs-CZ" dirty="0" smtClean="0"/>
              <a:t>|=</a:t>
            </a:r>
            <a:endParaRPr lang="cs-CZ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7560000" y="3420000"/>
            <a:ext cx="1608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|AT</a:t>
            </a:r>
            <a:r>
              <a:rPr lang="cs-CZ" b="1" dirty="0" smtClean="0">
                <a:solidFill>
                  <a:srgbClr val="FF0000"/>
                </a:solidFill>
              </a:rPr>
              <a:t>| = 2∙|TS</a:t>
            </a:r>
            <a:r>
              <a:rPr lang="cs-CZ" b="1" baseline="-25000" dirty="0" smtClean="0">
                <a:solidFill>
                  <a:srgbClr val="FF0000"/>
                </a:solidFill>
              </a:rPr>
              <a:t>a</a:t>
            </a:r>
            <a:r>
              <a:rPr lang="cs-CZ" b="1" dirty="0" smtClean="0">
                <a:solidFill>
                  <a:srgbClr val="FF0000"/>
                </a:solidFill>
              </a:rPr>
              <a:t>|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74" name="TextovéPole 73"/>
          <p:cNvSpPr txBox="1"/>
          <p:nvPr/>
        </p:nvSpPr>
        <p:spPr>
          <a:xfrm>
            <a:off x="7560000" y="4068000"/>
            <a:ext cx="1608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|BT| = 2∙|</a:t>
            </a:r>
            <a:r>
              <a:rPr lang="cs-CZ" b="1" dirty="0" err="1" smtClean="0">
                <a:solidFill>
                  <a:srgbClr val="FF0000"/>
                </a:solidFill>
              </a:rPr>
              <a:t>TS</a:t>
            </a:r>
            <a:r>
              <a:rPr lang="cs-CZ" b="1" baseline="-25000" dirty="0" err="1" smtClean="0">
                <a:solidFill>
                  <a:srgbClr val="FF0000"/>
                </a:solidFill>
              </a:rPr>
              <a:t>b</a:t>
            </a:r>
            <a:r>
              <a:rPr lang="cs-CZ" b="1" dirty="0" smtClean="0">
                <a:solidFill>
                  <a:srgbClr val="FF0000"/>
                </a:solidFill>
              </a:rPr>
              <a:t>|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3" name="TextovéPole 82"/>
          <p:cNvSpPr txBox="1"/>
          <p:nvPr/>
        </p:nvSpPr>
        <p:spPr>
          <a:xfrm>
            <a:off x="7560000" y="4716000"/>
            <a:ext cx="1608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|CT| = 2∙|</a:t>
            </a:r>
            <a:r>
              <a:rPr lang="cs-CZ" b="1" dirty="0" err="1" smtClean="0">
                <a:solidFill>
                  <a:srgbClr val="FF0000"/>
                </a:solidFill>
              </a:rPr>
              <a:t>TS</a:t>
            </a:r>
            <a:r>
              <a:rPr lang="cs-CZ" b="1" baseline="-25000" dirty="0" err="1" smtClean="0">
                <a:solidFill>
                  <a:srgbClr val="FF0000"/>
                </a:solidFill>
              </a:rPr>
              <a:t>c</a:t>
            </a:r>
            <a:r>
              <a:rPr lang="cs-CZ" b="1" dirty="0" smtClean="0">
                <a:solidFill>
                  <a:srgbClr val="FF0000"/>
                </a:solidFill>
              </a:rPr>
              <a:t>|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920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000"/>
                            </p:stCondLst>
                            <p:childTnLst>
                              <p:par>
                                <p:cTn id="1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000"/>
                            </p:stCondLst>
                            <p:childTnLst>
                              <p:par>
                                <p:cTn id="1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3000"/>
                            </p:stCondLst>
                            <p:childTnLst>
                              <p:par>
                                <p:cTn id="1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4000"/>
                            </p:stCondLst>
                            <p:childTnLst>
                              <p:par>
                                <p:cTn id="1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5000"/>
                            </p:stCondLst>
                            <p:childTnLst>
                              <p:par>
                                <p:cTn id="1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22" grpId="0"/>
      <p:bldP spid="23" grpId="0"/>
      <p:bldP spid="24" grpId="0"/>
      <p:bldP spid="25" grpId="0"/>
      <p:bldP spid="26" grpId="0"/>
      <p:bldP spid="27" grpId="0"/>
      <p:bldP spid="44" grpId="0"/>
      <p:bldP spid="68" grpId="0"/>
      <p:bldP spid="75" grpId="0"/>
      <p:bldP spid="76" grpId="0"/>
      <p:bldP spid="77" grpId="0"/>
      <p:bldP spid="78" grpId="0"/>
      <p:bldP spid="79" grpId="0"/>
      <p:bldP spid="80" grpId="0"/>
      <p:bldP spid="85" grpId="0"/>
      <p:bldP spid="86" grpId="0"/>
      <p:bldP spid="28" grpId="0"/>
      <p:bldP spid="58" grpId="0"/>
      <p:bldP spid="59" grpId="0"/>
      <p:bldP spid="60" grpId="0"/>
      <p:bldP spid="61" grpId="0"/>
      <p:bldP spid="65" grpId="0"/>
      <p:bldP spid="73" grpId="0"/>
      <p:bldP spid="74" grpId="0"/>
      <p:bldP spid="83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4223</TotalTime>
  <Words>219</Words>
  <Application>Microsoft Office PowerPoint</Application>
  <PresentationFormat>Předvádění na obrazovce (16:10)</PresentationFormat>
  <Paragraphs>62</Paragraphs>
  <Slides>4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Prezentace školení zaměstnanců</vt:lpstr>
      <vt:lpstr>Těžnice trojúhelníku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644</cp:revision>
  <dcterms:created xsi:type="dcterms:W3CDTF">2012-01-02T08:14:14Z</dcterms:created>
  <dcterms:modified xsi:type="dcterms:W3CDTF">2013-06-06T12:15:55Z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