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47" r:id="rId3"/>
    <p:sldId id="352" r:id="rId4"/>
    <p:sldId id="353" r:id="rId5"/>
    <p:sldId id="354" r:id="rId6"/>
    <p:sldId id="355" r:id="rId7"/>
    <p:sldId id="356" r:id="rId8"/>
    <p:sldId id="357" r:id="rId9"/>
    <p:sldId id="351" r:id="rId10"/>
    <p:sldId id="340" r:id="rId11"/>
    <p:sldId id="348" r:id="rId12"/>
    <p:sldId id="349" r:id="rId13"/>
    <p:sldId id="350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9036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548680"/>
            <a:ext cx="7772400" cy="2589808"/>
          </a:xfrm>
        </p:spPr>
        <p:txBody>
          <a:bodyPr/>
          <a:lstStyle/>
          <a:p>
            <a:pPr algn="ctr"/>
            <a:r>
              <a:rPr lang="cs-CZ" sz="5400" dirty="0" smtClean="0"/>
              <a:t>Trojúhelníkové nerovnosti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3813" y="2715293"/>
            <a:ext cx="8650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platit trojúhelníková nerovnost (trojúhelníkové nerovnosti).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  <a:r>
              <a:rPr lang="cs-CZ" b="1" dirty="0" smtClean="0"/>
              <a:t> + c &gt; b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204000" y="43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45 + 56 &gt; 72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0" y="504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101 &gt; 72</a:t>
            </a:r>
            <a:endParaRPr lang="cs-CZ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952000" y="576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76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0493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29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45 mm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467544" y="3356992"/>
            <a:ext cx="1944216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2123728" y="3356992"/>
            <a:ext cx="288032" cy="28646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467544" y="4869160"/>
            <a:ext cx="1656184" cy="13525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2267744" y="29733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79512" y="5040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160712" y="622768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007604" y="55454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04120" y="467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166773" y="38583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V="1">
            <a:off x="468000" y="3358800"/>
            <a:ext cx="1944216" cy="151216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2124000" y="3358800"/>
            <a:ext cx="288032" cy="286467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" y="4870800"/>
            <a:ext cx="1656184" cy="13525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k</a:t>
            </a:r>
            <a:r>
              <a:rPr lang="cs-CZ" b="1" baseline="-25000" dirty="0" smtClean="0"/>
              <a:t>1</a:t>
            </a:r>
            <a:r>
              <a:rPr lang="cs-CZ" b="1" dirty="0" smtClean="0"/>
              <a:t>; 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c = 56 mm)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k</a:t>
            </a:r>
            <a:r>
              <a:rPr lang="cs-CZ" b="1" baseline="-25000" dirty="0" smtClean="0"/>
              <a:t>2</a:t>
            </a:r>
            <a:r>
              <a:rPr lang="cs-CZ" b="1" dirty="0" smtClean="0"/>
              <a:t>; 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b = 72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1 </a:t>
            </a:r>
            <a:r>
              <a:rPr lang="cs-CZ" b="1" dirty="0" smtClean="0">
                <a:latin typeface="Cambria Math"/>
                <a:ea typeface="Cambria Math"/>
              </a:rPr>
              <a:t>∩ k</a:t>
            </a:r>
            <a:r>
              <a:rPr lang="cs-CZ" b="1" baseline="-25000" dirty="0" smtClean="0">
                <a:latin typeface="Cambria Math"/>
                <a:ea typeface="Cambria Math"/>
              </a:rPr>
              <a:t>2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76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blouk 13"/>
          <p:cNvSpPr/>
          <p:nvPr/>
        </p:nvSpPr>
        <p:spPr bwMode="auto">
          <a:xfrm rot="18778309">
            <a:off x="1614099" y="3378347"/>
            <a:ext cx="1656183" cy="165618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>
            <a:off x="1007604" y="3136404"/>
            <a:ext cx="1656183" cy="165618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699792" y="37038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843808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30080343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14" grpId="0" animBg="1"/>
      <p:bldP spid="37" grpId="0" animBg="1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trojúhelníků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45 mm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k</a:t>
            </a:r>
            <a:r>
              <a:rPr lang="cs-CZ" b="1" baseline="-25000" dirty="0" smtClean="0"/>
              <a:t>1</a:t>
            </a:r>
            <a:r>
              <a:rPr lang="cs-CZ" b="1" dirty="0" smtClean="0"/>
              <a:t>; 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c = 56 mm)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k</a:t>
            </a:r>
            <a:r>
              <a:rPr lang="cs-CZ" b="1" baseline="-25000" dirty="0" smtClean="0"/>
              <a:t>2</a:t>
            </a:r>
            <a:r>
              <a:rPr lang="cs-CZ" b="1" dirty="0" smtClean="0"/>
              <a:t>; 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b = 72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1 </a:t>
            </a:r>
            <a:r>
              <a:rPr lang="cs-CZ" b="1" dirty="0" smtClean="0">
                <a:latin typeface="Cambria Math"/>
                <a:ea typeface="Cambria Math"/>
              </a:rPr>
              <a:t>∩ k</a:t>
            </a:r>
            <a:r>
              <a:rPr lang="cs-CZ" b="1" baseline="-25000" dirty="0" smtClean="0">
                <a:latin typeface="Cambria Math"/>
                <a:ea typeface="Cambria Math"/>
              </a:rPr>
              <a:t>2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20435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louk 9"/>
          <p:cNvSpPr/>
          <p:nvPr/>
        </p:nvSpPr>
        <p:spPr bwMode="auto">
          <a:xfrm rot="18904691">
            <a:off x="696320" y="3585768"/>
            <a:ext cx="1800000" cy="18000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louk 41"/>
          <p:cNvSpPr/>
          <p:nvPr/>
        </p:nvSpPr>
        <p:spPr bwMode="auto">
          <a:xfrm rot="16683191">
            <a:off x="1050556" y="3263892"/>
            <a:ext cx="2318400" cy="23184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00630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11560" y="343552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209756" y="287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043608" y="312991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H="1" flipV="1">
            <a:off x="1367872" y="3620193"/>
            <a:ext cx="228448" cy="21537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367872" y="3620193"/>
            <a:ext cx="1845218" cy="214905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583896" y="5769248"/>
            <a:ext cx="162919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2209756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359711" y="4477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144581" y="46621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25234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0" grpId="0" animBg="1"/>
      <p:bldP spid="42" grpId="0" animBg="1"/>
      <p:bldP spid="15" grpId="0"/>
      <p:bldP spid="43" grpId="0"/>
      <p:bldP spid="44" grpId="0"/>
      <p:bldP spid="45" grpId="0"/>
      <p:bldP spid="46" grpId="0"/>
      <p:bldP spid="50" grpId="0"/>
      <p:bldP spid="52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</a:t>
            </a:r>
            <a:r>
              <a:rPr lang="cs-CZ" sz="5400" dirty="0" smtClean="0"/>
              <a:t>trojúhelníků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20435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louk 9"/>
          <p:cNvSpPr/>
          <p:nvPr/>
        </p:nvSpPr>
        <p:spPr bwMode="auto">
          <a:xfrm rot="18904691">
            <a:off x="696320" y="3585768"/>
            <a:ext cx="1800000" cy="18000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louk 41"/>
          <p:cNvSpPr/>
          <p:nvPr/>
        </p:nvSpPr>
        <p:spPr bwMode="auto">
          <a:xfrm rot="16683191">
            <a:off x="1050556" y="3263892"/>
            <a:ext cx="2318400" cy="23184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00630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11560" y="343552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209756" y="287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043608" y="312991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H="1" flipV="1">
            <a:off x="1367872" y="3620193"/>
            <a:ext cx="228448" cy="21537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367872" y="3620193"/>
            <a:ext cx="1845218" cy="214905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583896" y="5769248"/>
            <a:ext cx="162919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jsou délky stran 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kružnic k</a:t>
            </a:r>
            <a:r>
              <a:rPr lang="cs-CZ" sz="1600" b="1" baseline="-25000" dirty="0" smtClean="0"/>
              <a:t>1</a:t>
            </a:r>
            <a:r>
              <a:rPr lang="cs-CZ" sz="1600" b="1" dirty="0" smtClean="0"/>
              <a:t> a k</a:t>
            </a:r>
            <a:r>
              <a:rPr lang="cs-CZ" sz="1600" b="1" baseline="-25000" dirty="0" smtClean="0"/>
              <a:t>2</a:t>
            </a:r>
            <a:r>
              <a:rPr lang="cs-CZ" sz="1600" b="1" dirty="0" smtClean="0"/>
              <a:t>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32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209756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359711" y="4477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44581" y="46621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3289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0" grpId="0" animBg="1"/>
      <p:bldP spid="42" grpId="0" animBg="1"/>
      <p:bldP spid="15" grpId="0"/>
      <p:bldP spid="43" grpId="0"/>
      <p:bldP spid="44" grpId="0"/>
      <p:bldP spid="45" grpId="0"/>
      <p:bldP spid="46" grpId="0"/>
      <p:bldP spid="3" grpId="0"/>
      <p:bldP spid="26" grpId="0"/>
      <p:bldP spid="4" grpId="0"/>
      <p:bldP spid="29" grpId="0"/>
      <p:bldP spid="30" grpId="0"/>
      <p:bldP spid="31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Sestrojte trojúhelníky: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5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</a:t>
            </a:r>
            <a:r>
              <a:rPr lang="cs-CZ" b="1" dirty="0" smtClean="0">
                <a:latin typeface="Cambria Math"/>
                <a:ea typeface="Cambria Math"/>
              </a:rPr>
              <a:t>∆ABC: a = </a:t>
            </a:r>
            <a:r>
              <a:rPr lang="cs-CZ" b="1" dirty="0" smtClean="0">
                <a:latin typeface="Cambria Math"/>
                <a:ea typeface="Cambria Math"/>
              </a:rPr>
              <a:t>6 </a:t>
            </a:r>
            <a:r>
              <a:rPr lang="cs-CZ" b="1" dirty="0" smtClean="0">
                <a:latin typeface="Cambria Math"/>
                <a:ea typeface="Cambria Math"/>
              </a:rPr>
              <a:t>cm; b = </a:t>
            </a:r>
            <a:r>
              <a:rPr lang="cs-CZ" b="1" dirty="0" smtClean="0">
                <a:latin typeface="Cambria Math"/>
                <a:ea typeface="Cambria Math"/>
              </a:rPr>
              <a:t>8 </a:t>
            </a:r>
            <a:r>
              <a:rPr lang="cs-CZ" b="1" dirty="0" smtClean="0">
                <a:latin typeface="Cambria Math"/>
                <a:ea typeface="Cambria Math"/>
              </a:rPr>
              <a:t>cm; c = </a:t>
            </a:r>
            <a:r>
              <a:rPr lang="cs-CZ" b="1" dirty="0" smtClean="0">
                <a:latin typeface="Cambria Math"/>
                <a:ea typeface="Cambria Math"/>
              </a:rPr>
              <a:t>9 </a:t>
            </a:r>
            <a:r>
              <a:rPr lang="cs-CZ" b="1" dirty="0" smtClean="0">
                <a:latin typeface="Cambria Math"/>
                <a:ea typeface="Cambria Math"/>
              </a:rPr>
              <a:t>cm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3420000"/>
            <a:ext cx="8567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latin typeface="Cambria Math"/>
                <a:ea typeface="Cambria Math"/>
              </a:rPr>
              <a:t>∆DEF: d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53 mm</a:t>
            </a:r>
            <a:r>
              <a:rPr lang="cs-CZ" b="1" dirty="0">
                <a:latin typeface="Cambria Math"/>
                <a:ea typeface="Cambria Math"/>
              </a:rPr>
              <a:t>; </a:t>
            </a:r>
            <a:r>
              <a:rPr lang="cs-CZ" b="1" dirty="0" smtClean="0">
                <a:latin typeface="Cambria Math"/>
                <a:ea typeface="Cambria Math"/>
              </a:rPr>
              <a:t>e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89 mm</a:t>
            </a:r>
            <a:r>
              <a:rPr lang="cs-CZ" b="1" dirty="0">
                <a:latin typeface="Cambria Math"/>
                <a:ea typeface="Cambria Math"/>
              </a:rPr>
              <a:t>; </a:t>
            </a:r>
            <a:r>
              <a:rPr lang="cs-CZ" b="1" dirty="0" smtClean="0">
                <a:latin typeface="Cambria Math"/>
                <a:ea typeface="Cambria Math"/>
              </a:rPr>
              <a:t>f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36 mm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43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 smtClean="0">
                <a:latin typeface="Cambria Math"/>
                <a:ea typeface="Cambria Math"/>
              </a:rPr>
              <a:t>∆KLM: k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6,4 </a:t>
            </a:r>
            <a:r>
              <a:rPr lang="cs-CZ" b="1" dirty="0">
                <a:latin typeface="Cambria Math"/>
                <a:ea typeface="Cambria Math"/>
              </a:rPr>
              <a:t>cm; </a:t>
            </a:r>
            <a:r>
              <a:rPr lang="cs-CZ" b="1" dirty="0" smtClean="0">
                <a:latin typeface="Cambria Math"/>
                <a:ea typeface="Cambria Math"/>
              </a:rPr>
              <a:t>l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42 mm; m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12 </a:t>
            </a:r>
            <a:r>
              <a:rPr lang="cs-CZ" b="1" dirty="0">
                <a:latin typeface="Cambria Math"/>
                <a:ea typeface="Cambria Math"/>
              </a:rPr>
              <a:t>cm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Sestrojte trojúhelník: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23928" y="1998100"/>
            <a:ext cx="435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</a:t>
            </a:r>
            <a:r>
              <a:rPr lang="cs-CZ" b="1" dirty="0" smtClean="0">
                <a:latin typeface="Cambria Math"/>
                <a:ea typeface="Cambria Math"/>
              </a:rPr>
              <a:t>∆ABC: a = </a:t>
            </a:r>
            <a:r>
              <a:rPr lang="cs-CZ" b="1" dirty="0" smtClean="0">
                <a:latin typeface="Cambria Math"/>
                <a:ea typeface="Cambria Math"/>
              </a:rPr>
              <a:t>6 </a:t>
            </a:r>
            <a:r>
              <a:rPr lang="cs-CZ" b="1" dirty="0" smtClean="0">
                <a:latin typeface="Cambria Math"/>
                <a:ea typeface="Cambria Math"/>
              </a:rPr>
              <a:t>cm; b = </a:t>
            </a:r>
            <a:r>
              <a:rPr lang="cs-CZ" b="1" dirty="0" smtClean="0">
                <a:latin typeface="Cambria Math"/>
                <a:ea typeface="Cambria Math"/>
              </a:rPr>
              <a:t>8 </a:t>
            </a:r>
            <a:r>
              <a:rPr lang="cs-CZ" b="1" dirty="0" smtClean="0">
                <a:latin typeface="Cambria Math"/>
                <a:ea typeface="Cambria Math"/>
              </a:rPr>
              <a:t>cm; c = </a:t>
            </a:r>
            <a:r>
              <a:rPr lang="cs-CZ" b="1" dirty="0" smtClean="0">
                <a:latin typeface="Cambria Math"/>
                <a:ea typeface="Cambria Math"/>
              </a:rPr>
              <a:t>9 </a:t>
            </a:r>
            <a:r>
              <a:rPr lang="cs-CZ" b="1" dirty="0" smtClean="0">
                <a:latin typeface="Cambria Math"/>
                <a:ea typeface="Cambria Math"/>
              </a:rPr>
              <a:t>cm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547664" y="5760000"/>
            <a:ext cx="43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5220000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979712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blouk 7"/>
          <p:cNvSpPr>
            <a:spLocks noChangeAspect="1"/>
          </p:cNvSpPr>
          <p:nvPr/>
        </p:nvSpPr>
        <p:spPr bwMode="auto">
          <a:xfrm>
            <a:off x="-180000" y="2880000"/>
            <a:ext cx="5760000" cy="5760000"/>
          </a:xfrm>
          <a:prstGeom prst="arc">
            <a:avLst>
              <a:gd name="adj1" fmla="val 17267246"/>
              <a:gd name="adj2" fmla="val 1948143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763688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967976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491880" y="26996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16" name="Oblouk 15"/>
          <p:cNvSpPr>
            <a:spLocks noChangeAspect="1"/>
          </p:cNvSpPr>
          <p:nvPr/>
        </p:nvSpPr>
        <p:spPr bwMode="auto">
          <a:xfrm>
            <a:off x="3024000" y="3600000"/>
            <a:ext cx="4320000" cy="4320000"/>
          </a:xfrm>
          <a:prstGeom prst="arc">
            <a:avLst>
              <a:gd name="adj1" fmla="val 14068905"/>
              <a:gd name="adj2" fmla="val 1672389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148064" y="32036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535928" y="307756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 bwMode="auto">
          <a:xfrm flipV="1">
            <a:off x="1979712" y="3672000"/>
            <a:ext cx="2700288" cy="208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4680000" y="3681144"/>
            <a:ext cx="540000" cy="208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1979712" y="5760012"/>
            <a:ext cx="32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5003976" y="43829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024000" y="422513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447131" y="57691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03496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8" grpId="0" animBg="1"/>
      <p:bldP spid="9" grpId="0"/>
      <p:bldP spid="14" grpId="0"/>
      <p:bldP spid="15" grpId="0"/>
      <p:bldP spid="16" grpId="0" animBg="1"/>
      <p:bldP spid="17" grpId="0"/>
      <p:bldP spid="18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Sestrojte trojúhelník: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23928" y="1998100"/>
            <a:ext cx="503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2) </a:t>
            </a:r>
            <a:r>
              <a:rPr lang="cs-CZ" b="1" dirty="0">
                <a:latin typeface="Cambria Math"/>
                <a:ea typeface="Cambria Math"/>
              </a:rPr>
              <a:t>∆DEF: d = 53 mm; e = 89 mm; f = 36 mm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547664" y="5760000"/>
            <a:ext cx="43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5184000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979712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blouk 7"/>
          <p:cNvSpPr>
            <a:spLocks noChangeAspect="1"/>
          </p:cNvSpPr>
          <p:nvPr/>
        </p:nvSpPr>
        <p:spPr bwMode="auto">
          <a:xfrm>
            <a:off x="72000" y="3852000"/>
            <a:ext cx="3816000" cy="3816000"/>
          </a:xfrm>
          <a:prstGeom prst="arc">
            <a:avLst>
              <a:gd name="adj1" fmla="val 18864978"/>
              <a:gd name="adj2" fmla="val 165110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763688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F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967976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006196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16" name="Oblouk 15"/>
          <p:cNvSpPr>
            <a:spLocks noChangeAspect="1"/>
          </p:cNvSpPr>
          <p:nvPr/>
        </p:nvSpPr>
        <p:spPr bwMode="auto">
          <a:xfrm>
            <a:off x="3888000" y="4464000"/>
            <a:ext cx="2592000" cy="2592000"/>
          </a:xfrm>
          <a:prstGeom prst="arc">
            <a:avLst>
              <a:gd name="adj1" fmla="val 7914519"/>
              <a:gd name="adj2" fmla="val 137775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017504" y="439646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707904" y="49318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E</a:t>
            </a:r>
            <a:endParaRPr lang="cs-CZ" dirty="0"/>
          </a:p>
        </p:txBody>
      </p:sp>
      <p:cxnSp>
        <p:nvCxnSpPr>
          <p:cNvPr id="22" name="Přímá spojnice 21"/>
          <p:cNvCxnSpPr/>
          <p:nvPr/>
        </p:nvCxnSpPr>
        <p:spPr bwMode="auto">
          <a:xfrm flipV="1">
            <a:off x="1979712" y="5760012"/>
            <a:ext cx="320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3447131" y="57691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e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306896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Bod E leží na úsečce DF =&gt; trojúhelník nelze sestrojit!!!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2094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8" grpId="0" animBg="1"/>
      <p:bldP spid="9" grpId="0"/>
      <p:bldP spid="14" grpId="0"/>
      <p:bldP spid="15" grpId="0"/>
      <p:bldP spid="16" grpId="0" animBg="1"/>
      <p:bldP spid="17" grpId="0"/>
      <p:bldP spid="18" grpId="0"/>
      <p:bldP spid="34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Sestrojte trojúhelník: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23928" y="1998100"/>
            <a:ext cx="503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∆KLM: k = 6,4 cm; l = 42 mm; m = 12 cm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547664" y="5760000"/>
            <a:ext cx="48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6300000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1979712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blouk 7"/>
          <p:cNvSpPr>
            <a:spLocks noChangeAspect="1"/>
          </p:cNvSpPr>
          <p:nvPr/>
        </p:nvSpPr>
        <p:spPr bwMode="auto">
          <a:xfrm>
            <a:off x="468000" y="4248000"/>
            <a:ext cx="3024000" cy="3024000"/>
          </a:xfrm>
          <a:prstGeom prst="arc">
            <a:avLst>
              <a:gd name="adj1" fmla="val 18864978"/>
              <a:gd name="adj2" fmla="val 165110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763688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056832" y="58679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067716" y="44055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o</a:t>
            </a:r>
            <a:endParaRPr lang="cs-CZ" dirty="0"/>
          </a:p>
        </p:txBody>
      </p:sp>
      <p:sp>
        <p:nvSpPr>
          <p:cNvPr id="16" name="Oblouk 15"/>
          <p:cNvSpPr>
            <a:spLocks noChangeAspect="1"/>
          </p:cNvSpPr>
          <p:nvPr/>
        </p:nvSpPr>
        <p:spPr bwMode="auto">
          <a:xfrm>
            <a:off x="3996000" y="3456000"/>
            <a:ext cx="4608000" cy="4608000"/>
          </a:xfrm>
          <a:prstGeom prst="arc">
            <a:avLst>
              <a:gd name="adj1" fmla="val 9752918"/>
              <a:gd name="adj2" fmla="val 1220373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663155" y="61407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p</a:t>
            </a:r>
            <a:endParaRPr lang="cs-CZ" dirty="0"/>
          </a:p>
        </p:txBody>
      </p:sp>
      <p:cxnSp>
        <p:nvCxnSpPr>
          <p:cNvPr id="22" name="Přímá spojnice 21"/>
          <p:cNvCxnSpPr/>
          <p:nvPr/>
        </p:nvCxnSpPr>
        <p:spPr bwMode="auto">
          <a:xfrm flipV="1">
            <a:off x="1979712" y="5760012"/>
            <a:ext cx="43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2635668" y="57747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306896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Bod M neexistuje =&gt; trojúhelník nelze sestrojit!!!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5279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8" grpId="0" animBg="1"/>
      <p:bldP spid="9" grpId="0"/>
      <p:bldP spid="14" grpId="0"/>
      <p:bldP spid="15" grpId="0"/>
      <p:bldP spid="16" grpId="0" animBg="1"/>
      <p:bldP spid="17" grpId="0"/>
      <p:bldP spid="34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720001" y="1980000"/>
            <a:ext cx="4860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Co platí pro délky stran trojúhelníků: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276872"/>
            <a:ext cx="41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</a:t>
            </a:r>
            <a:r>
              <a:rPr lang="cs-CZ" b="1" dirty="0" smtClean="0">
                <a:latin typeface="Cambria Math"/>
                <a:ea typeface="Cambria Math"/>
              </a:rPr>
              <a:t>∆ABC: a = </a:t>
            </a:r>
            <a:r>
              <a:rPr lang="cs-CZ" b="1" dirty="0" smtClean="0">
                <a:latin typeface="Cambria Math"/>
                <a:ea typeface="Cambria Math"/>
              </a:rPr>
              <a:t>6 </a:t>
            </a:r>
            <a:r>
              <a:rPr lang="cs-CZ" b="1" dirty="0" smtClean="0">
                <a:latin typeface="Cambria Math"/>
                <a:ea typeface="Cambria Math"/>
              </a:rPr>
              <a:t>cm; b = </a:t>
            </a:r>
            <a:r>
              <a:rPr lang="cs-CZ" b="1" dirty="0" smtClean="0">
                <a:latin typeface="Cambria Math"/>
                <a:ea typeface="Cambria Math"/>
              </a:rPr>
              <a:t>8 </a:t>
            </a:r>
            <a:r>
              <a:rPr lang="cs-CZ" b="1" dirty="0" smtClean="0">
                <a:latin typeface="Cambria Math"/>
                <a:ea typeface="Cambria Math"/>
              </a:rPr>
              <a:t>cm; c = </a:t>
            </a:r>
            <a:r>
              <a:rPr lang="cs-CZ" b="1" dirty="0" smtClean="0">
                <a:latin typeface="Cambria Math"/>
                <a:ea typeface="Cambria Math"/>
              </a:rPr>
              <a:t>9 </a:t>
            </a:r>
            <a:r>
              <a:rPr lang="cs-CZ" b="1" dirty="0" smtClean="0">
                <a:latin typeface="Cambria Math"/>
                <a:ea typeface="Cambria Math"/>
              </a:rPr>
              <a:t>cm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1" y="3716872"/>
            <a:ext cx="457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latin typeface="Cambria Math"/>
                <a:ea typeface="Cambria Math"/>
              </a:rPr>
              <a:t>∆DEF: d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53 mm</a:t>
            </a:r>
            <a:r>
              <a:rPr lang="cs-CZ" b="1" dirty="0">
                <a:latin typeface="Cambria Math"/>
                <a:ea typeface="Cambria Math"/>
              </a:rPr>
              <a:t>; </a:t>
            </a:r>
            <a:r>
              <a:rPr lang="cs-CZ" b="1" dirty="0" smtClean="0">
                <a:latin typeface="Cambria Math"/>
                <a:ea typeface="Cambria Math"/>
              </a:rPr>
              <a:t>e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89 mm</a:t>
            </a:r>
            <a:r>
              <a:rPr lang="cs-CZ" b="1" dirty="0">
                <a:latin typeface="Cambria Math"/>
                <a:ea typeface="Cambria Math"/>
              </a:rPr>
              <a:t>; </a:t>
            </a:r>
            <a:r>
              <a:rPr lang="cs-CZ" b="1" dirty="0" smtClean="0">
                <a:latin typeface="Cambria Math"/>
                <a:ea typeface="Cambria Math"/>
              </a:rPr>
              <a:t>f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36 mm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5156872"/>
            <a:ext cx="4572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 smtClean="0">
                <a:latin typeface="Cambria Math"/>
                <a:ea typeface="Cambria Math"/>
              </a:rPr>
              <a:t>∆KLM: k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6,4 </a:t>
            </a:r>
            <a:r>
              <a:rPr lang="cs-CZ" b="1" dirty="0">
                <a:latin typeface="Cambria Math"/>
                <a:ea typeface="Cambria Math"/>
              </a:rPr>
              <a:t>cm; </a:t>
            </a:r>
            <a:r>
              <a:rPr lang="cs-CZ" b="1" dirty="0" smtClean="0">
                <a:latin typeface="Cambria Math"/>
                <a:ea typeface="Cambria Math"/>
              </a:rPr>
              <a:t>l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42 mm; m </a:t>
            </a:r>
            <a:r>
              <a:rPr lang="cs-CZ" b="1" dirty="0">
                <a:latin typeface="Cambria Math"/>
                <a:ea typeface="Cambria Math"/>
              </a:rPr>
              <a:t>= </a:t>
            </a:r>
            <a:r>
              <a:rPr lang="cs-CZ" b="1" dirty="0" smtClean="0">
                <a:latin typeface="Cambria Math"/>
                <a:ea typeface="Cambria Math"/>
              </a:rPr>
              <a:t>12 </a:t>
            </a:r>
            <a:r>
              <a:rPr lang="cs-CZ" b="1" dirty="0">
                <a:latin typeface="Cambria Math"/>
                <a:ea typeface="Cambria Math"/>
              </a:rPr>
              <a:t>cm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720000" y="263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636872"/>
                <a:ext cx="1666815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3240000" y="263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2636872"/>
                <a:ext cx="166681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720000" y="299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996872"/>
                <a:ext cx="166681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3240000" y="299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𝟖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2996872"/>
                <a:ext cx="166681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720000" y="335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𝒄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3356872"/>
                <a:ext cx="166681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3240000" y="335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𝟗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3356872"/>
                <a:ext cx="166681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5760000" y="263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2636872"/>
                <a:ext cx="166681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5760000" y="299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𝟏𝟕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2996872"/>
                <a:ext cx="166681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760000" y="3356872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356872"/>
                <a:ext cx="1666815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755576" y="404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𝒅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𝒆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𝒇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040756"/>
                <a:ext cx="1666815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3275576" y="4040756"/>
                <a:ext cx="22325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𝟓𝟑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𝟖𝟗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576" y="4040756"/>
                <a:ext cx="2232528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55576" y="440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𝒆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𝒇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𝒅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400756"/>
                <a:ext cx="1666815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275576" y="440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𝟖𝟗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576" y="4400756"/>
                <a:ext cx="1666815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755576" y="476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𝒅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𝒇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𝒆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760756"/>
                <a:ext cx="1666815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275576" y="476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𝟓𝟑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𝟑𝟔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𝟖𝟗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576" y="4760756"/>
                <a:ext cx="1666815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795576" y="404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𝟏𝟒𝟐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𝟑𝟔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576" y="4040756"/>
                <a:ext cx="1666815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795576" y="440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𝟏𝟐𝟓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𝟓𝟑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576" y="4400756"/>
                <a:ext cx="1666815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795576" y="4760756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𝟖𝟗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𝟖𝟗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576" y="4760756"/>
                <a:ext cx="1666815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817513" y="5445224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𝒎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𝒍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13" y="5445224"/>
                <a:ext cx="1666815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337513" y="5445224"/>
                <a:ext cx="22325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𝟔𝟒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𝟏𝟐𝟎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𝟒𝟐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513" y="5445224"/>
                <a:ext cx="2232528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817513" y="5805224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𝒍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𝒎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𝒌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13" y="5805224"/>
                <a:ext cx="1666815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3337513" y="5805224"/>
                <a:ext cx="1882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𝟒𝟐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𝟏𝟐𝟎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513" y="5805224"/>
                <a:ext cx="1882559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817513" y="6165224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𝒌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𝒍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13" y="6165224"/>
                <a:ext cx="1666815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337513" y="6165224"/>
                <a:ext cx="20265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𝟔𝟒</m:t>
                      </m:r>
                      <m:r>
                        <a:rPr lang="cs-CZ" b="1" i="1" smtClean="0">
                          <a:latin typeface="Cambria Math"/>
                        </a:rPr>
                        <m:t>+</m:t>
                      </m:r>
                      <m:r>
                        <a:rPr lang="cs-CZ" b="1" i="1" smtClean="0">
                          <a:latin typeface="Cambria Math"/>
                        </a:rPr>
                        <m:t>𝟒𝟐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𝟏𝟐𝟎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513" y="6165224"/>
                <a:ext cx="2026575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857513" y="5445224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𝟏𝟖𝟒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𝟒𝟐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513" y="5445224"/>
                <a:ext cx="1666815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857513" y="5805224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𝟏𝟔𝟐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𝟔𝟒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513" y="5805224"/>
                <a:ext cx="1666815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857513" y="6165224"/>
                <a:ext cx="16668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𝟏𝟎𝟔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𝟏𝟐𝟎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513" y="6165224"/>
                <a:ext cx="1666815" cy="369332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87144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4000"/>
                            </p:stCondLst>
                            <p:childTnLst>
                              <p:par>
                                <p:cTn id="17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1" grpId="1"/>
      <p:bldP spid="22" grpId="0"/>
      <p:bldP spid="22" grpId="1"/>
      <p:bldP spid="23" grpId="0"/>
      <p:bldP spid="24" grpId="0"/>
      <p:bldP spid="25" grpId="0"/>
      <p:bldP spid="25" grpId="1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3" grpId="0"/>
      <p:bldP spid="34" grpId="0"/>
      <p:bldP spid="3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0" y="19800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V každém trojúhelníku je součet délek libovolných dvou stran větší než délka třetí strany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3086507"/>
            <a:ext cx="248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Platí tedy:</a:t>
            </a:r>
            <a:endParaRPr lang="cs-CZ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3060000" y="3060000"/>
                <a:ext cx="2530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𝒂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𝒃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𝒄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060000"/>
                <a:ext cx="2530911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3060000" y="3600000"/>
                <a:ext cx="21708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𝒃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𝒄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600000"/>
                <a:ext cx="2170871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3060000" y="4139788"/>
                <a:ext cx="231488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𝒂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𝒄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𝒃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4139788"/>
                <a:ext cx="2314887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 bwMode="auto">
          <a:xfrm>
            <a:off x="4140440" y="5760000"/>
            <a:ext cx="43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7812776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4572488" y="565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4356464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560752" y="58945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128704" y="307756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V="1">
            <a:off x="4572488" y="3672000"/>
            <a:ext cx="2700288" cy="208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7272776" y="3681144"/>
            <a:ext cx="540000" cy="208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4572488" y="5760012"/>
            <a:ext cx="324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7596752" y="43829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616776" y="422513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6039907" y="57691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01951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5" grpId="0"/>
      <p:bldP spid="16" grpId="0"/>
      <p:bldP spid="19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Trojúhelníkové nerovnosti</a:t>
            </a:r>
            <a:endParaRPr lang="cs-CZ" sz="5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0" y="1980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Zjistěte, zda lze sestrojit trojúhelník z daných tří stran: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0" y="2454772"/>
            <a:ext cx="349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12 cm, 12 cm, 17 cm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80000" y="2880000"/>
                <a:ext cx="2530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𝟏𝟐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𝟏𝟕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880000"/>
                <a:ext cx="2530911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80000" y="3240000"/>
                <a:ext cx="2170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𝟐𝟒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𝟏𝟕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240000"/>
                <a:ext cx="2170871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2123728" y="6150114"/>
            <a:ext cx="5230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Při porovnávání stačí porovnat součet dvou kratších stran se stranou nejdelší!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180000" y="3645024"/>
            <a:ext cx="17281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35496" y="4403902"/>
            <a:ext cx="349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5,1 dm, 2,7 cm, 2,4 dm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215496" y="4829130"/>
                <a:ext cx="2530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</a:rPr>
                        <m:t>𝟕</m:t>
                      </m:r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latin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96" y="4829130"/>
                <a:ext cx="2530911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888961" y="5189130"/>
                <a:ext cx="2170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𝟓</m:t>
                      </m:r>
                      <m:r>
                        <a:rPr lang="cs-CZ" sz="2000" b="1" i="1" smtClean="0">
                          <a:latin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961" y="5189130"/>
                <a:ext cx="2170871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Přímá spojnice 29"/>
          <p:cNvCxnSpPr/>
          <p:nvPr/>
        </p:nvCxnSpPr>
        <p:spPr bwMode="auto">
          <a:xfrm flipV="1">
            <a:off x="888961" y="5549130"/>
            <a:ext cx="17281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 flipH="1">
            <a:off x="1445455" y="4939883"/>
            <a:ext cx="216024" cy="2251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H="1">
            <a:off x="1403648" y="5292059"/>
            <a:ext cx="216024" cy="2251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8607" y="3789040"/>
            <a:ext cx="3454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lze sestrojit.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0" y="5631780"/>
            <a:ext cx="3454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nelze sestrojit.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284984" y="2420888"/>
            <a:ext cx="349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85 cm, 7 dm, 1,2 cm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4464984" y="2846116"/>
                <a:ext cx="2530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𝟖𝟓</m:t>
                      </m:r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𝟕𝟎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𝟏𝟐𝟎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984" y="2846116"/>
                <a:ext cx="2530911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4921409" y="3206116"/>
                <a:ext cx="2170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𝟏𝟓𝟓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𝟏𝟐𝟎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1409" y="3206116"/>
                <a:ext cx="2170871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Přímá spojnice 36"/>
          <p:cNvCxnSpPr/>
          <p:nvPr/>
        </p:nvCxnSpPr>
        <p:spPr bwMode="auto">
          <a:xfrm flipV="1">
            <a:off x="4644008" y="3611140"/>
            <a:ext cx="17281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320480" y="4370018"/>
            <a:ext cx="4823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</a:t>
            </a:r>
            <a:r>
              <a:rPr lang="cs-CZ" sz="2000" b="1" dirty="0" smtClean="0"/>
              <a:t>22,17 </a:t>
            </a:r>
            <a:r>
              <a:rPr lang="cs-CZ" sz="2000" b="1" dirty="0" smtClean="0"/>
              <a:t>dm, 27,52 dm, 5 m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4500480" y="4795246"/>
                <a:ext cx="3455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𝟐𝟐</m:t>
                      </m:r>
                      <m:r>
                        <a:rPr lang="cs-CZ" sz="2000" b="1" i="1" smtClean="0">
                          <a:latin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</a:rPr>
                        <m:t>𝟏𝟕</m:t>
                      </m:r>
                      <m:r>
                        <a:rPr lang="cs-CZ" sz="2000" b="1" i="1" smtClean="0"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latin typeface="Cambria Math"/>
                        </a:rPr>
                        <m:t>𝟐𝟕</m:t>
                      </m:r>
                      <m:r>
                        <a:rPr lang="cs-CZ" sz="2000" b="1" i="1" smtClean="0">
                          <a:latin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</a:rPr>
                        <m:t>𝟓𝟐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𝟓𝟎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480" y="4795246"/>
                <a:ext cx="3455896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5497473" y="5155246"/>
                <a:ext cx="2170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𝟒𝟗</m:t>
                      </m:r>
                      <m:r>
                        <a:rPr lang="cs-CZ" sz="2000" b="1" i="1" smtClean="0">
                          <a:latin typeface="Cambria Math"/>
                        </a:rPr>
                        <m:t>,</m:t>
                      </m:r>
                      <m:r>
                        <a:rPr lang="cs-CZ" sz="2000" b="1" i="1" smtClean="0">
                          <a:latin typeface="Cambria Math"/>
                        </a:rPr>
                        <m:t>𝟔𝟗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𝟓𝟎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473" y="5155246"/>
                <a:ext cx="2170871" cy="4001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5292080" y="5515246"/>
            <a:ext cx="17281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H="1">
            <a:off x="6336000" y="4896000"/>
            <a:ext cx="216024" cy="2251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H="1">
            <a:off x="6336000" y="5256000"/>
            <a:ext cx="216024" cy="2251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4303591" y="3755156"/>
            <a:ext cx="3454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lze sestrojit.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284984" y="5597896"/>
            <a:ext cx="3454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Trojúhelník nelze sestrojit.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82984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26" grpId="0"/>
      <p:bldP spid="26" grpId="1"/>
      <p:bldP spid="27" grpId="0"/>
      <p:bldP spid="28" grpId="0"/>
      <p:bldP spid="29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0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Postup při konstrukcích trojúhelníků: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5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3060000"/>
            <a:ext cx="8567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solidFill>
                  <a:srgbClr val="FF0000"/>
                </a:solidFill>
              </a:rPr>
              <a:t>Náčrt</a:t>
            </a:r>
            <a:r>
              <a:rPr lang="cs-CZ" b="1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Rozbor</a:t>
            </a:r>
            <a:r>
              <a:rPr lang="cs-CZ" b="1" dirty="0" smtClean="0"/>
              <a:t> úlohy, kde si načrtneme a zakreslujeme postup budoucí </a:t>
            </a:r>
            <a:br>
              <a:rPr lang="cs-CZ" b="1" dirty="0" smtClean="0"/>
            </a:br>
            <a:r>
              <a:rPr lang="cs-CZ" b="1" dirty="0" smtClean="0"/>
              <a:t>    konstrukce.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37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>
                <a:solidFill>
                  <a:srgbClr val="FF0000"/>
                </a:solidFill>
              </a:rPr>
              <a:t>Postup konstrukce</a:t>
            </a:r>
            <a:r>
              <a:rPr lang="cs-CZ" b="1" dirty="0"/>
              <a:t> je přesný postup zapsaný pomocí matematických </a:t>
            </a:r>
            <a:r>
              <a:rPr lang="cs-CZ" b="1" dirty="0" smtClean="0"/>
              <a:t>  </a:t>
            </a:r>
            <a:br>
              <a:rPr lang="cs-CZ" b="1" dirty="0" smtClean="0"/>
            </a:br>
            <a:r>
              <a:rPr lang="cs-CZ" b="1" dirty="0" smtClean="0"/>
              <a:t>    značek </a:t>
            </a:r>
            <a:r>
              <a:rPr lang="cs-CZ" b="1" dirty="0"/>
              <a:t>- </a:t>
            </a:r>
            <a:r>
              <a:rPr lang="cs-CZ" b="1" dirty="0" smtClean="0"/>
              <a:t>symbolů, </a:t>
            </a:r>
            <a:r>
              <a:rPr lang="cs-CZ" b="1" dirty="0"/>
              <a:t>písmen a čísel.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60000" y="450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</a:t>
            </a:r>
            <a:r>
              <a:rPr lang="cs-CZ" b="1" dirty="0" smtClean="0">
                <a:solidFill>
                  <a:srgbClr val="FF0000"/>
                </a:solidFill>
              </a:rPr>
              <a:t>Konstrukce</a:t>
            </a:r>
            <a:r>
              <a:rPr lang="cs-CZ" b="1" dirty="0" smtClean="0"/>
              <a:t> – samotné (přesné) narýsování trojúhelníku.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60000" y="504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5) </a:t>
            </a:r>
            <a:r>
              <a:rPr lang="cs-CZ" b="1" dirty="0" smtClean="0">
                <a:solidFill>
                  <a:srgbClr val="FF0000"/>
                </a:solidFill>
              </a:rPr>
              <a:t>Důkaz</a:t>
            </a:r>
            <a:r>
              <a:rPr lang="cs-CZ" b="1" dirty="0" smtClean="0"/>
              <a:t> – ověření, zda sestrojený trojúhelník odpovídá zadání.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360000" y="55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6) </a:t>
            </a:r>
            <a:r>
              <a:rPr lang="cs-CZ" b="1" dirty="0" smtClean="0">
                <a:solidFill>
                  <a:srgbClr val="FF0000"/>
                </a:solidFill>
              </a:rPr>
              <a:t>Diskuze</a:t>
            </a:r>
            <a:r>
              <a:rPr lang="cs-CZ" b="1" dirty="0" smtClean="0"/>
              <a:t> – zjištění možného počtu řešení za daných podmínek </a:t>
            </a:r>
            <a:br>
              <a:rPr lang="cs-CZ" b="1" dirty="0" smtClean="0"/>
            </a:br>
            <a:r>
              <a:rPr lang="cs-CZ" b="1" dirty="0" smtClean="0"/>
              <a:t>    (využití především od 8. </a:t>
            </a:r>
            <a:r>
              <a:rPr lang="cs-CZ" b="1" dirty="0"/>
              <a:t>r</a:t>
            </a:r>
            <a:r>
              <a:rPr lang="cs-CZ" b="1" dirty="0" smtClean="0"/>
              <a:t>očníku)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8738337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  <p:bldP spid="44" grpId="0"/>
      <p:bldP spid="56" grpId="0"/>
      <p:bldP spid="5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3858</TotalTime>
  <Words>1003</Words>
  <Application>Microsoft Office PowerPoint</Application>
  <PresentationFormat>Předvádění na obrazovce (4:3)</PresentationFormat>
  <Paragraphs>179</Paragraphs>
  <Slides>13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Trojúhelníkové nerovnosti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569</cp:revision>
  <dcterms:created xsi:type="dcterms:W3CDTF">2012-01-02T08:14:14Z</dcterms:created>
  <dcterms:modified xsi:type="dcterms:W3CDTF">2013-05-30T06:43:29Z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