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2"/>
  </p:notesMasterIdLst>
  <p:handoutMasterIdLst>
    <p:handoutMasterId r:id="rId13"/>
  </p:handoutMasterIdLst>
  <p:sldIdLst>
    <p:sldId id="256" r:id="rId2"/>
    <p:sldId id="347" r:id="rId3"/>
    <p:sldId id="358" r:id="rId4"/>
    <p:sldId id="359" r:id="rId5"/>
    <p:sldId id="355" r:id="rId6"/>
    <p:sldId id="360" r:id="rId7"/>
    <p:sldId id="361" r:id="rId8"/>
    <p:sldId id="362" r:id="rId9"/>
    <p:sldId id="363" r:id="rId10"/>
    <p:sldId id="364" r:id="rId11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5" d="100"/>
          <a:sy n="75" d="100"/>
        </p:scale>
        <p:origin x="-6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25.png"/><Relationship Id="rId4" Type="http://schemas.openxmlformats.org/officeDocument/2006/relationships/image" Target="../media/image28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2" Type="http://schemas.openxmlformats.org/officeDocument/2006/relationships/image" Target="../media/image37.png"/><Relationship Id="rId16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5" Type="http://schemas.openxmlformats.org/officeDocument/2006/relationships/image" Target="../media/image5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Relationship Id="rId14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548680"/>
            <a:ext cx="7772400" cy="2016224"/>
          </a:xfrm>
        </p:spPr>
        <p:txBody>
          <a:bodyPr/>
          <a:lstStyle/>
          <a:p>
            <a:pPr algn="ctr"/>
            <a:r>
              <a:rPr lang="cs-CZ" sz="5400" b="1" dirty="0" smtClean="0"/>
              <a:t>Rozdělení </a:t>
            </a:r>
            <a:br>
              <a:rPr lang="cs-CZ" sz="5400" b="1" dirty="0" smtClean="0"/>
            </a:br>
            <a:r>
              <a:rPr lang="cs-CZ" sz="5400" b="1" dirty="0" smtClean="0"/>
              <a:t>trojúhelníků</a:t>
            </a:r>
            <a:endParaRPr lang="cs-CZ" sz="5400" b="1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</a:t>
            </a:r>
            <a:r>
              <a:rPr lang="cs-CZ" smtClean="0"/>
              <a:t>– 6. </a:t>
            </a:r>
            <a:r>
              <a:rPr lang="cs-CZ" dirty="0" smtClean="0"/>
              <a:t>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Rozdělení trojúhelníků</a:t>
            </a:r>
            <a:endParaRPr lang="cs-CZ" sz="5400" dirty="0" smtClean="0"/>
          </a:p>
        </p:txBody>
      </p:sp>
      <p:sp>
        <p:nvSpPr>
          <p:cNvPr id="7" name="TextovéPole 6"/>
          <p:cNvSpPr txBox="1"/>
          <p:nvPr/>
        </p:nvSpPr>
        <p:spPr>
          <a:xfrm>
            <a:off x="720000" y="1916832"/>
            <a:ext cx="84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/>
              <a:t>Vypočtěte zbývající vnitřní úhly v </a:t>
            </a:r>
            <a:r>
              <a:rPr lang="cs-CZ" sz="2000" b="1" u="sng" dirty="0" smtClean="0"/>
              <a:t>rovnoramenném trojúhelníku:</a:t>
            </a:r>
            <a:endParaRPr lang="cs-CZ" sz="2000" b="1" u="sng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0" y="2416994"/>
            <a:ext cx="4181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1) </a:t>
            </a:r>
            <a:r>
              <a:rPr lang="cs-CZ" b="1" dirty="0" smtClean="0"/>
              <a:t>V rovnoramenném </a:t>
            </a:r>
            <a:r>
              <a:rPr lang="cs-CZ" b="1" dirty="0" smtClean="0"/>
              <a:t>trojúhelníku </a:t>
            </a:r>
            <a:br>
              <a:rPr lang="cs-CZ" b="1" dirty="0" smtClean="0"/>
            </a:br>
            <a:r>
              <a:rPr lang="cs-CZ" b="1" dirty="0" smtClean="0"/>
              <a:t>    je úhel při základně </a:t>
            </a:r>
            <a:r>
              <a:rPr lang="cs-CZ" b="1" dirty="0" smtClean="0">
                <a:latin typeface="Symbol" pitchFamily="18" charset="2"/>
                <a:ea typeface="Cambria Math"/>
              </a:rPr>
              <a:t>a</a:t>
            </a:r>
            <a:r>
              <a:rPr lang="cs-CZ" b="1" dirty="0" smtClean="0">
                <a:latin typeface="Cambria Math"/>
                <a:ea typeface="Cambria Math"/>
              </a:rPr>
              <a:t> = 38°.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ovéPole 7"/>
              <p:cNvSpPr txBox="1"/>
              <p:nvPr/>
            </p:nvSpPr>
            <p:spPr>
              <a:xfrm>
                <a:off x="252000" y="2993026"/>
                <a:ext cx="22678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𝜷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𝟑𝟖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° 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" y="2993026"/>
                <a:ext cx="2267824" cy="369332"/>
              </a:xfrm>
              <a:prstGeom prst="rect">
                <a:avLst/>
              </a:prstGeom>
              <a:blipFill rotWithShape="1">
                <a:blip r:embed="rId2"/>
                <a:stretch>
                  <a:fillRect l="-538"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252000" y="3281026"/>
                <a:ext cx="26175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𝜸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>
                          <a:latin typeface="Cambria Math"/>
                        </a:rPr>
                        <m:t>𝟏𝟖𝟎</m:t>
                      </m:r>
                      <m:r>
                        <a:rPr lang="cs-CZ" b="1" i="1">
                          <a:latin typeface="Cambria Math"/>
                        </a:rPr>
                        <m:t>°−(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𝜷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" y="3281026"/>
                <a:ext cx="2617513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251999" y="3569026"/>
                <a:ext cx="26175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𝜸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>
                          <a:latin typeface="Cambria Math"/>
                        </a:rPr>
                        <m:t>𝟏𝟖𝟎</m:t>
                      </m:r>
                      <m:r>
                        <a:rPr lang="cs-CZ" b="1" i="1">
                          <a:latin typeface="Cambria Math"/>
                        </a:rPr>
                        <m:t>°−(</m:t>
                      </m:r>
                      <m:r>
                        <a:rPr lang="cs-CZ" b="1" i="1" smtClean="0">
                          <a:latin typeface="Cambria Math"/>
                        </a:rPr>
                        <m:t>𝟑𝟖</m:t>
                      </m:r>
                      <m:r>
                        <a:rPr lang="cs-CZ" b="1" i="1" smtClean="0">
                          <a:latin typeface="Cambria Math"/>
                        </a:rPr>
                        <m:t>°+</m:t>
                      </m:r>
                      <m:r>
                        <a:rPr lang="cs-CZ" b="1" i="1" smtClean="0">
                          <a:latin typeface="Cambria Math"/>
                        </a:rPr>
                        <m:t>𝟑𝟖</m:t>
                      </m:r>
                      <m:r>
                        <a:rPr lang="cs-CZ" b="1" i="1" smtClean="0">
                          <a:latin typeface="Cambria Math"/>
                        </a:rPr>
                        <m:t>°)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999" y="3569026"/>
                <a:ext cx="2617513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252000" y="3857026"/>
                <a:ext cx="12059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𝜸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𝟏𝟎𝟒</m:t>
                      </m:r>
                      <m:r>
                        <a:rPr lang="cs-CZ" b="1" i="1">
                          <a:latin typeface="Cambria Math"/>
                        </a:rPr>
                        <m:t>°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" y="3857026"/>
                <a:ext cx="1205920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Přímá spojnice 3"/>
          <p:cNvCxnSpPr/>
          <p:nvPr/>
        </p:nvCxnSpPr>
        <p:spPr bwMode="auto">
          <a:xfrm>
            <a:off x="180000" y="4181026"/>
            <a:ext cx="11339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180000" y="4217026"/>
            <a:ext cx="11339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ovéPole 37"/>
          <p:cNvSpPr txBox="1"/>
          <p:nvPr/>
        </p:nvSpPr>
        <p:spPr>
          <a:xfrm>
            <a:off x="-36512" y="4365104"/>
            <a:ext cx="4181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r>
              <a:rPr lang="cs-CZ" b="1" dirty="0"/>
              <a:t>) V rovnoramenném trojúhelníku </a:t>
            </a:r>
            <a:br>
              <a:rPr lang="cs-CZ" b="1" dirty="0"/>
            </a:br>
            <a:r>
              <a:rPr lang="cs-CZ" b="1" dirty="0"/>
              <a:t>    je úhel při </a:t>
            </a:r>
            <a:r>
              <a:rPr lang="cs-CZ" b="1" dirty="0" smtClean="0"/>
              <a:t>hlavním vrcholu </a:t>
            </a:r>
            <a:r>
              <a:rPr lang="cs-CZ" b="1" dirty="0" smtClean="0">
                <a:latin typeface="Symbol" pitchFamily="18" charset="2"/>
                <a:ea typeface="Cambria Math"/>
              </a:rPr>
              <a:t>g</a:t>
            </a:r>
            <a:r>
              <a:rPr lang="cs-CZ" b="1" dirty="0" smtClean="0">
                <a:latin typeface="Cambria Math"/>
                <a:ea typeface="Cambria Math"/>
              </a:rPr>
              <a:t> </a:t>
            </a:r>
            <a:r>
              <a:rPr lang="cs-CZ" b="1" dirty="0">
                <a:latin typeface="Cambria Math"/>
                <a:ea typeface="Cambria Math"/>
              </a:rPr>
              <a:t>= 38°.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215488" y="4937242"/>
                <a:ext cx="26540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𝜷</m:t>
                      </m:r>
                      <m:r>
                        <a:rPr lang="cs-CZ" b="1" i="0" smtClean="0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cs-CZ" b="1" i="0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b="1" i="0" smtClean="0">
                              <a:latin typeface="Cambria Math"/>
                              <a:ea typeface="Cambria Math"/>
                            </a:rPr>
                            <m:t>𝟏𝟖𝟎</m:t>
                          </m:r>
                          <m:r>
                            <a:rPr lang="cs-CZ" b="1" i="0" smtClean="0">
                              <a:latin typeface="Cambria Math"/>
                              <a:ea typeface="Cambria Math"/>
                            </a:rPr>
                            <m:t>°−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𝛄</m:t>
                          </m:r>
                        </m:e>
                      </m:d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: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488" y="4937242"/>
                <a:ext cx="2654024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215488" y="5225242"/>
                <a:ext cx="34924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𝜷</m:t>
                      </m:r>
                      <m:r>
                        <a:rPr lang="cs-CZ" b="1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b="1">
                              <a:latin typeface="Cambria Math"/>
                              <a:ea typeface="Cambria Math"/>
                            </a:rPr>
                            <m:t>𝟏𝟖𝟎</m:t>
                          </m:r>
                          <m:r>
                            <a:rPr lang="cs-CZ" b="1">
                              <a:latin typeface="Cambria Math"/>
                              <a:ea typeface="Cambria Math"/>
                            </a:rPr>
                            <m:t>°−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𝟑𝟖</m:t>
                          </m:r>
                        </m:e>
                      </m:d>
                      <m:r>
                        <a:rPr lang="cs-CZ" b="1" i="1">
                          <a:latin typeface="Cambria Math"/>
                          <a:ea typeface="Cambria Math"/>
                        </a:rPr>
                        <m:t>: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488" y="5225242"/>
                <a:ext cx="3492416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ovéPole 43"/>
              <p:cNvSpPr txBox="1"/>
              <p:nvPr/>
            </p:nvSpPr>
            <p:spPr>
              <a:xfrm>
                <a:off x="215488" y="5513242"/>
                <a:ext cx="26540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𝜷</m:t>
                      </m:r>
                      <m:r>
                        <a:rPr lang="cs-CZ" b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𝟏𝟒𝟐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 :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488" y="5513242"/>
                <a:ext cx="2654024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215488" y="5801242"/>
                <a:ext cx="17462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𝜷</m:t>
                      </m:r>
                      <m:r>
                        <a:rPr lang="cs-CZ" b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𝟕𝟏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488" y="5801242"/>
                <a:ext cx="1746208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Přímá spojnice 45"/>
          <p:cNvCxnSpPr/>
          <p:nvPr/>
        </p:nvCxnSpPr>
        <p:spPr bwMode="auto">
          <a:xfrm>
            <a:off x="269736" y="6125242"/>
            <a:ext cx="129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269736" y="6161242"/>
            <a:ext cx="129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6279155" y="3060000"/>
            <a:ext cx="900000" cy="244827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7179155" y="3060000"/>
            <a:ext cx="900000" cy="244827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 flipV="1">
            <a:off x="6279155" y="5508272"/>
            <a:ext cx="180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6" name="TextovéPole 65"/>
          <p:cNvSpPr txBox="1"/>
          <p:nvPr/>
        </p:nvSpPr>
        <p:spPr>
          <a:xfrm>
            <a:off x="6154555" y="552419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6963131" y="269257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7683184" y="41400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6273559" y="413315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6963131" y="54453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6389849" y="50758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72" name="TextovéPole 71"/>
          <p:cNvSpPr txBox="1"/>
          <p:nvPr/>
        </p:nvSpPr>
        <p:spPr>
          <a:xfrm>
            <a:off x="7575155" y="50760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b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73" name="TextovéPole 72"/>
          <p:cNvSpPr txBox="1"/>
          <p:nvPr/>
        </p:nvSpPr>
        <p:spPr>
          <a:xfrm>
            <a:off x="7035155" y="3415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g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74" name="Oblouk 73"/>
          <p:cNvSpPr/>
          <p:nvPr/>
        </p:nvSpPr>
        <p:spPr bwMode="auto">
          <a:xfrm rot="10800000">
            <a:off x="6586603" y="2616999"/>
            <a:ext cx="1260000" cy="1260000"/>
          </a:xfrm>
          <a:prstGeom prst="arc">
            <a:avLst>
              <a:gd name="adj1" fmla="val 14882695"/>
              <a:gd name="adj2" fmla="val 17870041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5" name="TextovéPole 74"/>
          <p:cNvSpPr txBox="1"/>
          <p:nvPr/>
        </p:nvSpPr>
        <p:spPr>
          <a:xfrm>
            <a:off x="7863131" y="547658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7650257" y="3599999"/>
            <a:ext cx="1386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cs-CZ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rameno</a:t>
            </a:r>
            <a:endParaRPr lang="cs-CZ" sz="24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ovéPole 76"/>
          <p:cNvSpPr txBox="1"/>
          <p:nvPr/>
        </p:nvSpPr>
        <p:spPr>
          <a:xfrm>
            <a:off x="5490257" y="3600000"/>
            <a:ext cx="1386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cs-CZ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rameno</a:t>
            </a:r>
            <a:endParaRPr lang="cs-CZ" sz="24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ovéPole 77"/>
          <p:cNvSpPr txBox="1"/>
          <p:nvPr/>
        </p:nvSpPr>
        <p:spPr>
          <a:xfrm>
            <a:off x="6389849" y="5629998"/>
            <a:ext cx="1509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cs-CZ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základna</a:t>
            </a:r>
            <a:endParaRPr lang="cs-CZ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Oblouk 78"/>
          <p:cNvSpPr/>
          <p:nvPr/>
        </p:nvSpPr>
        <p:spPr bwMode="auto">
          <a:xfrm rot="1518814">
            <a:off x="5535305" y="4868007"/>
            <a:ext cx="1296144" cy="1296144"/>
          </a:xfrm>
          <a:prstGeom prst="arc">
            <a:avLst>
              <a:gd name="adj1" fmla="val 16334242"/>
              <a:gd name="adj2" fmla="val 20056954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0" name="Oblouk 79"/>
          <p:cNvSpPr/>
          <p:nvPr/>
        </p:nvSpPr>
        <p:spPr bwMode="auto">
          <a:xfrm rot="14636249">
            <a:off x="7447345" y="4910055"/>
            <a:ext cx="1296144" cy="1296144"/>
          </a:xfrm>
          <a:prstGeom prst="arc">
            <a:avLst>
              <a:gd name="adj1" fmla="val 18073639"/>
              <a:gd name="adj2" fmla="val 295012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71676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"/>
                            </p:stCondLst>
                            <p:childTnLst>
                              <p:par>
                                <p:cTn id="1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000"/>
                            </p:stCondLst>
                            <p:childTnLst>
                              <p:par>
                                <p:cTn id="1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0" grpId="0"/>
      <p:bldP spid="8" grpId="0"/>
      <p:bldP spid="10" grpId="0"/>
      <p:bldP spid="12" grpId="0"/>
      <p:bldP spid="14" grpId="0"/>
      <p:bldP spid="38" grpId="0"/>
      <p:bldP spid="39" grpId="0"/>
      <p:bldP spid="42" grpId="0"/>
      <p:bldP spid="44" grpId="0"/>
      <p:bldP spid="4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 animBg="1"/>
      <p:bldP spid="75" grpId="0"/>
      <p:bldP spid="76" grpId="0"/>
      <p:bldP spid="77" grpId="0"/>
      <p:bldP spid="78" grpId="0"/>
      <p:bldP spid="79" grpId="0" animBg="1"/>
      <p:bldP spid="8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/>
              <a:t>Rozdělení </a:t>
            </a:r>
            <a:r>
              <a:rPr lang="cs-CZ" sz="5400" dirty="0" smtClean="0"/>
              <a:t>trojúhelníků</a:t>
            </a:r>
            <a:endParaRPr lang="cs-CZ" sz="5400" dirty="0" smtClean="0"/>
          </a:p>
        </p:txBody>
      </p:sp>
      <p:sp>
        <p:nvSpPr>
          <p:cNvPr id="7" name="TextovéPole 6"/>
          <p:cNvSpPr txBox="1"/>
          <p:nvPr/>
        </p:nvSpPr>
        <p:spPr>
          <a:xfrm>
            <a:off x="720000" y="1980000"/>
            <a:ext cx="58863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u="sng" dirty="0" smtClean="0"/>
              <a:t>Podle velikostí úhlů:</a:t>
            </a:r>
            <a:endParaRPr lang="cs-CZ" sz="4000" b="1" u="sng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V="1">
            <a:off x="611560" y="3717032"/>
            <a:ext cx="1440160" cy="244827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2051720" y="3717032"/>
            <a:ext cx="1440160" cy="144016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 flipV="1">
            <a:off x="611560" y="5157192"/>
            <a:ext cx="2880320" cy="100811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ovéPole 9"/>
          <p:cNvSpPr txBox="1"/>
          <p:nvPr/>
        </p:nvSpPr>
        <p:spPr>
          <a:xfrm>
            <a:off x="395536" y="618812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447131" y="519147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835696" y="330530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2771800" y="42369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115616" y="44586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2021756" y="55529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819616" y="56537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2915816" y="486916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b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1907704" y="388919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g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1" name="Oblouk 10"/>
          <p:cNvSpPr/>
          <p:nvPr/>
        </p:nvSpPr>
        <p:spPr bwMode="auto">
          <a:xfrm rot="7118128">
            <a:off x="1388361" y="3068960"/>
            <a:ext cx="1296144" cy="1296144"/>
          </a:xfrm>
          <a:prstGeom prst="arc">
            <a:avLst>
              <a:gd name="adj1" fmla="val 17213626"/>
              <a:gd name="adj2" fmla="val 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louk 22"/>
          <p:cNvSpPr/>
          <p:nvPr/>
        </p:nvSpPr>
        <p:spPr bwMode="auto">
          <a:xfrm rot="13431584">
            <a:off x="2799059" y="4472653"/>
            <a:ext cx="1296144" cy="1296144"/>
          </a:xfrm>
          <a:prstGeom prst="arc">
            <a:avLst>
              <a:gd name="adj1" fmla="val 17541806"/>
              <a:gd name="adj2" fmla="val 12158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blouk 23"/>
          <p:cNvSpPr/>
          <p:nvPr/>
        </p:nvSpPr>
        <p:spPr bwMode="auto">
          <a:xfrm rot="1552519">
            <a:off x="95429" y="5375048"/>
            <a:ext cx="1296144" cy="1296144"/>
          </a:xfrm>
          <a:prstGeom prst="arc">
            <a:avLst>
              <a:gd name="adj1" fmla="val 16200000"/>
              <a:gd name="adj2" fmla="val 19411676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5220071" y="3600000"/>
            <a:ext cx="1386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Symbol" pitchFamily="18" charset="2"/>
              </a:rPr>
              <a:t>a &lt; 90°</a:t>
            </a:r>
            <a:endParaRPr lang="cs-CZ" sz="2400" b="1" dirty="0">
              <a:latin typeface="Symbol" pitchFamily="18" charset="2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5220000" y="4140000"/>
            <a:ext cx="1386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Symbol" pitchFamily="18" charset="2"/>
              </a:rPr>
              <a:t>b &lt; 90°</a:t>
            </a:r>
            <a:endParaRPr lang="cs-CZ" sz="2400" b="1" dirty="0">
              <a:latin typeface="Symbol" pitchFamily="18" charset="2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5220000" y="4680000"/>
            <a:ext cx="1386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Symbol" pitchFamily="18" charset="2"/>
              </a:rPr>
              <a:t>g &lt; 90°</a:t>
            </a:r>
            <a:endParaRPr lang="cs-CZ" sz="2400" b="1" dirty="0">
              <a:latin typeface="Symbol" pitchFamily="18" charset="2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6660001" y="3600000"/>
            <a:ext cx="1800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</a:t>
            </a:r>
            <a:r>
              <a:rPr lang="cs-CZ" sz="2400" b="1" dirty="0" smtClean="0"/>
              <a:t>strý úhel</a:t>
            </a:r>
            <a:endParaRPr lang="cs-CZ" sz="24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6660000" y="4140000"/>
            <a:ext cx="21543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</a:t>
            </a:r>
            <a:r>
              <a:rPr lang="cs-CZ" sz="2400" b="1" dirty="0" smtClean="0"/>
              <a:t>strý úhel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6660000" y="4680000"/>
            <a:ext cx="21543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</a:t>
            </a:r>
            <a:r>
              <a:rPr lang="cs-CZ" sz="2400" b="1" dirty="0" smtClean="0"/>
              <a:t>strý úhel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2267744" y="6188124"/>
            <a:ext cx="6876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>
                <a:solidFill>
                  <a:srgbClr val="FF0000"/>
                </a:solidFill>
              </a:rPr>
              <a:t>m</a:t>
            </a:r>
            <a:r>
              <a:rPr lang="cs-CZ" sz="3600" b="1" dirty="0" smtClean="0">
                <a:solidFill>
                  <a:srgbClr val="FF0000"/>
                </a:solidFill>
              </a:rPr>
              <a:t>á všechny vnitřní úhly ostré.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2530800" y="2828173"/>
            <a:ext cx="4921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Ostroúhlý trojúhelník</a:t>
            </a:r>
            <a:endParaRPr lang="cs-CZ" sz="3600" b="1" dirty="0"/>
          </a:p>
        </p:txBody>
      </p:sp>
    </p:spTree>
    <p:extLst>
      <p:ext uri="{BB962C8B-B14F-4D97-AF65-F5344CB8AC3E}">
        <p14:creationId xmlns:p14="http://schemas.microsoft.com/office/powerpoint/2010/main" val="23572751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52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11" grpId="0" animBg="1"/>
      <p:bldP spid="23" grpId="0" animBg="1"/>
      <p:bldP spid="24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/>
              <a:t>Rozdělení </a:t>
            </a:r>
            <a:r>
              <a:rPr lang="cs-CZ" sz="5400" dirty="0" smtClean="0"/>
              <a:t>trojúhelníků</a:t>
            </a:r>
            <a:endParaRPr lang="cs-CZ" sz="5400" dirty="0" smtClean="0"/>
          </a:p>
        </p:txBody>
      </p:sp>
      <p:sp>
        <p:nvSpPr>
          <p:cNvPr id="7" name="TextovéPole 6"/>
          <p:cNvSpPr txBox="1"/>
          <p:nvPr/>
        </p:nvSpPr>
        <p:spPr>
          <a:xfrm>
            <a:off x="720000" y="1980000"/>
            <a:ext cx="58863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u="sng" dirty="0" smtClean="0"/>
              <a:t>Podle velikostí úhlů:</a:t>
            </a:r>
            <a:endParaRPr lang="cs-CZ" sz="4000" b="1" u="sng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V="1">
            <a:off x="611560" y="3717032"/>
            <a:ext cx="1440160" cy="244827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2051720" y="3717032"/>
            <a:ext cx="1728192" cy="9629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 flipV="1">
            <a:off x="611560" y="4680000"/>
            <a:ext cx="3168352" cy="148530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ovéPole 9"/>
          <p:cNvSpPr txBox="1"/>
          <p:nvPr/>
        </p:nvSpPr>
        <p:spPr>
          <a:xfrm>
            <a:off x="395536" y="618812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779912" y="450912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835696" y="330530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3092872" y="3955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115616" y="44586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2126680" y="537613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819616" y="55630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3059832" y="443711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b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1820409" y="393305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g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1" name="Oblouk 10"/>
          <p:cNvSpPr/>
          <p:nvPr/>
        </p:nvSpPr>
        <p:spPr bwMode="auto">
          <a:xfrm rot="7118128">
            <a:off x="1388361" y="3068960"/>
            <a:ext cx="1296144" cy="1296144"/>
          </a:xfrm>
          <a:prstGeom prst="arc">
            <a:avLst>
              <a:gd name="adj1" fmla="val 16096793"/>
              <a:gd name="adj2" fmla="val 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louk 22"/>
          <p:cNvSpPr/>
          <p:nvPr/>
        </p:nvSpPr>
        <p:spPr bwMode="auto">
          <a:xfrm rot="12123767">
            <a:off x="2877784" y="3907740"/>
            <a:ext cx="1294272" cy="1298092"/>
          </a:xfrm>
          <a:prstGeom prst="arc">
            <a:avLst>
              <a:gd name="adj1" fmla="val 17541806"/>
              <a:gd name="adj2" fmla="val 481754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blouk 23"/>
          <p:cNvSpPr/>
          <p:nvPr/>
        </p:nvSpPr>
        <p:spPr bwMode="auto">
          <a:xfrm rot="1552519">
            <a:off x="95429" y="5375048"/>
            <a:ext cx="1296144" cy="1296144"/>
          </a:xfrm>
          <a:prstGeom prst="arc">
            <a:avLst>
              <a:gd name="adj1" fmla="val 16200000"/>
              <a:gd name="adj2" fmla="val 18979386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5220071" y="3600000"/>
            <a:ext cx="1386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Symbol" pitchFamily="18" charset="2"/>
              </a:rPr>
              <a:t>a &lt; 90°</a:t>
            </a:r>
            <a:endParaRPr lang="cs-CZ" sz="2400" b="1" dirty="0">
              <a:latin typeface="Symbol" pitchFamily="18" charset="2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5220000" y="4140000"/>
            <a:ext cx="1386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Symbol" pitchFamily="18" charset="2"/>
              </a:rPr>
              <a:t>b &lt; 90°</a:t>
            </a:r>
            <a:endParaRPr lang="cs-CZ" sz="2400" b="1" dirty="0">
              <a:latin typeface="Symbol" pitchFamily="18" charset="2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5220000" y="4680000"/>
            <a:ext cx="1386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Symbol" pitchFamily="18" charset="2"/>
              </a:rPr>
              <a:t>g = 90°</a:t>
            </a:r>
            <a:endParaRPr lang="cs-CZ" sz="2400" b="1" dirty="0">
              <a:latin typeface="Symbol" pitchFamily="18" charset="2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6660001" y="3600000"/>
            <a:ext cx="1800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</a:t>
            </a:r>
            <a:r>
              <a:rPr lang="cs-CZ" sz="2400" b="1" dirty="0" smtClean="0"/>
              <a:t>strý úhel</a:t>
            </a:r>
            <a:endParaRPr lang="cs-CZ" sz="24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6660000" y="4140000"/>
            <a:ext cx="21543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</a:t>
            </a:r>
            <a:r>
              <a:rPr lang="cs-CZ" sz="2400" b="1" dirty="0" smtClean="0"/>
              <a:t>strý úhel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6660000" y="4680000"/>
            <a:ext cx="21543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prav</a:t>
            </a:r>
            <a:r>
              <a:rPr lang="cs-CZ" sz="2400" b="1" dirty="0" smtClean="0"/>
              <a:t>ý úhel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2987824" y="5653788"/>
            <a:ext cx="61401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>
                <a:solidFill>
                  <a:srgbClr val="FF0000"/>
                </a:solidFill>
              </a:rPr>
              <a:t>m</a:t>
            </a:r>
            <a:r>
              <a:rPr lang="cs-CZ" sz="3600" b="1" dirty="0" smtClean="0">
                <a:solidFill>
                  <a:srgbClr val="FF0000"/>
                </a:solidFill>
              </a:rPr>
              <a:t>á jeden vnitřní úhel pravý a dva vnitřní úhly ostré.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2530800" y="2828173"/>
            <a:ext cx="5029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Pravoúhlý trojúhelník</a:t>
            </a:r>
            <a:endParaRPr lang="cs-CZ" sz="36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2016000" y="376814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6107614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352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11" grpId="0" animBg="1"/>
      <p:bldP spid="23" grpId="0" animBg="1"/>
      <p:bldP spid="24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3" grpId="1"/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/>
              <a:t>Rozdělení </a:t>
            </a:r>
            <a:r>
              <a:rPr lang="cs-CZ" sz="5400" dirty="0" smtClean="0"/>
              <a:t>trojúhelníků</a:t>
            </a:r>
            <a:endParaRPr lang="cs-CZ" sz="5400" dirty="0" smtClean="0"/>
          </a:p>
        </p:txBody>
      </p:sp>
      <p:sp>
        <p:nvSpPr>
          <p:cNvPr id="7" name="TextovéPole 6"/>
          <p:cNvSpPr txBox="1"/>
          <p:nvPr/>
        </p:nvSpPr>
        <p:spPr>
          <a:xfrm>
            <a:off x="720000" y="1980000"/>
            <a:ext cx="58863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u="sng" dirty="0" smtClean="0"/>
              <a:t>Podle velikostí úhlů:</a:t>
            </a:r>
            <a:endParaRPr lang="cs-CZ" sz="4000" b="1" u="sng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V="1">
            <a:off x="611560" y="3717032"/>
            <a:ext cx="1440160" cy="244827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2051720" y="3717032"/>
            <a:ext cx="2376264" cy="18555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 flipV="1">
            <a:off x="611560" y="3902590"/>
            <a:ext cx="3816424" cy="226271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ovéPole 9"/>
          <p:cNvSpPr txBox="1"/>
          <p:nvPr/>
        </p:nvSpPr>
        <p:spPr>
          <a:xfrm>
            <a:off x="395536" y="618812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4487504" y="369233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835696" y="330530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3059832" y="34290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115616" y="44586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2668836" y="484377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899592" y="55172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3491880" y="390259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b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2036433" y="380981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g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1" name="Oblouk 10"/>
          <p:cNvSpPr/>
          <p:nvPr/>
        </p:nvSpPr>
        <p:spPr bwMode="auto">
          <a:xfrm rot="7118128">
            <a:off x="1388361" y="3068960"/>
            <a:ext cx="1296144" cy="1296144"/>
          </a:xfrm>
          <a:prstGeom prst="arc">
            <a:avLst>
              <a:gd name="adj1" fmla="val 14856631"/>
              <a:gd name="adj2" fmla="val 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louk 22"/>
          <p:cNvSpPr/>
          <p:nvPr/>
        </p:nvSpPr>
        <p:spPr bwMode="auto">
          <a:xfrm rot="11609823">
            <a:off x="3409215" y="3338541"/>
            <a:ext cx="1296144" cy="1296144"/>
          </a:xfrm>
          <a:prstGeom prst="arc">
            <a:avLst>
              <a:gd name="adj1" fmla="val 18404712"/>
              <a:gd name="adj2" fmla="val 12158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blouk 23"/>
          <p:cNvSpPr/>
          <p:nvPr/>
        </p:nvSpPr>
        <p:spPr bwMode="auto">
          <a:xfrm rot="1552519">
            <a:off x="95429" y="5375048"/>
            <a:ext cx="1296144" cy="1296144"/>
          </a:xfrm>
          <a:prstGeom prst="arc">
            <a:avLst>
              <a:gd name="adj1" fmla="val 16200000"/>
              <a:gd name="adj2" fmla="val 18376736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5220071" y="3600000"/>
            <a:ext cx="1386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Symbol" pitchFamily="18" charset="2"/>
              </a:rPr>
              <a:t>a &lt; 90°</a:t>
            </a:r>
            <a:endParaRPr lang="cs-CZ" sz="2400" b="1" dirty="0">
              <a:latin typeface="Symbol" pitchFamily="18" charset="2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5220000" y="4140000"/>
            <a:ext cx="1386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Symbol" pitchFamily="18" charset="2"/>
              </a:rPr>
              <a:t>b &lt; 90°</a:t>
            </a:r>
            <a:endParaRPr lang="cs-CZ" sz="2400" b="1" dirty="0">
              <a:latin typeface="Symbol" pitchFamily="18" charset="2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5220000" y="4680000"/>
            <a:ext cx="1386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Symbol" pitchFamily="18" charset="2"/>
              </a:rPr>
              <a:t>g &gt; 90°</a:t>
            </a:r>
            <a:endParaRPr lang="cs-CZ" sz="2400" b="1" dirty="0">
              <a:latin typeface="Symbol" pitchFamily="18" charset="2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6660001" y="3600000"/>
            <a:ext cx="1800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</a:t>
            </a:r>
            <a:r>
              <a:rPr lang="cs-CZ" sz="2400" b="1" dirty="0" smtClean="0"/>
              <a:t>strý úhel</a:t>
            </a:r>
            <a:endParaRPr lang="cs-CZ" sz="24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6660000" y="4140000"/>
            <a:ext cx="21543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</a:t>
            </a:r>
            <a:r>
              <a:rPr lang="cs-CZ" sz="2400" b="1" dirty="0" smtClean="0"/>
              <a:t>strý úhel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6660000" y="4680000"/>
            <a:ext cx="21543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tup</a:t>
            </a:r>
            <a:r>
              <a:rPr lang="cs-CZ" sz="2400" b="1" dirty="0" smtClean="0"/>
              <a:t>ý úhel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3131840" y="5661248"/>
            <a:ext cx="6012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>
                <a:solidFill>
                  <a:srgbClr val="FF0000"/>
                </a:solidFill>
              </a:rPr>
              <a:t>má jeden vnitřní úhel </a:t>
            </a:r>
            <a:r>
              <a:rPr lang="cs-CZ" sz="3600" b="1" dirty="0" smtClean="0">
                <a:solidFill>
                  <a:srgbClr val="FF0000"/>
                </a:solidFill>
              </a:rPr>
              <a:t>tupý </a:t>
            </a:r>
            <a:r>
              <a:rPr lang="cs-CZ" sz="3600" b="1" dirty="0">
                <a:solidFill>
                  <a:srgbClr val="FF0000"/>
                </a:solidFill>
              </a:rPr>
              <a:t>a dva vnitřní úhly ostré.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2530800" y="2828173"/>
            <a:ext cx="4777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Tupoúhlý trojúhelník</a:t>
            </a:r>
            <a:endParaRPr lang="cs-CZ" sz="3600" b="1" dirty="0"/>
          </a:p>
        </p:txBody>
      </p:sp>
    </p:spTree>
    <p:extLst>
      <p:ext uri="{BB962C8B-B14F-4D97-AF65-F5344CB8AC3E}">
        <p14:creationId xmlns:p14="http://schemas.microsoft.com/office/powerpoint/2010/main" val="13872064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44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11" grpId="0" animBg="1"/>
      <p:bldP spid="23" grpId="0" animBg="1"/>
      <p:bldP spid="24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Rozdělení trojúhelníků</a:t>
            </a:r>
            <a:endParaRPr lang="cs-CZ" sz="5400" dirty="0" smtClean="0"/>
          </a:p>
        </p:txBody>
      </p:sp>
      <p:sp>
        <p:nvSpPr>
          <p:cNvPr id="7" name="TextovéPole 6"/>
          <p:cNvSpPr txBox="1"/>
          <p:nvPr/>
        </p:nvSpPr>
        <p:spPr>
          <a:xfrm>
            <a:off x="720000" y="1916832"/>
            <a:ext cx="84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 smtClean="0"/>
              <a:t>Vypočtěte zbývající úhel trojúhelníku a určete o jaký trojúhelník jde:</a:t>
            </a:r>
            <a:endParaRPr lang="cs-CZ" sz="2000" b="1" u="sng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0" y="2416994"/>
            <a:ext cx="418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1) </a:t>
            </a:r>
            <a:r>
              <a:rPr lang="cs-CZ" b="1" dirty="0" smtClean="0">
                <a:latin typeface="Symbol" pitchFamily="18" charset="2"/>
                <a:ea typeface="Cambria Math"/>
              </a:rPr>
              <a:t>a</a:t>
            </a:r>
            <a:r>
              <a:rPr lang="cs-CZ" b="1" dirty="0" smtClean="0">
                <a:latin typeface="Cambria Math"/>
                <a:ea typeface="Cambria Math"/>
              </a:rPr>
              <a:t> = 62°; </a:t>
            </a:r>
            <a:r>
              <a:rPr lang="cs-CZ" b="1" dirty="0" smtClean="0">
                <a:latin typeface="Symbol" pitchFamily="18" charset="2"/>
                <a:ea typeface="Cambria Math"/>
              </a:rPr>
              <a:t>b</a:t>
            </a:r>
            <a:r>
              <a:rPr lang="cs-CZ" b="1" dirty="0" smtClean="0">
                <a:latin typeface="Cambria Math"/>
                <a:ea typeface="Cambria Math"/>
              </a:rPr>
              <a:t> = 45°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ovéPole 7"/>
              <p:cNvSpPr txBox="1"/>
              <p:nvPr/>
            </p:nvSpPr>
            <p:spPr>
              <a:xfrm>
                <a:off x="252000" y="2704994"/>
                <a:ext cx="22678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𝜸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𝟏𝟖𝟎</m:t>
                      </m:r>
                      <m:r>
                        <a:rPr lang="cs-CZ" b="1" i="1" smtClean="0">
                          <a:latin typeface="Cambria Math"/>
                        </a:rPr>
                        <m:t>°−(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𝜷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" y="2704994"/>
                <a:ext cx="2267824" cy="369332"/>
              </a:xfrm>
              <a:prstGeom prst="rect">
                <a:avLst/>
              </a:prstGeom>
              <a:blipFill rotWithShape="1">
                <a:blip r:embed="rId2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252000" y="2992994"/>
                <a:ext cx="26175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𝜸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>
                          <a:latin typeface="Cambria Math"/>
                        </a:rPr>
                        <m:t>𝟏𝟖𝟎</m:t>
                      </m:r>
                      <m:r>
                        <a:rPr lang="cs-CZ" b="1" i="1">
                          <a:latin typeface="Cambria Math"/>
                        </a:rPr>
                        <m:t>°−(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𝟔𝟐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°+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𝟒𝟓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°)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" y="2992994"/>
                <a:ext cx="2617513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252000" y="3280994"/>
                <a:ext cx="24118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𝜸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>
                          <a:latin typeface="Cambria Math"/>
                        </a:rPr>
                        <m:t>𝟏𝟖𝟎</m:t>
                      </m:r>
                      <m:r>
                        <a:rPr lang="cs-CZ" b="1" i="1">
                          <a:latin typeface="Cambria Math"/>
                        </a:rPr>
                        <m:t>°−</m:t>
                      </m:r>
                      <m:r>
                        <a:rPr lang="cs-CZ" b="1" i="1" smtClean="0">
                          <a:latin typeface="Cambria Math"/>
                        </a:rPr>
                        <m:t>𝟏𝟎𝟕</m:t>
                      </m:r>
                      <m:r>
                        <a:rPr lang="cs-CZ" b="1" i="1" smtClean="0">
                          <a:latin typeface="Cambria Math"/>
                        </a:rPr>
                        <m:t>°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" y="3280994"/>
                <a:ext cx="2411840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252000" y="3568994"/>
                <a:ext cx="12059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𝜸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𝟕𝟑</m:t>
                      </m:r>
                      <m:r>
                        <a:rPr lang="cs-CZ" b="1" i="1">
                          <a:latin typeface="Cambria Math"/>
                        </a:rPr>
                        <m:t>°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" y="3568994"/>
                <a:ext cx="1205920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Přímá spojnice 3"/>
          <p:cNvCxnSpPr/>
          <p:nvPr/>
        </p:nvCxnSpPr>
        <p:spPr bwMode="auto">
          <a:xfrm>
            <a:off x="180000" y="3892994"/>
            <a:ext cx="11339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180000" y="3928994"/>
            <a:ext cx="11339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ovéPole 36"/>
          <p:cNvSpPr txBox="1"/>
          <p:nvPr/>
        </p:nvSpPr>
        <p:spPr>
          <a:xfrm>
            <a:off x="0" y="3964994"/>
            <a:ext cx="3230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Trojúhelník je ostroúhlý.</a:t>
            </a:r>
            <a:endParaRPr lang="cs-CZ" sz="20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-36512" y="4649242"/>
            <a:ext cx="418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2) </a:t>
            </a:r>
            <a:r>
              <a:rPr lang="cs-CZ" b="1" dirty="0" smtClean="0">
                <a:latin typeface="Symbol" pitchFamily="18" charset="2"/>
                <a:ea typeface="Cambria Math"/>
              </a:rPr>
              <a:t>a</a:t>
            </a:r>
            <a:r>
              <a:rPr lang="cs-CZ" b="1" dirty="0" smtClean="0">
                <a:latin typeface="Cambria Math"/>
                <a:ea typeface="Cambria Math"/>
              </a:rPr>
              <a:t> = 38°37´; </a:t>
            </a:r>
            <a:r>
              <a:rPr lang="cs-CZ" b="1" dirty="0" smtClean="0">
                <a:latin typeface="Symbol" pitchFamily="18" charset="2"/>
                <a:ea typeface="Cambria Math"/>
              </a:rPr>
              <a:t>g</a:t>
            </a:r>
            <a:r>
              <a:rPr lang="cs-CZ" b="1" dirty="0" smtClean="0">
                <a:latin typeface="Cambria Math"/>
                <a:ea typeface="Cambria Math"/>
              </a:rPr>
              <a:t> = 45°46´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215488" y="4937242"/>
                <a:ext cx="22678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𝜷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𝟏𝟖𝟎</m:t>
                      </m:r>
                      <m:r>
                        <a:rPr lang="cs-CZ" b="1" i="1" smtClean="0">
                          <a:latin typeface="Cambria Math"/>
                        </a:rPr>
                        <m:t>°−(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𝜸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488" y="4937242"/>
                <a:ext cx="2267824" cy="369332"/>
              </a:xfrm>
              <a:prstGeom prst="rect">
                <a:avLst/>
              </a:prstGeom>
              <a:blipFill rotWithShape="1">
                <a:blip r:embed="rId6"/>
                <a:stretch>
                  <a:fillRect l="-538"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215488" y="5225242"/>
                <a:ext cx="34924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𝜷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>
                          <a:latin typeface="Cambria Math"/>
                        </a:rPr>
                        <m:t>𝟏𝟖𝟎</m:t>
                      </m:r>
                      <m:r>
                        <a:rPr lang="cs-CZ" b="1" i="1">
                          <a:latin typeface="Cambria Math"/>
                        </a:rPr>
                        <m:t>°−(</m:t>
                      </m:r>
                      <m:r>
                        <m:rPr>
                          <m:nor/>
                        </m:rPr>
                        <a:rPr lang="cs-CZ" b="1" dirty="0">
                          <a:latin typeface="Cambria Math"/>
                          <a:ea typeface="Cambria Math"/>
                        </a:rPr>
                        <m:t>38°37´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m:rPr>
                          <m:nor/>
                        </m:rPr>
                        <a:rPr lang="cs-CZ" b="1" dirty="0">
                          <a:latin typeface="Cambria Math"/>
                          <a:ea typeface="Cambria Math"/>
                        </a:rPr>
                        <m:t>45°46´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488" y="5225242"/>
                <a:ext cx="3492416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349"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ovéPole 43"/>
              <p:cNvSpPr txBox="1"/>
              <p:nvPr/>
            </p:nvSpPr>
            <p:spPr>
              <a:xfrm>
                <a:off x="215488" y="5513242"/>
                <a:ext cx="24118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𝜷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>
                          <a:latin typeface="Cambria Math"/>
                        </a:rPr>
                        <m:t>𝟏𝟖𝟎</m:t>
                      </m:r>
                      <m:r>
                        <a:rPr lang="cs-CZ" b="1" i="1">
                          <a:latin typeface="Cambria Math"/>
                        </a:rPr>
                        <m:t>°−</m:t>
                      </m:r>
                      <m:r>
                        <a:rPr lang="cs-CZ" b="1" i="1" smtClean="0">
                          <a:latin typeface="Cambria Math"/>
                        </a:rPr>
                        <m:t>𝟖𝟔</m:t>
                      </m:r>
                      <m:r>
                        <a:rPr lang="cs-CZ" b="1" i="1" smtClean="0">
                          <a:latin typeface="Cambria Math"/>
                        </a:rPr>
                        <m:t>°</m:t>
                      </m:r>
                      <m:r>
                        <a:rPr lang="cs-CZ" b="1" i="1" smtClean="0">
                          <a:latin typeface="Cambria Math"/>
                        </a:rPr>
                        <m:t>𝟐𝟑</m:t>
                      </m:r>
                      <m:r>
                        <a:rPr lang="cs-CZ" b="1" i="1" smtClean="0">
                          <a:latin typeface="Cambria Math"/>
                        </a:rPr>
                        <m:t>´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488" y="5513242"/>
                <a:ext cx="2411840" cy="369332"/>
              </a:xfrm>
              <a:prstGeom prst="rect">
                <a:avLst/>
              </a:prstGeom>
              <a:blipFill rotWithShape="1">
                <a:blip r:embed="rId8"/>
                <a:stretch>
                  <a:fillRect l="-505"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215488" y="5801242"/>
                <a:ext cx="17462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𝜷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𝟗𝟑</m:t>
                      </m:r>
                      <m:r>
                        <a:rPr lang="cs-CZ" b="1" i="1">
                          <a:latin typeface="Cambria Math"/>
                        </a:rPr>
                        <m:t>°</m:t>
                      </m:r>
                      <m:r>
                        <a:rPr lang="cs-CZ" b="1" i="1" smtClean="0">
                          <a:latin typeface="Cambria Math"/>
                        </a:rPr>
                        <m:t>𝟑𝟕</m:t>
                      </m:r>
                      <m:r>
                        <a:rPr lang="cs-CZ" b="1" i="1" smtClean="0">
                          <a:latin typeface="Cambria Math"/>
                        </a:rPr>
                        <m:t>´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488" y="5801242"/>
                <a:ext cx="1746208" cy="369332"/>
              </a:xfrm>
              <a:prstGeom prst="rect">
                <a:avLst/>
              </a:prstGeom>
              <a:blipFill rotWithShape="1">
                <a:blip r:embed="rId9"/>
                <a:stretch>
                  <a:fillRect l="-697"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Přímá spojnice 45"/>
          <p:cNvCxnSpPr/>
          <p:nvPr/>
        </p:nvCxnSpPr>
        <p:spPr bwMode="auto">
          <a:xfrm>
            <a:off x="269736" y="6125242"/>
            <a:ext cx="11339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269736" y="6161242"/>
            <a:ext cx="11339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TextovéPole 47"/>
          <p:cNvSpPr txBox="1"/>
          <p:nvPr/>
        </p:nvSpPr>
        <p:spPr>
          <a:xfrm>
            <a:off x="-36512" y="6197242"/>
            <a:ext cx="3230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Trojúhelník je tupoúhlý.</a:t>
            </a:r>
            <a:endParaRPr lang="cs-CZ" sz="20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4567215" y="2416994"/>
            <a:ext cx="418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3) </a:t>
            </a:r>
            <a:r>
              <a:rPr lang="cs-CZ" b="1" dirty="0" smtClean="0">
                <a:latin typeface="Symbol" pitchFamily="18" charset="2"/>
                <a:ea typeface="Cambria Math"/>
              </a:rPr>
              <a:t>b</a:t>
            </a:r>
            <a:r>
              <a:rPr lang="cs-CZ" b="1" dirty="0" smtClean="0">
                <a:latin typeface="Cambria Math"/>
                <a:ea typeface="Cambria Math"/>
              </a:rPr>
              <a:t> = 53°43´; </a:t>
            </a:r>
            <a:r>
              <a:rPr lang="cs-CZ" b="1" dirty="0" smtClean="0">
                <a:latin typeface="Symbol" pitchFamily="18" charset="2"/>
                <a:ea typeface="Cambria Math"/>
              </a:rPr>
              <a:t>g</a:t>
            </a:r>
            <a:r>
              <a:rPr lang="cs-CZ" b="1" dirty="0" smtClean="0">
                <a:latin typeface="Cambria Math"/>
                <a:ea typeface="Cambria Math"/>
              </a:rPr>
              <a:t> = 36°17´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ovéPole 49"/>
              <p:cNvSpPr txBox="1"/>
              <p:nvPr/>
            </p:nvSpPr>
            <p:spPr>
              <a:xfrm>
                <a:off x="4819215" y="2704994"/>
                <a:ext cx="22678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𝟏𝟖𝟎</m:t>
                      </m:r>
                      <m:r>
                        <a:rPr lang="cs-CZ" b="1" i="1" smtClean="0">
                          <a:latin typeface="Cambria Math"/>
                        </a:rPr>
                        <m:t>°−(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𝜷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𝜸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9215" y="2704994"/>
                <a:ext cx="2267824" cy="369332"/>
              </a:xfrm>
              <a:prstGeom prst="rect">
                <a:avLst/>
              </a:prstGeom>
              <a:blipFill rotWithShape="1">
                <a:blip r:embed="rId10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4819215" y="2992994"/>
                <a:ext cx="34924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>
                          <a:latin typeface="Cambria Math"/>
                        </a:rPr>
                        <m:t>𝟏𝟖𝟎</m:t>
                      </m:r>
                      <m:r>
                        <a:rPr lang="cs-CZ" b="1" i="1">
                          <a:latin typeface="Cambria Math"/>
                        </a:rPr>
                        <m:t>°−(</m:t>
                      </m:r>
                      <m:r>
                        <m:rPr>
                          <m:nor/>
                        </m:rPr>
                        <a:rPr lang="cs-CZ" b="1" i="0" dirty="0" smtClean="0">
                          <a:latin typeface="Cambria Math"/>
                          <a:ea typeface="Cambria Math"/>
                        </a:rPr>
                        <m:t>53</m:t>
                      </m:r>
                      <m:r>
                        <m:rPr>
                          <m:nor/>
                        </m:rPr>
                        <a:rPr lang="cs-CZ" b="1" dirty="0">
                          <a:latin typeface="Cambria Math"/>
                          <a:ea typeface="Cambria Math"/>
                        </a:rPr>
                        <m:t>°</m:t>
                      </m:r>
                      <m:r>
                        <m:rPr>
                          <m:nor/>
                        </m:rPr>
                        <a:rPr lang="cs-CZ" b="1" i="0" dirty="0" smtClean="0">
                          <a:latin typeface="Cambria Math"/>
                          <a:ea typeface="Cambria Math"/>
                        </a:rPr>
                        <m:t>43</m:t>
                      </m:r>
                      <m:r>
                        <m:rPr>
                          <m:nor/>
                        </m:rPr>
                        <a:rPr lang="cs-CZ" b="1" dirty="0">
                          <a:latin typeface="Cambria Math"/>
                          <a:ea typeface="Cambria Math"/>
                        </a:rPr>
                        <m:t>´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m:rPr>
                          <m:nor/>
                        </m:rPr>
                        <a:rPr lang="cs-CZ" b="1" i="0" dirty="0" smtClean="0">
                          <a:latin typeface="Cambria Math"/>
                          <a:ea typeface="Cambria Math"/>
                        </a:rPr>
                        <m:t>36</m:t>
                      </m:r>
                      <m:r>
                        <m:rPr>
                          <m:nor/>
                        </m:rPr>
                        <a:rPr lang="cs-CZ" b="1" dirty="0">
                          <a:latin typeface="Cambria Math"/>
                          <a:ea typeface="Cambria Math"/>
                        </a:rPr>
                        <m:t>°</m:t>
                      </m:r>
                      <m:r>
                        <m:rPr>
                          <m:nor/>
                        </m:rPr>
                        <a:rPr lang="cs-CZ" b="1" i="0" dirty="0" smtClean="0">
                          <a:latin typeface="Cambria Math"/>
                          <a:ea typeface="Cambria Math"/>
                        </a:rPr>
                        <m:t>17</m:t>
                      </m:r>
                      <m:r>
                        <m:rPr>
                          <m:nor/>
                        </m:rPr>
                        <a:rPr lang="cs-CZ" b="1" dirty="0">
                          <a:latin typeface="Cambria Math"/>
                          <a:ea typeface="Cambria Math"/>
                        </a:rPr>
                        <m:t>´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9215" y="2992994"/>
                <a:ext cx="3492416" cy="369332"/>
              </a:xfrm>
              <a:prstGeom prst="rect">
                <a:avLst/>
              </a:prstGeom>
              <a:blipFill rotWithShape="1">
                <a:blip r:embed="rId11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4819215" y="3280994"/>
                <a:ext cx="24118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>
                          <a:latin typeface="Cambria Math"/>
                        </a:rPr>
                        <m:t>𝟏𝟖𝟎</m:t>
                      </m:r>
                      <m:r>
                        <a:rPr lang="cs-CZ" b="1" i="1">
                          <a:latin typeface="Cambria Math"/>
                        </a:rPr>
                        <m:t>°−</m:t>
                      </m:r>
                      <m:r>
                        <a:rPr lang="cs-CZ" b="1" i="1" smtClean="0">
                          <a:latin typeface="Cambria Math"/>
                        </a:rPr>
                        <m:t>𝟗𝟎</m:t>
                      </m:r>
                      <m:r>
                        <a:rPr lang="cs-CZ" b="1" i="1" smtClean="0">
                          <a:latin typeface="Cambria Math"/>
                        </a:rPr>
                        <m:t>°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9215" y="3280994"/>
                <a:ext cx="2411840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4819215" y="3568994"/>
                <a:ext cx="17462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𝟗𝟎</m:t>
                      </m:r>
                      <m:r>
                        <a:rPr lang="cs-CZ" b="1" i="1">
                          <a:latin typeface="Cambria Math"/>
                        </a:rPr>
                        <m:t>°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9215" y="3568994"/>
                <a:ext cx="1746208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Přímá spojnice 53"/>
          <p:cNvCxnSpPr/>
          <p:nvPr/>
        </p:nvCxnSpPr>
        <p:spPr bwMode="auto">
          <a:xfrm>
            <a:off x="4734232" y="3892994"/>
            <a:ext cx="11339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4734232" y="3928994"/>
            <a:ext cx="11339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TextovéPole 55"/>
          <p:cNvSpPr txBox="1"/>
          <p:nvPr/>
        </p:nvSpPr>
        <p:spPr>
          <a:xfrm>
            <a:off x="4567215" y="3964994"/>
            <a:ext cx="3230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Trojúhelník je pravoúhlý.</a:t>
            </a:r>
            <a:endParaRPr lang="cs-CZ" sz="2000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4572000" y="4577234"/>
            <a:ext cx="418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4) </a:t>
            </a:r>
            <a:r>
              <a:rPr lang="cs-CZ" b="1" dirty="0" smtClean="0">
                <a:latin typeface="Symbol" pitchFamily="18" charset="2"/>
                <a:ea typeface="Cambria Math"/>
              </a:rPr>
              <a:t>a</a:t>
            </a:r>
            <a:r>
              <a:rPr lang="cs-CZ" b="1" dirty="0" smtClean="0">
                <a:latin typeface="Cambria Math"/>
                <a:ea typeface="Cambria Math"/>
              </a:rPr>
              <a:t> = 112°29´; </a:t>
            </a:r>
            <a:r>
              <a:rPr lang="cs-CZ" b="1" dirty="0" smtClean="0">
                <a:latin typeface="Symbol" pitchFamily="18" charset="2"/>
                <a:ea typeface="Cambria Math"/>
              </a:rPr>
              <a:t>b</a:t>
            </a:r>
            <a:r>
              <a:rPr lang="cs-CZ" b="1" dirty="0" smtClean="0">
                <a:latin typeface="Cambria Math"/>
                <a:ea typeface="Cambria Math"/>
              </a:rPr>
              <a:t> = 69°43´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ovéPole 57"/>
              <p:cNvSpPr txBox="1"/>
              <p:nvPr/>
            </p:nvSpPr>
            <p:spPr>
              <a:xfrm>
                <a:off x="4824000" y="4865234"/>
                <a:ext cx="22678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𝜸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𝟏𝟖𝟎</m:t>
                      </m:r>
                      <m:r>
                        <a:rPr lang="cs-CZ" b="1" i="1" smtClean="0">
                          <a:latin typeface="Cambria Math"/>
                        </a:rPr>
                        <m:t>°−(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𝜷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4000" y="4865234"/>
                <a:ext cx="2267824" cy="369332"/>
              </a:xfrm>
              <a:prstGeom prst="rect">
                <a:avLst/>
              </a:prstGeom>
              <a:blipFill rotWithShape="1">
                <a:blip r:embed="rId1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ovéPole 58"/>
              <p:cNvSpPr txBox="1"/>
              <p:nvPr/>
            </p:nvSpPr>
            <p:spPr>
              <a:xfrm>
                <a:off x="4824000" y="5153234"/>
                <a:ext cx="34924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𝜸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>
                          <a:latin typeface="Cambria Math"/>
                        </a:rPr>
                        <m:t>𝟏𝟖𝟎</m:t>
                      </m:r>
                      <m:r>
                        <a:rPr lang="cs-CZ" b="1" i="1">
                          <a:latin typeface="Cambria Math"/>
                        </a:rPr>
                        <m:t>°−(</m:t>
                      </m:r>
                      <m:r>
                        <m:rPr>
                          <m:nor/>
                        </m:rPr>
                        <a:rPr lang="cs-CZ" b="1" i="0" dirty="0" smtClean="0">
                          <a:latin typeface="Cambria Math"/>
                          <a:ea typeface="Cambria Math"/>
                        </a:rPr>
                        <m:t>112</m:t>
                      </m:r>
                      <m:r>
                        <m:rPr>
                          <m:nor/>
                        </m:rPr>
                        <a:rPr lang="cs-CZ" b="1" dirty="0">
                          <a:latin typeface="Cambria Math"/>
                          <a:ea typeface="Cambria Math"/>
                        </a:rPr>
                        <m:t>°</m:t>
                      </m:r>
                      <m:r>
                        <m:rPr>
                          <m:nor/>
                        </m:rPr>
                        <a:rPr lang="cs-CZ" b="1" i="0" dirty="0" smtClean="0">
                          <a:latin typeface="Cambria Math"/>
                          <a:ea typeface="Cambria Math"/>
                        </a:rPr>
                        <m:t>29</m:t>
                      </m:r>
                      <m:r>
                        <m:rPr>
                          <m:nor/>
                        </m:rPr>
                        <a:rPr lang="cs-CZ" b="1" dirty="0">
                          <a:latin typeface="Cambria Math"/>
                          <a:ea typeface="Cambria Math"/>
                        </a:rPr>
                        <m:t>´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m:rPr>
                          <m:nor/>
                        </m:rPr>
                        <a:rPr lang="cs-CZ" b="1" i="0" dirty="0" smtClean="0">
                          <a:latin typeface="Cambria Math"/>
                          <a:ea typeface="Cambria Math"/>
                        </a:rPr>
                        <m:t>69</m:t>
                      </m:r>
                      <m:r>
                        <m:rPr>
                          <m:nor/>
                        </m:rPr>
                        <a:rPr lang="cs-CZ" b="1" dirty="0">
                          <a:latin typeface="Cambria Math"/>
                          <a:ea typeface="Cambria Math"/>
                        </a:rPr>
                        <m:t>°</m:t>
                      </m:r>
                      <m:r>
                        <m:rPr>
                          <m:nor/>
                        </m:rPr>
                        <a:rPr lang="cs-CZ" b="1" i="0" dirty="0" smtClean="0">
                          <a:latin typeface="Cambria Math"/>
                          <a:ea typeface="Cambria Math"/>
                        </a:rPr>
                        <m:t>43</m:t>
                      </m:r>
                      <m:r>
                        <m:rPr>
                          <m:nor/>
                        </m:rPr>
                        <a:rPr lang="cs-CZ" b="1" dirty="0">
                          <a:latin typeface="Cambria Math"/>
                          <a:ea typeface="Cambria Math"/>
                        </a:rPr>
                        <m:t>´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4000" y="5153234"/>
                <a:ext cx="3492416" cy="369332"/>
              </a:xfrm>
              <a:prstGeom prst="rect">
                <a:avLst/>
              </a:prstGeom>
              <a:blipFill rotWithShape="1">
                <a:blip r:embed="rId1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ovéPole 59"/>
              <p:cNvSpPr txBox="1"/>
              <p:nvPr/>
            </p:nvSpPr>
            <p:spPr>
              <a:xfrm>
                <a:off x="4824000" y="5441234"/>
                <a:ext cx="24118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𝜸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>
                          <a:latin typeface="Cambria Math"/>
                        </a:rPr>
                        <m:t>𝟏𝟖𝟎</m:t>
                      </m:r>
                      <m:r>
                        <a:rPr lang="cs-CZ" b="1" i="1">
                          <a:latin typeface="Cambria Math"/>
                        </a:rPr>
                        <m:t>°−</m:t>
                      </m:r>
                      <m:r>
                        <a:rPr lang="cs-CZ" b="1" i="1" smtClean="0">
                          <a:latin typeface="Cambria Math"/>
                        </a:rPr>
                        <m:t>𝟏𝟖𝟐</m:t>
                      </m:r>
                      <m:r>
                        <a:rPr lang="cs-CZ" b="1" i="1" smtClean="0">
                          <a:latin typeface="Cambria Math"/>
                        </a:rPr>
                        <m:t>°</m:t>
                      </m:r>
                      <m:r>
                        <a:rPr lang="cs-CZ" b="1" i="1" smtClean="0">
                          <a:latin typeface="Cambria Math"/>
                        </a:rPr>
                        <m:t>𝟏𝟐</m:t>
                      </m:r>
                      <m:r>
                        <a:rPr lang="cs-CZ" b="1" i="1" smtClean="0">
                          <a:latin typeface="Cambria Math"/>
                        </a:rPr>
                        <m:t>´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4000" y="5441234"/>
                <a:ext cx="2411840" cy="369332"/>
              </a:xfrm>
              <a:prstGeom prst="rect">
                <a:avLst/>
              </a:prstGeom>
              <a:blipFill rotWithShape="1">
                <a:blip r:embed="rId16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ovéPole 60"/>
              <p:cNvSpPr txBox="1"/>
              <p:nvPr/>
            </p:nvSpPr>
            <p:spPr>
              <a:xfrm>
                <a:off x="4824000" y="5729234"/>
                <a:ext cx="17462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𝜸</m:t>
                      </m:r>
                      <m:r>
                        <a:rPr lang="cs-CZ" b="1" i="1" smtClean="0">
                          <a:latin typeface="Cambria Math"/>
                        </a:rPr>
                        <m:t>&lt;</m:t>
                      </m:r>
                      <m:r>
                        <a:rPr lang="cs-CZ" b="1" i="1" smtClean="0">
                          <a:latin typeface="Cambria Math"/>
                        </a:rPr>
                        <m:t>𝟎</m:t>
                      </m:r>
                      <m:r>
                        <a:rPr lang="cs-CZ" b="1" i="1">
                          <a:latin typeface="Cambria Math"/>
                        </a:rPr>
                        <m:t>°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4000" y="5729234"/>
                <a:ext cx="1746208" cy="369332"/>
              </a:xfrm>
              <a:prstGeom prst="rect">
                <a:avLst/>
              </a:prstGeom>
              <a:blipFill rotWithShape="1">
                <a:blip r:embed="rId17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2" name="Přímá spojnice 61"/>
          <p:cNvCxnSpPr/>
          <p:nvPr/>
        </p:nvCxnSpPr>
        <p:spPr bwMode="auto">
          <a:xfrm>
            <a:off x="4739017" y="6053234"/>
            <a:ext cx="11339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4739017" y="6089234"/>
            <a:ext cx="11339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TextovéPole 63"/>
          <p:cNvSpPr txBox="1"/>
          <p:nvPr/>
        </p:nvSpPr>
        <p:spPr>
          <a:xfrm>
            <a:off x="4572000" y="6125234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Dané úhly nemohou být </a:t>
            </a:r>
            <a:br>
              <a:rPr lang="cs-CZ" sz="2000" b="1" dirty="0" smtClean="0"/>
            </a:br>
            <a:r>
              <a:rPr lang="cs-CZ" sz="2000" b="1" dirty="0" smtClean="0"/>
              <a:t>vnitřními úhly trojúhelníku.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382871449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00"/>
                            </p:stCondLst>
                            <p:childTnLst>
                              <p:par>
                                <p:cTn id="1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000"/>
                            </p:stCondLst>
                            <p:childTnLst>
                              <p:par>
                                <p:cTn id="1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0" grpId="0"/>
      <p:bldP spid="8" grpId="0"/>
      <p:bldP spid="10" grpId="0"/>
      <p:bldP spid="12" grpId="0"/>
      <p:bldP spid="14" grpId="0"/>
      <p:bldP spid="37" grpId="0"/>
      <p:bldP spid="38" grpId="0"/>
      <p:bldP spid="39" grpId="0"/>
      <p:bldP spid="42" grpId="0"/>
      <p:bldP spid="44" grpId="0"/>
      <p:bldP spid="45" grpId="0"/>
      <p:bldP spid="48" grpId="0"/>
      <p:bldP spid="49" grpId="0"/>
      <p:bldP spid="50" grpId="0"/>
      <p:bldP spid="51" grpId="0"/>
      <p:bldP spid="52" grpId="0"/>
      <p:bldP spid="53" grpId="0"/>
      <p:bldP spid="56" grpId="0"/>
      <p:bldP spid="57" grpId="0"/>
      <p:bldP spid="58" grpId="0"/>
      <p:bldP spid="59" grpId="0"/>
      <p:bldP spid="60" grpId="0"/>
      <p:bldP spid="61" grpId="0"/>
      <p:bldP spid="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/>
              <a:t>Rozdělení </a:t>
            </a:r>
            <a:r>
              <a:rPr lang="cs-CZ" sz="5400" dirty="0" smtClean="0"/>
              <a:t>trojúhelníků</a:t>
            </a:r>
            <a:endParaRPr lang="cs-CZ" sz="5400" dirty="0" smtClean="0"/>
          </a:p>
        </p:txBody>
      </p:sp>
      <p:sp>
        <p:nvSpPr>
          <p:cNvPr id="7" name="TextovéPole 6"/>
          <p:cNvSpPr txBox="1"/>
          <p:nvPr/>
        </p:nvSpPr>
        <p:spPr>
          <a:xfrm>
            <a:off x="720000" y="1980000"/>
            <a:ext cx="58863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u="sng" dirty="0" smtClean="0"/>
              <a:t>Podle velikostí stran:</a:t>
            </a:r>
            <a:endParaRPr lang="cs-CZ" sz="4000" b="1" u="sng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V="1">
            <a:off x="611560" y="3717032"/>
            <a:ext cx="1440160" cy="244827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2051720" y="3717032"/>
            <a:ext cx="2376264" cy="18555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 flipV="1">
            <a:off x="611560" y="3902590"/>
            <a:ext cx="3816424" cy="226271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ovéPole 9"/>
          <p:cNvSpPr txBox="1"/>
          <p:nvPr/>
        </p:nvSpPr>
        <p:spPr>
          <a:xfrm>
            <a:off x="395536" y="618812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4487504" y="369233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835696" y="330530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3059832" y="34290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115616" y="44586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2668836" y="484377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899592" y="55172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3491880" y="390259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b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2036433" y="380981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g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1" name="Oblouk 10"/>
          <p:cNvSpPr/>
          <p:nvPr/>
        </p:nvSpPr>
        <p:spPr bwMode="auto">
          <a:xfrm rot="7118128">
            <a:off x="1388361" y="3068960"/>
            <a:ext cx="1296144" cy="1296144"/>
          </a:xfrm>
          <a:prstGeom prst="arc">
            <a:avLst>
              <a:gd name="adj1" fmla="val 14856631"/>
              <a:gd name="adj2" fmla="val 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louk 22"/>
          <p:cNvSpPr/>
          <p:nvPr/>
        </p:nvSpPr>
        <p:spPr bwMode="auto">
          <a:xfrm rot="11609823">
            <a:off x="3409215" y="3338541"/>
            <a:ext cx="1296144" cy="1296144"/>
          </a:xfrm>
          <a:prstGeom prst="arc">
            <a:avLst>
              <a:gd name="adj1" fmla="val 18404712"/>
              <a:gd name="adj2" fmla="val 12158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blouk 23"/>
          <p:cNvSpPr/>
          <p:nvPr/>
        </p:nvSpPr>
        <p:spPr bwMode="auto">
          <a:xfrm rot="1552519">
            <a:off x="95429" y="5375048"/>
            <a:ext cx="1296144" cy="1296144"/>
          </a:xfrm>
          <a:prstGeom prst="arc">
            <a:avLst>
              <a:gd name="adj1" fmla="val 16200000"/>
              <a:gd name="adj2" fmla="val 18376736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4860103" y="3600000"/>
                <a:ext cx="13862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𝒂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𝒃</m:t>
                      </m:r>
                    </m:oMath>
                  </m:oMathPara>
                </a14:m>
                <a:endParaRPr lang="cs-CZ" sz="2400" b="1" dirty="0">
                  <a:latin typeface="Symbol" pitchFamily="18" charset="2"/>
                </a:endParaRPr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103" y="3600000"/>
                <a:ext cx="1386239" cy="46166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4860032" y="4140000"/>
                <a:ext cx="13862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𝒃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𝒄</m:t>
                      </m:r>
                    </m:oMath>
                  </m:oMathPara>
                </a14:m>
                <a:endParaRPr lang="cs-CZ" sz="2400" b="1" dirty="0">
                  <a:latin typeface="Symbol" pitchFamily="18" charset="2"/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4140000"/>
                <a:ext cx="1386239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13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4860032" y="4680000"/>
                <a:ext cx="13862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𝒂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𝒄</m:t>
                      </m:r>
                    </m:oMath>
                  </m:oMathPara>
                </a14:m>
                <a:endParaRPr lang="cs-CZ" sz="2400" b="1" dirty="0">
                  <a:latin typeface="Symbol" pitchFamily="18" charset="2"/>
                </a:endParaRPr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4680000"/>
                <a:ext cx="1386239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6300033" y="3600000"/>
                <a:ext cx="180043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b="1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dirty="0" smtClean="0">
                              <a:latin typeface="Cambria Math"/>
                            </a:rPr>
                            <m:t>𝑩𝑪</m:t>
                          </m:r>
                        </m:e>
                      </m:d>
                      <m:r>
                        <a:rPr lang="cs-CZ" sz="2400" b="1" i="1" dirty="0" smtClean="0">
                          <a:latin typeface="Cambria Math"/>
                          <a:ea typeface="Cambria Math"/>
                        </a:rPr>
                        <m:t>≠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1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dirty="0" smtClean="0">
                              <a:latin typeface="Cambria Math"/>
                            </a:rPr>
                            <m:t>𝑨𝑪</m:t>
                          </m:r>
                        </m:e>
                      </m:d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33" y="3600000"/>
                <a:ext cx="1800432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6300033" y="4140000"/>
                <a:ext cx="18724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b="1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dirty="0" smtClean="0">
                              <a:latin typeface="Cambria Math"/>
                            </a:rPr>
                            <m:t>𝑨</m:t>
                          </m:r>
                          <m:r>
                            <a:rPr lang="cs-CZ" sz="2400" b="1" i="1" dirty="0">
                              <a:latin typeface="Cambria Math"/>
                            </a:rPr>
                            <m:t>𝑪</m:t>
                          </m:r>
                        </m:e>
                      </m:d>
                      <m:r>
                        <a:rPr lang="cs-CZ" sz="2400" b="1" i="1" dirty="0" smtClean="0">
                          <a:latin typeface="Cambria Math"/>
                          <a:ea typeface="Cambria Math"/>
                        </a:rPr>
                        <m:t>≠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1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dirty="0">
                              <a:latin typeface="Cambria Math"/>
                            </a:rPr>
                            <m:t>𝑨</m:t>
                          </m:r>
                          <m:r>
                            <a:rPr lang="cs-CZ" sz="2400" b="1" i="1" dirty="0" smtClean="0">
                              <a:latin typeface="Cambria Math"/>
                            </a:rPr>
                            <m:t>𝑩</m:t>
                          </m:r>
                        </m:e>
                      </m:d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33" y="4140000"/>
                <a:ext cx="1872440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6300032" y="4680000"/>
                <a:ext cx="187244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b="1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dirty="0">
                              <a:latin typeface="Cambria Math"/>
                            </a:rPr>
                            <m:t>𝑩𝑪</m:t>
                          </m:r>
                        </m:e>
                      </m:d>
                      <m:r>
                        <a:rPr lang="cs-CZ" sz="2400" b="1" i="1" dirty="0" smtClean="0">
                          <a:latin typeface="Cambria Math"/>
                          <a:ea typeface="Cambria Math"/>
                        </a:rPr>
                        <m:t>≠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1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dirty="0">
                              <a:latin typeface="Cambria Math"/>
                            </a:rPr>
                            <m:t>𝑨</m:t>
                          </m:r>
                          <m:r>
                            <a:rPr lang="cs-CZ" sz="2400" b="1" i="1" dirty="0" smtClean="0">
                              <a:latin typeface="Cambria Math"/>
                            </a:rPr>
                            <m:t>𝑩</m:t>
                          </m:r>
                        </m:e>
                      </m:d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32" y="4680000"/>
                <a:ext cx="1872441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ovéPole 31"/>
          <p:cNvSpPr txBox="1"/>
          <p:nvPr/>
        </p:nvSpPr>
        <p:spPr>
          <a:xfrm>
            <a:off x="2267744" y="5661248"/>
            <a:ext cx="6876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- všechny strany trojúhelníku mají různou délku.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2530800" y="2828173"/>
            <a:ext cx="4777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Obecný trojúhelník</a:t>
            </a:r>
            <a:endParaRPr lang="cs-CZ" sz="3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8100001" y="3600000"/>
                <a:ext cx="1044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𝜷</m:t>
                      </m:r>
                    </m:oMath>
                  </m:oMathPara>
                </a14:m>
                <a:endParaRPr lang="cs-CZ" sz="2400" b="1" dirty="0">
                  <a:latin typeface="Symbol" pitchFamily="18" charset="2"/>
                </a:endParaRPr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0001" y="3600000"/>
                <a:ext cx="1044000" cy="461665"/>
              </a:xfrm>
              <a:prstGeom prst="rect">
                <a:avLst/>
              </a:prstGeom>
              <a:blipFill rotWithShape="1">
                <a:blip r:embed="rId8"/>
                <a:stretch>
                  <a:fillRect b="-21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8100000" y="4140000"/>
                <a:ext cx="1044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𝜷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𝜸</m:t>
                      </m:r>
                    </m:oMath>
                  </m:oMathPara>
                </a14:m>
                <a:endParaRPr lang="cs-CZ" sz="2400" b="1" dirty="0">
                  <a:latin typeface="Symbol" pitchFamily="18" charset="2"/>
                </a:endParaRPr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0000" y="4140000"/>
                <a:ext cx="1044000" cy="461665"/>
              </a:xfrm>
              <a:prstGeom prst="rect">
                <a:avLst/>
              </a:prstGeom>
              <a:blipFill rotWithShape="1">
                <a:blip r:embed="rId9"/>
                <a:stretch>
                  <a:fillRect l="-5263" b="-1973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8100000" y="4679800"/>
                <a:ext cx="1044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𝜸</m:t>
                      </m:r>
                    </m:oMath>
                  </m:oMathPara>
                </a14:m>
                <a:endParaRPr lang="cs-CZ" sz="2400" b="1" dirty="0">
                  <a:latin typeface="Symbol" pitchFamily="18" charset="2"/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0000" y="4679800"/>
                <a:ext cx="1044000" cy="461665"/>
              </a:xfrm>
              <a:prstGeom prst="rect">
                <a:avLst/>
              </a:prstGeom>
              <a:blipFill rotWithShape="1">
                <a:blip r:embed="rId10"/>
                <a:stretch>
                  <a:fillRect b="-12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893769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3280"/>
                            </p:stCondLst>
                            <p:childTnLst>
                              <p:par>
                                <p:cTn id="1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11" grpId="0" animBg="1"/>
      <p:bldP spid="23" grpId="0" animBg="1"/>
      <p:bldP spid="24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3" grpId="1"/>
      <p:bldP spid="34" grpId="0"/>
      <p:bldP spid="35" grpId="0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/>
              <a:t>Rozdělení </a:t>
            </a:r>
            <a:r>
              <a:rPr lang="cs-CZ" sz="5400" dirty="0" smtClean="0"/>
              <a:t>trojúhelníků</a:t>
            </a:r>
            <a:endParaRPr lang="cs-CZ" sz="5400" dirty="0" smtClean="0"/>
          </a:p>
        </p:txBody>
      </p:sp>
      <p:sp>
        <p:nvSpPr>
          <p:cNvPr id="7" name="TextovéPole 6"/>
          <p:cNvSpPr txBox="1"/>
          <p:nvPr/>
        </p:nvSpPr>
        <p:spPr>
          <a:xfrm>
            <a:off x="720000" y="1980000"/>
            <a:ext cx="58863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u="sng" dirty="0" smtClean="0"/>
              <a:t>Podle velikostí stran:</a:t>
            </a:r>
            <a:endParaRPr lang="cs-CZ" sz="4000" b="1" u="sng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V="1">
            <a:off x="788898" y="3060000"/>
            <a:ext cx="900000" cy="244827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1688898" y="3060000"/>
            <a:ext cx="900000" cy="244827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 flipV="1">
            <a:off x="788898" y="5508272"/>
            <a:ext cx="180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ovéPole 9"/>
          <p:cNvSpPr txBox="1"/>
          <p:nvPr/>
        </p:nvSpPr>
        <p:spPr>
          <a:xfrm>
            <a:off x="664298" y="552419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547664" y="269257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2192927" y="41400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783302" y="413315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472874" y="54453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899592" y="50758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2084898" y="50760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b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1544898" y="3415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g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1" name="Oblouk 10"/>
          <p:cNvSpPr/>
          <p:nvPr/>
        </p:nvSpPr>
        <p:spPr bwMode="auto">
          <a:xfrm rot="10800000">
            <a:off x="1096346" y="2616999"/>
            <a:ext cx="1260000" cy="1260000"/>
          </a:xfrm>
          <a:prstGeom prst="arc">
            <a:avLst>
              <a:gd name="adj1" fmla="val 14882695"/>
              <a:gd name="adj2" fmla="val 17870041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louk 22"/>
          <p:cNvSpPr/>
          <p:nvPr/>
        </p:nvSpPr>
        <p:spPr bwMode="auto">
          <a:xfrm rot="14636249">
            <a:off x="1976903" y="4898832"/>
            <a:ext cx="1296144" cy="1296144"/>
          </a:xfrm>
          <a:prstGeom prst="arc">
            <a:avLst>
              <a:gd name="adj1" fmla="val 18073639"/>
              <a:gd name="adj2" fmla="val 295012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blouk 23"/>
          <p:cNvSpPr/>
          <p:nvPr/>
        </p:nvSpPr>
        <p:spPr bwMode="auto">
          <a:xfrm rot="1518814">
            <a:off x="53840" y="4852775"/>
            <a:ext cx="1296144" cy="1296144"/>
          </a:xfrm>
          <a:prstGeom prst="arc">
            <a:avLst>
              <a:gd name="adj1" fmla="val 16334242"/>
              <a:gd name="adj2" fmla="val 20056954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4794110" y="3600000"/>
                <a:ext cx="13862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𝒂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𝒃</m:t>
                      </m:r>
                    </m:oMath>
                  </m:oMathPara>
                </a14:m>
                <a:endParaRPr lang="cs-CZ" sz="2400" b="1" dirty="0">
                  <a:latin typeface="Symbol" pitchFamily="18" charset="2"/>
                </a:endParaRPr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110" y="3600000"/>
                <a:ext cx="1386239" cy="46166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4794039" y="4140000"/>
                <a:ext cx="13862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𝒃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𝒄</m:t>
                      </m:r>
                    </m:oMath>
                  </m:oMathPara>
                </a14:m>
                <a:endParaRPr lang="cs-CZ" sz="2400" b="1" dirty="0">
                  <a:latin typeface="Symbol" pitchFamily="18" charset="2"/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039" y="4140000"/>
                <a:ext cx="1386239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13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4794039" y="4680000"/>
                <a:ext cx="13862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𝒂</m:t>
                      </m:r>
                      <m:r>
                        <a:rPr lang="cs-CZ" sz="2400" b="1" i="1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𝒄</m:t>
                      </m:r>
                    </m:oMath>
                  </m:oMathPara>
                </a14:m>
                <a:endParaRPr lang="cs-CZ" sz="2400" b="1" dirty="0">
                  <a:latin typeface="Symbol" pitchFamily="18" charset="2"/>
                </a:endParaRPr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039" y="4680000"/>
                <a:ext cx="1386239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6234040" y="3600000"/>
                <a:ext cx="180043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b="1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dirty="0" smtClean="0">
                              <a:latin typeface="Cambria Math"/>
                            </a:rPr>
                            <m:t>𝑩𝑪</m:t>
                          </m:r>
                        </m:e>
                      </m:d>
                      <m:r>
                        <a:rPr lang="cs-CZ" sz="2400" b="1" i="1" dirty="0" smtClean="0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1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dirty="0" smtClean="0">
                              <a:latin typeface="Cambria Math"/>
                            </a:rPr>
                            <m:t>𝑨𝑪</m:t>
                          </m:r>
                        </m:e>
                      </m:d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4040" y="3600000"/>
                <a:ext cx="1800432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6234040" y="4140000"/>
                <a:ext cx="18724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b="1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dirty="0" smtClean="0">
                              <a:latin typeface="Cambria Math"/>
                            </a:rPr>
                            <m:t>𝑨</m:t>
                          </m:r>
                          <m:r>
                            <a:rPr lang="cs-CZ" sz="2400" b="1" i="1" dirty="0">
                              <a:latin typeface="Cambria Math"/>
                            </a:rPr>
                            <m:t>𝑪</m:t>
                          </m:r>
                        </m:e>
                      </m:d>
                      <m:r>
                        <a:rPr lang="cs-CZ" sz="2400" b="1" i="1" dirty="0" smtClean="0">
                          <a:latin typeface="Cambria Math"/>
                          <a:ea typeface="Cambria Math"/>
                        </a:rPr>
                        <m:t>≠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1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dirty="0">
                              <a:latin typeface="Cambria Math"/>
                            </a:rPr>
                            <m:t>𝑨</m:t>
                          </m:r>
                          <m:r>
                            <a:rPr lang="cs-CZ" sz="2400" b="1" i="1" dirty="0" smtClean="0">
                              <a:latin typeface="Cambria Math"/>
                            </a:rPr>
                            <m:t>𝑩</m:t>
                          </m:r>
                        </m:e>
                      </m:d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4040" y="4140000"/>
                <a:ext cx="1872440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6234039" y="4680000"/>
                <a:ext cx="187244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b="1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dirty="0">
                              <a:latin typeface="Cambria Math"/>
                            </a:rPr>
                            <m:t>𝑩𝑪</m:t>
                          </m:r>
                        </m:e>
                      </m:d>
                      <m:r>
                        <a:rPr lang="cs-CZ" sz="2400" b="1" i="1" dirty="0" smtClean="0">
                          <a:latin typeface="Cambria Math"/>
                          <a:ea typeface="Cambria Math"/>
                        </a:rPr>
                        <m:t>≠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1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dirty="0">
                              <a:latin typeface="Cambria Math"/>
                            </a:rPr>
                            <m:t>𝑨</m:t>
                          </m:r>
                          <m:r>
                            <a:rPr lang="cs-CZ" sz="2400" b="1" i="1" dirty="0" smtClean="0">
                              <a:latin typeface="Cambria Math"/>
                            </a:rPr>
                            <m:t>𝑩</m:t>
                          </m:r>
                        </m:e>
                      </m:d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4039" y="4680000"/>
                <a:ext cx="1872441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ovéPole 31"/>
          <p:cNvSpPr txBox="1"/>
          <p:nvPr/>
        </p:nvSpPr>
        <p:spPr>
          <a:xfrm>
            <a:off x="0" y="5931277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FF0000"/>
                </a:solidFill>
              </a:rPr>
              <a:t>- dvě strany jsou shodné (ramena) </a:t>
            </a:r>
            <a:br>
              <a:rPr lang="cs-CZ" sz="2800" b="1" dirty="0" smtClean="0">
                <a:solidFill>
                  <a:srgbClr val="FF0000"/>
                </a:solidFill>
              </a:rPr>
            </a:br>
            <a:r>
              <a:rPr lang="cs-CZ" sz="2800" b="1" dirty="0" smtClean="0">
                <a:solidFill>
                  <a:srgbClr val="FF0000"/>
                </a:solidFill>
              </a:rPr>
              <a:t>a jedna má odlišnou délku (základna).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2530800" y="2828173"/>
            <a:ext cx="661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Rovnoramenný trojúhelník</a:t>
            </a:r>
            <a:endParaRPr lang="cs-CZ" sz="3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8100001" y="3600000"/>
                <a:ext cx="1044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𝜷</m:t>
                      </m:r>
                    </m:oMath>
                  </m:oMathPara>
                </a14:m>
                <a:endParaRPr lang="cs-CZ" sz="2400" b="1" dirty="0">
                  <a:latin typeface="Symbol" pitchFamily="18" charset="2"/>
                </a:endParaRPr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0001" y="3600000"/>
                <a:ext cx="1044000" cy="461665"/>
              </a:xfrm>
              <a:prstGeom prst="rect">
                <a:avLst/>
              </a:prstGeom>
              <a:blipFill rotWithShape="1">
                <a:blip r:embed="rId8"/>
                <a:stretch>
                  <a:fillRect b="-21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8100000" y="4140000"/>
                <a:ext cx="1044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𝜷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𝜸</m:t>
                      </m:r>
                    </m:oMath>
                  </m:oMathPara>
                </a14:m>
                <a:endParaRPr lang="cs-CZ" sz="2400" b="1" dirty="0">
                  <a:latin typeface="Symbol" pitchFamily="18" charset="2"/>
                </a:endParaRPr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0000" y="4140000"/>
                <a:ext cx="1044000" cy="461665"/>
              </a:xfrm>
              <a:prstGeom prst="rect">
                <a:avLst/>
              </a:prstGeom>
              <a:blipFill rotWithShape="1">
                <a:blip r:embed="rId9"/>
                <a:stretch>
                  <a:fillRect l="-5263" b="-1973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8100000" y="4679800"/>
                <a:ext cx="1044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𝜸</m:t>
                      </m:r>
                    </m:oMath>
                  </m:oMathPara>
                </a14:m>
                <a:endParaRPr lang="cs-CZ" sz="2400" b="1" dirty="0">
                  <a:latin typeface="Symbol" pitchFamily="18" charset="2"/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0000" y="4679800"/>
                <a:ext cx="1044000" cy="461665"/>
              </a:xfrm>
              <a:prstGeom prst="rect">
                <a:avLst/>
              </a:prstGeom>
              <a:blipFill rotWithShape="1">
                <a:blip r:embed="rId10"/>
                <a:stretch>
                  <a:fillRect b="-12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ovéPole 36"/>
          <p:cNvSpPr txBox="1"/>
          <p:nvPr/>
        </p:nvSpPr>
        <p:spPr>
          <a:xfrm>
            <a:off x="2372874" y="547658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160000" y="3599999"/>
            <a:ext cx="1386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cs-CZ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rameno</a:t>
            </a:r>
            <a:endParaRPr lang="cs-CZ" sz="24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0" y="3600000"/>
            <a:ext cx="1386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cs-CZ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rameno</a:t>
            </a:r>
            <a:endParaRPr lang="cs-CZ" sz="24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899592" y="5629998"/>
            <a:ext cx="1509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cs-CZ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základna</a:t>
            </a:r>
            <a:endParaRPr lang="cs-CZ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2852995" y="5118283"/>
            <a:ext cx="62910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Vrchol ležící proti základně se nazývá </a:t>
            </a:r>
            <a:r>
              <a:rPr lang="cs-CZ" sz="2400" b="1" dirty="0" smtClean="0">
                <a:solidFill>
                  <a:srgbClr val="FFC000"/>
                </a:solidFill>
              </a:rPr>
              <a:t>hlavní vrchol</a:t>
            </a:r>
            <a:endParaRPr lang="cs-CZ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10851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3760"/>
                            </p:stCondLst>
                            <p:childTnLst>
                              <p:par>
                                <p:cTn id="1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11" grpId="0" animBg="1"/>
      <p:bldP spid="23" grpId="0" animBg="1"/>
      <p:bldP spid="24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3" grpId="1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/>
              <a:t>Rozdělení </a:t>
            </a:r>
            <a:r>
              <a:rPr lang="cs-CZ" sz="5400" dirty="0" smtClean="0"/>
              <a:t>trojúhelníků</a:t>
            </a:r>
            <a:endParaRPr lang="cs-CZ" sz="5400" dirty="0" smtClean="0"/>
          </a:p>
        </p:txBody>
      </p:sp>
      <p:sp>
        <p:nvSpPr>
          <p:cNvPr id="7" name="TextovéPole 6"/>
          <p:cNvSpPr txBox="1"/>
          <p:nvPr/>
        </p:nvSpPr>
        <p:spPr>
          <a:xfrm>
            <a:off x="720000" y="1980000"/>
            <a:ext cx="58863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u="sng" dirty="0" smtClean="0"/>
              <a:t>Podle velikostí stran:</a:t>
            </a:r>
            <a:endParaRPr lang="cs-CZ" sz="4000" b="1" u="sng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V="1">
            <a:off x="720000" y="3060000"/>
            <a:ext cx="1440000" cy="24948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2160000" y="3060000"/>
            <a:ext cx="1440000" cy="24948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 flipV="1">
            <a:off x="720000" y="5562000"/>
            <a:ext cx="28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ovéPole 9"/>
          <p:cNvSpPr txBox="1"/>
          <p:nvPr/>
        </p:nvSpPr>
        <p:spPr>
          <a:xfrm>
            <a:off x="664298" y="552419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472874" y="269257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2804922" y="40015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097993" y="40013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472874" y="54453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929768" y="513151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3015083" y="51548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b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2016000" y="328983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g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1" name="Oblouk 10"/>
          <p:cNvSpPr/>
          <p:nvPr/>
        </p:nvSpPr>
        <p:spPr bwMode="auto">
          <a:xfrm rot="10800000">
            <a:off x="1500496" y="2521338"/>
            <a:ext cx="1260000" cy="1260000"/>
          </a:xfrm>
          <a:prstGeom prst="arc">
            <a:avLst>
              <a:gd name="adj1" fmla="val 13936099"/>
              <a:gd name="adj2" fmla="val 18141569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louk 22"/>
          <p:cNvSpPr/>
          <p:nvPr/>
        </p:nvSpPr>
        <p:spPr bwMode="auto">
          <a:xfrm rot="14636249">
            <a:off x="2880000" y="4981926"/>
            <a:ext cx="1296144" cy="1296144"/>
          </a:xfrm>
          <a:prstGeom prst="arc">
            <a:avLst>
              <a:gd name="adj1" fmla="val 18073639"/>
              <a:gd name="adj2" fmla="val 295012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blouk 23"/>
          <p:cNvSpPr/>
          <p:nvPr/>
        </p:nvSpPr>
        <p:spPr bwMode="auto">
          <a:xfrm rot="1518814">
            <a:off x="144000" y="4852775"/>
            <a:ext cx="1296144" cy="1296144"/>
          </a:xfrm>
          <a:prstGeom prst="arc">
            <a:avLst>
              <a:gd name="adj1" fmla="val 16334242"/>
              <a:gd name="adj2" fmla="val 20321326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6120000" y="3600000"/>
                <a:ext cx="298782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𝒂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𝒃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𝒄</m:t>
                      </m:r>
                    </m:oMath>
                  </m:oMathPara>
                </a14:m>
                <a:endParaRPr lang="cs-CZ" sz="2400" b="1" dirty="0">
                  <a:latin typeface="Symbol" pitchFamily="18" charset="2"/>
                </a:endParaRPr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3600000"/>
                <a:ext cx="2987824" cy="46166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6084001" y="4140000"/>
                <a:ext cx="3060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b="1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dirty="0" smtClean="0">
                              <a:latin typeface="Cambria Math"/>
                            </a:rPr>
                            <m:t>𝑩𝑪</m:t>
                          </m:r>
                        </m:e>
                      </m:d>
                      <m:r>
                        <a:rPr lang="cs-CZ" sz="2400" b="1" i="1" dirty="0" smtClean="0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1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dirty="0" smtClean="0">
                              <a:latin typeface="Cambria Math"/>
                            </a:rPr>
                            <m:t>𝑨𝑪</m:t>
                          </m:r>
                        </m:e>
                      </m:d>
                      <m:r>
                        <a:rPr lang="cs-CZ" sz="2400" b="1" i="1" dirty="0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1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dirty="0" smtClean="0">
                              <a:latin typeface="Cambria Math"/>
                            </a:rPr>
                            <m:t>𝑨𝑩</m:t>
                          </m:r>
                        </m:e>
                      </m:d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001" y="4140000"/>
                <a:ext cx="3060000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ovéPole 31"/>
          <p:cNvSpPr txBox="1"/>
          <p:nvPr/>
        </p:nvSpPr>
        <p:spPr>
          <a:xfrm>
            <a:off x="0" y="629015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FF0000"/>
                </a:solidFill>
              </a:rPr>
              <a:t>- všechny strany i všechny vnitřní úhly jsou shodné.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2530800" y="2828173"/>
            <a:ext cx="661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Rovnostranný trojúhelník</a:t>
            </a:r>
            <a:endParaRPr lang="cs-CZ" sz="3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6120000" y="4680000"/>
                <a:ext cx="16923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𝜷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𝜸</m:t>
                      </m:r>
                    </m:oMath>
                  </m:oMathPara>
                </a14:m>
                <a:endParaRPr lang="cs-CZ" sz="2400" b="1" dirty="0">
                  <a:latin typeface="Symbol" pitchFamily="18" charset="2"/>
                </a:endParaRPr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4680000"/>
                <a:ext cx="1692360" cy="461665"/>
              </a:xfrm>
              <a:prstGeom prst="rect">
                <a:avLst/>
              </a:prstGeom>
              <a:blipFill rotWithShape="1">
                <a:blip r:embed="rId4"/>
                <a:stretch>
                  <a:fillRect b="-21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ovéPole 36"/>
          <p:cNvSpPr txBox="1"/>
          <p:nvPr/>
        </p:nvSpPr>
        <p:spPr>
          <a:xfrm>
            <a:off x="3447131" y="553382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7704000" y="4680000"/>
                <a:ext cx="11884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𝟔𝟎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cs-CZ" sz="2400" b="1" dirty="0">
                  <a:latin typeface="Symbol" pitchFamily="18" charset="2"/>
                </a:endParaRPr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4000" y="4680000"/>
                <a:ext cx="1188480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086988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76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11" grpId="0" animBg="1"/>
      <p:bldP spid="23" grpId="0" animBg="1"/>
      <p:bldP spid="24" grpId="0" animBg="1"/>
      <p:bldP spid="26" grpId="0"/>
      <p:bldP spid="30" grpId="0"/>
      <p:bldP spid="32" grpId="0"/>
      <p:bldP spid="33" grpId="0"/>
      <p:bldP spid="33" grpId="1"/>
      <p:bldP spid="34" grpId="0"/>
      <p:bldP spid="37" grpId="0"/>
      <p:bldP spid="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Rozdělení trojúhelníků</a:t>
            </a:r>
            <a:endParaRPr lang="cs-CZ" sz="5400" dirty="0" smtClean="0"/>
          </a:p>
        </p:txBody>
      </p:sp>
      <p:sp>
        <p:nvSpPr>
          <p:cNvPr id="7" name="TextovéPole 6"/>
          <p:cNvSpPr txBox="1"/>
          <p:nvPr/>
        </p:nvSpPr>
        <p:spPr>
          <a:xfrm>
            <a:off x="720000" y="1916832"/>
            <a:ext cx="84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 smtClean="0"/>
              <a:t>Vypočtěte obvod trojúhelníku a určete o jaký trojúhelník jde:</a:t>
            </a:r>
            <a:endParaRPr lang="cs-CZ" sz="2000" b="1" u="sng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0" y="2416994"/>
            <a:ext cx="418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r>
              <a:rPr lang="cs-CZ" b="1" dirty="0" smtClean="0"/>
              <a:t>) Základna je 5 cm, rameno 8 cm.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ovéPole 7"/>
              <p:cNvSpPr txBox="1"/>
              <p:nvPr/>
            </p:nvSpPr>
            <p:spPr>
              <a:xfrm>
                <a:off x="252000" y="2704994"/>
                <a:ext cx="22678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𝒐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𝒃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𝒄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" y="2704994"/>
                <a:ext cx="2267824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252000" y="2992994"/>
                <a:ext cx="26175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𝒐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𝟖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𝟖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" y="2992994"/>
                <a:ext cx="2617513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252000" y="3280994"/>
                <a:ext cx="24118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𝒐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𝟐𝟏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" y="3280994"/>
                <a:ext cx="2411840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252000" y="3568994"/>
                <a:ext cx="14396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𝒐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𝟐𝟏</m:t>
                      </m:r>
                      <m:r>
                        <a:rPr lang="cs-CZ" b="1" i="1" smtClean="0">
                          <a:latin typeface="Cambria Math"/>
                        </a:rPr>
                        <m:t> </m:t>
                      </m:r>
                      <m:r>
                        <a:rPr lang="cs-CZ" b="1" i="1" smtClean="0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" y="3568994"/>
                <a:ext cx="1439680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Přímá spojnice 3"/>
          <p:cNvCxnSpPr/>
          <p:nvPr/>
        </p:nvCxnSpPr>
        <p:spPr bwMode="auto">
          <a:xfrm>
            <a:off x="341744" y="3892994"/>
            <a:ext cx="11339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341744" y="3928994"/>
            <a:ext cx="11339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ovéPole 36"/>
          <p:cNvSpPr txBox="1"/>
          <p:nvPr/>
        </p:nvSpPr>
        <p:spPr>
          <a:xfrm>
            <a:off x="0" y="3964994"/>
            <a:ext cx="3779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Trojúhelník je rovnoramenný.</a:t>
            </a:r>
            <a:endParaRPr lang="cs-CZ" sz="20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-36512" y="4649242"/>
            <a:ext cx="418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2) Délky všech stran jsou 38 mm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215488" y="4937242"/>
                <a:ext cx="22678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𝒐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𝒂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488" y="4937242"/>
                <a:ext cx="2267824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215488" y="5225242"/>
                <a:ext cx="34924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𝒐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>
                          <a:latin typeface="Cambria Math"/>
                        </a:rPr>
                        <m:t>𝟑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𝟑𝟖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488" y="5225242"/>
                <a:ext cx="3492416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ovéPole 43"/>
              <p:cNvSpPr txBox="1"/>
              <p:nvPr/>
            </p:nvSpPr>
            <p:spPr>
              <a:xfrm>
                <a:off x="215488" y="5513242"/>
                <a:ext cx="24118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𝒐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>
                          <a:latin typeface="Cambria Math"/>
                        </a:rPr>
                        <m:t>𝟏𝟏</m:t>
                      </m:r>
                      <m:r>
                        <a:rPr lang="cs-CZ" b="1" i="1" smtClean="0"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488" y="5513242"/>
                <a:ext cx="2411840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215488" y="5801242"/>
                <a:ext cx="17462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𝒐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𝟏𝟏𝟒</m:t>
                      </m:r>
                      <m:r>
                        <a:rPr lang="cs-CZ" b="1" i="1" smtClean="0">
                          <a:latin typeface="Cambria Math"/>
                        </a:rPr>
                        <m:t> </m:t>
                      </m:r>
                      <m:r>
                        <a:rPr lang="cs-CZ" b="1" i="1" smtClean="0">
                          <a:latin typeface="Cambria Math"/>
                        </a:rPr>
                        <m:t>𝒎𝒎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488" y="5801242"/>
                <a:ext cx="1746208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Přímá spojnice 45"/>
          <p:cNvCxnSpPr/>
          <p:nvPr/>
        </p:nvCxnSpPr>
        <p:spPr bwMode="auto">
          <a:xfrm>
            <a:off x="269736" y="6125242"/>
            <a:ext cx="140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269736" y="6161242"/>
            <a:ext cx="140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TextovéPole 47"/>
          <p:cNvSpPr txBox="1"/>
          <p:nvPr/>
        </p:nvSpPr>
        <p:spPr>
          <a:xfrm>
            <a:off x="-36512" y="6197242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Trojúhelník je rovnostranný.</a:t>
            </a:r>
            <a:endParaRPr lang="cs-CZ" sz="20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4567215" y="2416994"/>
            <a:ext cx="4576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3) Délky stran jsou 65 cm, 9 dm a 1,2 m.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ovéPole 49"/>
              <p:cNvSpPr txBox="1"/>
              <p:nvPr/>
            </p:nvSpPr>
            <p:spPr>
              <a:xfrm>
                <a:off x="4819215" y="2704994"/>
                <a:ext cx="22678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𝒐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𝒃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𝒄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9215" y="2704994"/>
                <a:ext cx="2267824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4819215" y="2992994"/>
                <a:ext cx="34924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𝒐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𝟔𝟓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𝟗𝟎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𝟏𝟐𝟎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9215" y="2992994"/>
                <a:ext cx="3492416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4819215" y="3280994"/>
                <a:ext cx="24118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𝒐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𝟐𝟕𝟓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9215" y="3280994"/>
                <a:ext cx="2411840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4819215" y="3568994"/>
                <a:ext cx="17462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𝒐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𝟐𝟕𝟓</m:t>
                      </m:r>
                      <m:r>
                        <a:rPr lang="cs-CZ" b="1" i="1" smtClean="0">
                          <a:latin typeface="Cambria Math"/>
                        </a:rPr>
                        <m:t> </m:t>
                      </m:r>
                      <m:r>
                        <a:rPr lang="cs-CZ" b="1" i="1" smtClean="0">
                          <a:latin typeface="Cambria Math"/>
                        </a:rPr>
                        <m:t>𝒄𝒎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9215" y="3568994"/>
                <a:ext cx="1746208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Přímá spojnice 53"/>
          <p:cNvCxnSpPr/>
          <p:nvPr/>
        </p:nvCxnSpPr>
        <p:spPr bwMode="auto">
          <a:xfrm>
            <a:off x="4824000" y="3892994"/>
            <a:ext cx="140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4824000" y="3928994"/>
            <a:ext cx="140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TextovéPole 55"/>
          <p:cNvSpPr txBox="1"/>
          <p:nvPr/>
        </p:nvSpPr>
        <p:spPr>
          <a:xfrm>
            <a:off x="4567215" y="3964994"/>
            <a:ext cx="3230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Trojúhelník je obecný.</a:t>
            </a:r>
            <a:endParaRPr lang="cs-CZ" sz="2000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4572000" y="4577234"/>
            <a:ext cx="418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4) Rameno je 38 mm, základna 9 cm.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ovéPole 57"/>
              <p:cNvSpPr txBox="1"/>
              <p:nvPr/>
            </p:nvSpPr>
            <p:spPr>
              <a:xfrm>
                <a:off x="4824000" y="4865234"/>
                <a:ext cx="22678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:r>
                  <a:rPr lang="cs-CZ" b="1" dirty="0" smtClean="0">
                    <a:ea typeface="Cambria Math"/>
                  </a:rPr>
                  <a:t> 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‼! </m:t>
                    </m:r>
                    <m:r>
                      <a:rPr lang="cs-CZ" b="1" i="1" smtClean="0">
                        <a:latin typeface="Cambria Math"/>
                        <a:ea typeface="Cambria Math"/>
                      </a:rPr>
                      <m:t>𝒄</m:t>
                    </m:r>
                    <m:r>
                      <a:rPr lang="cs-CZ" b="1" i="1" smtClean="0">
                        <a:latin typeface="Cambria Math"/>
                        <a:ea typeface="Cambria Math"/>
                      </a:rPr>
                      <m:t>&gt;</m:t>
                    </m:r>
                    <m:r>
                      <a:rPr lang="cs-CZ" b="1" i="1" smtClean="0">
                        <a:latin typeface="Cambria Math"/>
                      </a:rPr>
                      <m:t>𝒂</m:t>
                    </m:r>
                    <m:r>
                      <a:rPr lang="cs-CZ" b="1" i="1" smtClean="0">
                        <a:latin typeface="Cambria Math"/>
                      </a:rPr>
                      <m:t>+</m:t>
                    </m:r>
                    <m:r>
                      <a:rPr lang="cs-CZ" b="1" i="1" smtClean="0">
                        <a:latin typeface="Cambria Math"/>
                      </a:rPr>
                      <m:t>𝒃</m:t>
                    </m:r>
                    <m:r>
                      <a:rPr lang="cs-CZ" b="1" i="1" smtClean="0">
                        <a:latin typeface="Cambria Math"/>
                      </a:rPr>
                      <m:t> ‼!</m:t>
                    </m:r>
                  </m:oMath>
                </a14:m>
                <a:endParaRPr lang="cs-CZ" b="1" dirty="0"/>
              </a:p>
            </p:txBody>
          </p:sp>
        </mc:Choice>
        <mc:Fallback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4000" y="4865234"/>
                <a:ext cx="2267824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ovéPole 58"/>
              <p:cNvSpPr txBox="1"/>
              <p:nvPr/>
            </p:nvSpPr>
            <p:spPr>
              <a:xfrm>
                <a:off x="4824000" y="5153234"/>
                <a:ext cx="4320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‼! 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𝟗𝟎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b="1" i="1" smtClean="0">
                          <a:latin typeface="Cambria Math"/>
                        </a:rPr>
                        <m:t>𝟑𝟖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𝟑𝟖</m:t>
                      </m:r>
                      <m:r>
                        <a:rPr lang="cs-CZ" b="1" i="1" smtClean="0">
                          <a:latin typeface="Cambria Math"/>
                        </a:rPr>
                        <m:t> ‼!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4000" y="5153234"/>
                <a:ext cx="4320000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ovéPole 59"/>
              <p:cNvSpPr txBox="1"/>
              <p:nvPr/>
            </p:nvSpPr>
            <p:spPr>
              <a:xfrm>
                <a:off x="4824000" y="5441234"/>
                <a:ext cx="24118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‼! 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𝟗𝟎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b="1" i="1" smtClean="0">
                          <a:latin typeface="Cambria Math"/>
                        </a:rPr>
                        <m:t>𝟕𝟔</m:t>
                      </m:r>
                      <m:r>
                        <a:rPr lang="cs-CZ" b="1" i="1">
                          <a:latin typeface="Cambria Math"/>
                        </a:rPr>
                        <m:t> ‼!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4000" y="5441234"/>
                <a:ext cx="2411840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2" name="Přímá spojnice 61"/>
          <p:cNvCxnSpPr/>
          <p:nvPr/>
        </p:nvCxnSpPr>
        <p:spPr bwMode="auto">
          <a:xfrm>
            <a:off x="4896000" y="5796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4896000" y="5760000"/>
            <a:ext cx="14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TextovéPole 63"/>
          <p:cNvSpPr txBox="1"/>
          <p:nvPr/>
        </p:nvSpPr>
        <p:spPr>
          <a:xfrm>
            <a:off x="4572000" y="6125234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Dané strany nemohou být </a:t>
            </a:r>
            <a:br>
              <a:rPr lang="cs-CZ" sz="2000" b="1" dirty="0" smtClean="0"/>
            </a:br>
            <a:r>
              <a:rPr lang="cs-CZ" sz="2000" b="1" dirty="0" smtClean="0"/>
              <a:t>stranami trojúhelníku.</a:t>
            </a:r>
            <a:endParaRPr lang="cs-CZ" sz="2000" b="1" dirty="0"/>
          </a:p>
        </p:txBody>
      </p:sp>
      <p:cxnSp>
        <p:nvCxnSpPr>
          <p:cNvPr id="41" name="Přímá spojnice 40"/>
          <p:cNvCxnSpPr/>
          <p:nvPr/>
        </p:nvCxnSpPr>
        <p:spPr bwMode="auto">
          <a:xfrm>
            <a:off x="341744" y="3629620"/>
            <a:ext cx="11339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252000" y="5868000"/>
            <a:ext cx="140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>
            <a:off x="4832116" y="3617520"/>
            <a:ext cx="140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96510249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000"/>
                            </p:stCondLst>
                            <p:childTnLst>
                              <p:par>
                                <p:cTn id="1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0" grpId="0"/>
      <p:bldP spid="8" grpId="0"/>
      <p:bldP spid="10" grpId="0"/>
      <p:bldP spid="12" grpId="0"/>
      <p:bldP spid="14" grpId="0"/>
      <p:bldP spid="37" grpId="0"/>
      <p:bldP spid="38" grpId="0"/>
      <p:bldP spid="39" grpId="0"/>
      <p:bldP spid="42" grpId="0"/>
      <p:bldP spid="44" grpId="0"/>
      <p:bldP spid="45" grpId="0"/>
      <p:bldP spid="48" grpId="0"/>
      <p:bldP spid="49" grpId="0"/>
      <p:bldP spid="50" grpId="0"/>
      <p:bldP spid="51" grpId="0"/>
      <p:bldP spid="52" grpId="0"/>
      <p:bldP spid="53" grpId="0"/>
      <p:bldP spid="56" grpId="0"/>
      <p:bldP spid="57" grpId="0"/>
      <p:bldP spid="58" grpId="0"/>
      <p:bldP spid="59" grpId="0"/>
      <p:bldP spid="60" grpId="0"/>
      <p:bldP spid="64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4070</TotalTime>
  <Words>777</Words>
  <Application>Microsoft Office PowerPoint</Application>
  <PresentationFormat>Předvádění na obrazovce (4:3)</PresentationFormat>
  <Paragraphs>204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Prezentace školení zaměstnanců</vt:lpstr>
      <vt:lpstr>Rozdělení  trojúhelníků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601</cp:revision>
  <dcterms:created xsi:type="dcterms:W3CDTF">2012-01-02T08:14:14Z</dcterms:created>
  <dcterms:modified xsi:type="dcterms:W3CDTF">2013-05-30T17:44:50Z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