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256" r:id="rId2"/>
    <p:sldId id="347" r:id="rId3"/>
    <p:sldId id="359" r:id="rId4"/>
  </p:sldIdLst>
  <p:sldSz cx="9144000" cy="5715000" type="screen16x1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90" d="100"/>
          <a:sy n="90" d="100"/>
        </p:scale>
        <p:origin x="-816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4375" y="696913"/>
            <a:ext cx="55689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4375" y="696913"/>
            <a:ext cx="55689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032001"/>
            <a:ext cx="9009063" cy="877094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397000"/>
            <a:ext cx="7772400" cy="121840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5207000"/>
            <a:ext cx="28956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78594"/>
            <a:ext cx="1951038" cy="493183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78594"/>
            <a:ext cx="5700712" cy="493183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915459"/>
            <a:ext cx="438150" cy="39555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915459"/>
            <a:ext cx="328613" cy="39555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267354"/>
            <a:ext cx="422275" cy="39555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267354"/>
            <a:ext cx="368300" cy="39555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206500"/>
            <a:ext cx="560388" cy="35189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825501"/>
            <a:ext cx="31750" cy="877094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484313"/>
            <a:ext cx="8226425" cy="2645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78595"/>
            <a:ext cx="7793037" cy="121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81428"/>
            <a:ext cx="7772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5203032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817274"/>
            <a:ext cx="7772400" cy="1680186"/>
          </a:xfrm>
        </p:spPr>
        <p:txBody>
          <a:bodyPr/>
          <a:lstStyle/>
          <a:p>
            <a:pPr algn="ctr"/>
            <a:r>
              <a:rPr lang="cs-CZ" sz="5400" dirty="0" smtClean="0"/>
              <a:t>Kružnice trojúhelníku</a:t>
            </a:r>
            <a:br>
              <a:rPr lang="cs-CZ" sz="5400" dirty="0" smtClean="0"/>
            </a:br>
            <a:r>
              <a:rPr lang="cs-CZ" sz="5400" b="1" dirty="0" smtClean="0"/>
              <a:t>vepsaná</a:t>
            </a:r>
            <a:endParaRPr lang="cs-CZ" sz="54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</a:t>
            </a:r>
            <a:r>
              <a:rPr lang="cs-CZ" smtClean="0"/>
              <a:t>– 6.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Obrázek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2331">
            <a:off x="1718634" y="3674567"/>
            <a:ext cx="5256000" cy="431606"/>
          </a:xfrm>
          <a:prstGeom prst="rect">
            <a:avLst/>
          </a:prstGeom>
        </p:spPr>
      </p:pic>
      <p:pic>
        <p:nvPicPr>
          <p:cNvPr id="17" name="Obrázek 1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36270">
            <a:off x="4624526" y="612931"/>
            <a:ext cx="2249513" cy="3060000"/>
          </a:xfrm>
          <a:prstGeom prst="rect">
            <a:avLst/>
          </a:prstGeom>
        </p:spPr>
      </p:pic>
      <p:pic>
        <p:nvPicPr>
          <p:cNvPr id="44" name="Obrázek 4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133" y="1139082"/>
            <a:ext cx="3816000" cy="3060000"/>
          </a:xfrm>
          <a:prstGeom prst="rect">
            <a:avLst/>
          </a:prstGeom>
        </p:spPr>
      </p:pic>
      <p:pic>
        <p:nvPicPr>
          <p:cNvPr id="21" name="Obrázek 20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63045">
            <a:off x="5166856" y="2448000"/>
            <a:ext cx="2160000" cy="306000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5760000" y="1800000"/>
            <a:ext cx="3275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Sestrojte libovolný úhel</a:t>
            </a:r>
            <a:endParaRPr lang="cs-CZ" sz="2000" b="1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-22820"/>
            <a:ext cx="7772400" cy="84009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Osa úhlu</a:t>
            </a:r>
            <a:endParaRPr lang="cs-CZ" sz="5400" kern="0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4439736" y="2088000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5868144" y="4786240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2151095" y="4177134"/>
            <a:ext cx="4229926" cy="81305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4260888" y="166538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724000" y="50022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8" name="Oblouk 17"/>
          <p:cNvSpPr>
            <a:spLocks noChangeAspect="1"/>
          </p:cNvSpPr>
          <p:nvPr/>
        </p:nvSpPr>
        <p:spPr bwMode="auto">
          <a:xfrm>
            <a:off x="-252000" y="1692000"/>
            <a:ext cx="5040000" cy="5040000"/>
          </a:xfrm>
          <a:prstGeom prst="arc">
            <a:avLst>
              <a:gd name="adj1" fmla="val 18843935"/>
              <a:gd name="adj2" fmla="val 891369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0" name="Přímá spojnice 49"/>
          <p:cNvCxnSpPr/>
          <p:nvPr/>
        </p:nvCxnSpPr>
        <p:spPr bwMode="auto">
          <a:xfrm flipH="1">
            <a:off x="1979712" y="3024000"/>
            <a:ext cx="4752528" cy="126931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ovéPole 50"/>
          <p:cNvSpPr txBox="1"/>
          <p:nvPr/>
        </p:nvSpPr>
        <p:spPr>
          <a:xfrm>
            <a:off x="2175604" y="4212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246856" y="27762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-43246" y="5019481"/>
            <a:ext cx="4689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Každý bod ležící na ose úhlu má stejnou vzdálenost od obou ramen úhlu.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 flipV="1">
            <a:off x="3078000" y="3341466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3337733" y="3906000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3524492" y="34214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795067" y="3001516"/>
            <a:ext cx="424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083010" y="3480119"/>
            <a:ext cx="367473" cy="4324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H="1">
            <a:off x="3276000" y="3904106"/>
            <a:ext cx="169733" cy="4925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2163533" y="1945742"/>
            <a:ext cx="2564400" cy="237592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Oblouk 44"/>
          <p:cNvSpPr>
            <a:spLocks noChangeAspect="1"/>
          </p:cNvSpPr>
          <p:nvPr/>
        </p:nvSpPr>
        <p:spPr bwMode="auto">
          <a:xfrm>
            <a:off x="3276000" y="3276000"/>
            <a:ext cx="2880000" cy="2880000"/>
          </a:xfrm>
          <a:prstGeom prst="arc">
            <a:avLst>
              <a:gd name="adj1" fmla="val 16386304"/>
              <a:gd name="adj2" fmla="val 1948189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louk 45"/>
          <p:cNvSpPr>
            <a:spLocks noChangeAspect="1"/>
          </p:cNvSpPr>
          <p:nvPr/>
        </p:nvSpPr>
        <p:spPr bwMode="auto">
          <a:xfrm>
            <a:off x="2700000" y="1080000"/>
            <a:ext cx="2880000" cy="2880000"/>
          </a:xfrm>
          <a:prstGeom prst="arc">
            <a:avLst>
              <a:gd name="adj1" fmla="val 1184311"/>
              <a:gd name="adj2" fmla="val 325705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5760000" y="2160000"/>
            <a:ext cx="338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Sestrojte osu tohoto úhlu</a:t>
            </a:r>
            <a:endParaRPr lang="cs-CZ" sz="2000" b="1" dirty="0"/>
          </a:p>
        </p:txBody>
      </p:sp>
      <p:cxnSp>
        <p:nvCxnSpPr>
          <p:cNvPr id="52" name="Přímá spojnice 51"/>
          <p:cNvCxnSpPr/>
          <p:nvPr/>
        </p:nvCxnSpPr>
        <p:spPr bwMode="auto">
          <a:xfrm flipV="1">
            <a:off x="3420000" y="37908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V="1">
            <a:off x="3282475" y="4288666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ovéPole 63"/>
          <p:cNvSpPr txBox="1"/>
          <p:nvPr/>
        </p:nvSpPr>
        <p:spPr>
          <a:xfrm>
            <a:off x="3170715" y="4531334"/>
            <a:ext cx="424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65" name="Oblouk 64"/>
          <p:cNvSpPr/>
          <p:nvPr/>
        </p:nvSpPr>
        <p:spPr bwMode="auto">
          <a:xfrm>
            <a:off x="2795067" y="3155433"/>
            <a:ext cx="588066" cy="588066"/>
          </a:xfrm>
          <a:prstGeom prst="arc">
            <a:avLst>
              <a:gd name="adj1" fmla="val 3198381"/>
              <a:gd name="adj2" fmla="val 8218639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blouk 65"/>
          <p:cNvSpPr>
            <a:spLocks noChangeAspect="1"/>
          </p:cNvSpPr>
          <p:nvPr/>
        </p:nvSpPr>
        <p:spPr bwMode="auto">
          <a:xfrm>
            <a:off x="3071015" y="4117692"/>
            <a:ext cx="468000" cy="468000"/>
          </a:xfrm>
          <a:prstGeom prst="arc">
            <a:avLst>
              <a:gd name="adj1" fmla="val 10700921"/>
              <a:gd name="adj2" fmla="val 1718422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2945084" y="33615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3096001" y="3996000"/>
            <a:ext cx="17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7284519" y="4988404"/>
            <a:ext cx="1751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|XX</a:t>
            </a:r>
            <a:r>
              <a:rPr lang="cs-CZ" b="1" baseline="-25000" dirty="0" smtClean="0">
                <a:solidFill>
                  <a:srgbClr val="FF0000"/>
                </a:solidFill>
              </a:rPr>
              <a:t>1</a:t>
            </a:r>
            <a:r>
              <a:rPr lang="cs-CZ" b="1" dirty="0" smtClean="0">
                <a:solidFill>
                  <a:srgbClr val="FF0000"/>
                </a:solidFill>
              </a:rPr>
              <a:t>| = |XX</a:t>
            </a:r>
            <a:r>
              <a:rPr lang="cs-CZ" b="1" baseline="-25000" dirty="0" smtClean="0">
                <a:solidFill>
                  <a:srgbClr val="FF0000"/>
                </a:solidFill>
              </a:rPr>
              <a:t>2</a:t>
            </a:r>
            <a:r>
              <a:rPr lang="cs-CZ" b="1" dirty="0" smtClean="0">
                <a:solidFill>
                  <a:srgbClr val="FF0000"/>
                </a:solidFill>
              </a:rPr>
              <a:t>|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2751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50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000"/>
                            </p:stCondLst>
                            <p:childTnLst>
                              <p:par>
                                <p:cTn id="1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47" grpId="0"/>
      <p:bldP spid="18" grpId="0" animBg="1"/>
      <p:bldP spid="51" grpId="0"/>
      <p:bldP spid="19" grpId="0"/>
      <p:bldP spid="20" grpId="0"/>
      <p:bldP spid="23" grpId="0"/>
      <p:bldP spid="24" grpId="0"/>
      <p:bldP spid="45" grpId="0" animBg="1"/>
      <p:bldP spid="46" grpId="0" animBg="1"/>
      <p:bldP spid="49" grpId="0"/>
      <p:bldP spid="64" grpId="0"/>
      <p:bldP spid="65" grpId="0" animBg="1"/>
      <p:bldP spid="66" grpId="0" animBg="1"/>
      <p:bldP spid="67" grpId="0"/>
      <p:bldP spid="68" grpId="0"/>
      <p:bldP spid="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960000" y="2160000"/>
            <a:ext cx="518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Narýsujte libovolný trojúhelník.</a:t>
            </a:r>
            <a:endParaRPr lang="cs-CZ" b="1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193204"/>
            <a:ext cx="7772400" cy="129614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4000" dirty="0"/>
              <a:t>Kružnice trojúhelníku</a:t>
            </a:r>
            <a:br>
              <a:rPr lang="cs-CZ" sz="4000" dirty="0"/>
            </a:br>
            <a:r>
              <a:rPr lang="cs-CZ" sz="4000" b="1" dirty="0"/>
              <a:t>vepsaná</a:t>
            </a:r>
            <a:endParaRPr lang="cs-CZ" sz="4000" kern="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178559" y="4130664"/>
            <a:ext cx="4862375" cy="7473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H="1" flipV="1">
            <a:off x="1197077" y="2317440"/>
            <a:ext cx="3843857" cy="19665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>
            <a:off x="179512" y="2159736"/>
            <a:ext cx="1332547" cy="2930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281521" y="4171729"/>
            <a:ext cx="4561391" cy="69520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H="1" flipV="1">
            <a:off x="1395100" y="2407729"/>
            <a:ext cx="3420000" cy="1764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H="1">
            <a:off x="287785" y="2436393"/>
            <a:ext cx="1116000" cy="243907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143508" y="480818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771800" y="435724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796946" y="2770337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293804" y="311605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061610" y="189648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968044" y="3987911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960000" y="2160000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Čím je jednoznačně zadána každá kružnice?</a:t>
            </a:r>
            <a:endParaRPr lang="cs-CZ" b="1" dirty="0"/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1303162" y="2202104"/>
            <a:ext cx="1066810" cy="28876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2303748" y="451368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cxnSp>
        <p:nvCxnSpPr>
          <p:cNvPr id="62" name="Přímá spojnice 61"/>
          <p:cNvCxnSpPr>
            <a:endCxn id="26" idx="1"/>
          </p:cNvCxnSpPr>
          <p:nvPr/>
        </p:nvCxnSpPr>
        <p:spPr bwMode="auto">
          <a:xfrm>
            <a:off x="227191" y="3485386"/>
            <a:ext cx="4740853" cy="6871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ovéPole 67"/>
          <p:cNvSpPr txBox="1"/>
          <p:nvPr/>
        </p:nvSpPr>
        <p:spPr>
          <a:xfrm>
            <a:off x="2713529" y="2513609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</a:t>
            </a:r>
            <a:r>
              <a:rPr lang="cs-CZ" baseline="-25000" dirty="0" err="1" smtClean="0"/>
              <a:t>a</a:t>
            </a:r>
            <a:endParaRPr lang="cs-CZ" baseline="-25000" dirty="0"/>
          </a:p>
        </p:txBody>
      </p:sp>
      <p:cxnSp>
        <p:nvCxnSpPr>
          <p:cNvPr id="70" name="Přímá spojnice 69"/>
          <p:cNvCxnSpPr/>
          <p:nvPr/>
        </p:nvCxnSpPr>
        <p:spPr bwMode="auto">
          <a:xfrm flipH="1">
            <a:off x="227191" y="2714411"/>
            <a:ext cx="3066613" cy="21827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281521" y="350821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</a:t>
            </a:r>
            <a:r>
              <a:rPr lang="cs-CZ" baseline="-25000" dirty="0" smtClean="0"/>
              <a:t>b</a:t>
            </a:r>
            <a:endParaRPr lang="cs-CZ" baseline="-25000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973928" y="374744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baseline="-25000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960000" y="2160413"/>
            <a:ext cx="486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Středem a poloměrem.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2054634" y="1561356"/>
            <a:ext cx="7113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Kružnice trojúhelníku vepsaná je taková kružnice, která se dotýká </a:t>
            </a:r>
            <a:r>
              <a:rPr lang="cs-CZ" b="1" i="1" dirty="0">
                <a:solidFill>
                  <a:srgbClr val="FF0000"/>
                </a:solidFill>
              </a:rPr>
              <a:t>(v jediném bodě)</a:t>
            </a:r>
            <a:r>
              <a:rPr lang="cs-CZ" b="1" dirty="0">
                <a:solidFill>
                  <a:srgbClr val="FF0000"/>
                </a:solidFill>
              </a:rPr>
              <a:t> všech stran trojúhelníku.</a:t>
            </a:r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2160000"/>
            <a:ext cx="5136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přímek a i b?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960000" y="2160000"/>
            <a:ext cx="5073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Střed kružnice trojúhelníku vepsané má stejnou vzdálenost od každé strany trojúhelníku.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přímek b i c?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960000" y="2159486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přímek c i a?</a:t>
            </a:r>
            <a:endParaRPr lang="cs-CZ" sz="2400" b="1" dirty="0"/>
          </a:p>
        </p:txBody>
      </p:sp>
      <p:cxnSp>
        <p:nvCxnSpPr>
          <p:cNvPr id="17" name="Přímá spojnice 16"/>
          <p:cNvCxnSpPr/>
          <p:nvPr/>
        </p:nvCxnSpPr>
        <p:spPr bwMode="auto">
          <a:xfrm flipV="1">
            <a:off x="1884345" y="2844000"/>
            <a:ext cx="375277" cy="8657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1007584" y="3352791"/>
            <a:ext cx="876761" cy="3925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1884345" y="3747448"/>
            <a:ext cx="170289" cy="8243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Ovál 51"/>
          <p:cNvSpPr>
            <a:spLocks noChangeAspect="1"/>
          </p:cNvSpPr>
          <p:nvPr/>
        </p:nvSpPr>
        <p:spPr bwMode="auto">
          <a:xfrm>
            <a:off x="936000" y="2775600"/>
            <a:ext cx="1825200" cy="18252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1556258" y="4102021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r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1884345" y="2983459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r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1342225" y="320568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r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přímek a; b i c?</a:t>
            </a:r>
            <a:endParaRPr lang="cs-CZ" sz="24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Bod O je střed kružnice trojúhelníku vepsané.</a:t>
            </a:r>
            <a:endParaRPr lang="cs-CZ" sz="2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najdeme poloměr kružnice trojúhelníku vepsané?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771800" y="325541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</a:t>
            </a:r>
            <a:endParaRPr lang="cs-CZ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4188934" y="4787836"/>
            <a:ext cx="4939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 nalezení středu kružnice vepsané trojúhelníku je nutné sestrojit osy nejméně dvou jeho vnitřních úhlů.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6" name="Oblouk 45"/>
          <p:cNvSpPr>
            <a:spLocks noChangeAspect="1"/>
          </p:cNvSpPr>
          <p:nvPr/>
        </p:nvSpPr>
        <p:spPr bwMode="auto">
          <a:xfrm>
            <a:off x="2052000" y="2755077"/>
            <a:ext cx="288000" cy="288000"/>
          </a:xfrm>
          <a:prstGeom prst="arc">
            <a:avLst>
              <a:gd name="adj1" fmla="val 5759209"/>
              <a:gd name="adj2" fmla="val 1416737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blouk 65"/>
          <p:cNvSpPr>
            <a:spLocks noChangeAspect="1"/>
          </p:cNvSpPr>
          <p:nvPr/>
        </p:nvSpPr>
        <p:spPr bwMode="auto">
          <a:xfrm>
            <a:off x="827584" y="3145532"/>
            <a:ext cx="360000" cy="360000"/>
          </a:xfrm>
          <a:prstGeom prst="arc">
            <a:avLst>
              <a:gd name="adj1" fmla="val 17187270"/>
              <a:gd name="adj2" fmla="val 179223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971600" y="3073524"/>
            <a:ext cx="198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2052000" y="2664000"/>
            <a:ext cx="198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78" name="Oblouk 77"/>
          <p:cNvSpPr>
            <a:spLocks noChangeAspect="1"/>
          </p:cNvSpPr>
          <p:nvPr/>
        </p:nvSpPr>
        <p:spPr bwMode="auto">
          <a:xfrm>
            <a:off x="1836000" y="4391812"/>
            <a:ext cx="360000" cy="360000"/>
          </a:xfrm>
          <a:prstGeom prst="arc">
            <a:avLst>
              <a:gd name="adj1" fmla="val 9764643"/>
              <a:gd name="adj2" fmla="val 1609060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TextovéPole 78"/>
          <p:cNvSpPr txBox="1"/>
          <p:nvPr/>
        </p:nvSpPr>
        <p:spPr>
          <a:xfrm>
            <a:off x="1858848" y="4248000"/>
            <a:ext cx="198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1868027" y="4617389"/>
            <a:ext cx="516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P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548262" y="3055280"/>
            <a:ext cx="516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P</a:t>
            </a:r>
            <a:r>
              <a:rPr lang="cs-CZ" baseline="-25000" dirty="0" err="1" smtClean="0"/>
              <a:t>b</a:t>
            </a:r>
            <a:endParaRPr lang="cs-CZ" baseline="-25000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2196638" y="2529745"/>
            <a:ext cx="516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</a:t>
            </a:r>
            <a:r>
              <a:rPr lang="cs-CZ" baseline="-25000" dirty="0" smtClean="0"/>
              <a:t>a</a:t>
            </a:r>
            <a:endParaRPr lang="cs-CZ" baseline="-25000" dirty="0"/>
          </a:p>
        </p:txBody>
      </p:sp>
    </p:spTree>
    <p:extLst>
      <p:ext uri="{BB962C8B-B14F-4D97-AF65-F5344CB8AC3E}">
        <p14:creationId xmlns:p14="http://schemas.microsoft.com/office/powerpoint/2010/main" val="6213331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500"/>
                            </p:stCondLst>
                            <p:childTnLst>
                              <p:par>
                                <p:cTn id="2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1000"/>
                            </p:stCondLst>
                            <p:childTnLst>
                              <p:par>
                                <p:cTn id="2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500"/>
                            </p:stCondLst>
                            <p:childTnLst>
                              <p:par>
                                <p:cTn id="2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00"/>
                            </p:stCondLst>
                            <p:childTnLst>
                              <p:par>
                                <p:cTn id="2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000"/>
                            </p:stCondLst>
                            <p:childTnLst>
                              <p:par>
                                <p:cTn id="2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500"/>
                            </p:stCondLst>
                            <p:childTnLst>
                              <p:par>
                                <p:cTn id="2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2000"/>
                            </p:stCondLst>
                            <p:childTnLst>
                              <p:par>
                                <p:cTn id="2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2000"/>
                            </p:stCondLst>
                            <p:childTnLst>
                              <p:par>
                                <p:cTn id="2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6" grpId="0"/>
      <p:bldP spid="22" grpId="0"/>
      <p:bldP spid="23" grpId="0"/>
      <p:bldP spid="24" grpId="0"/>
      <p:bldP spid="25" grpId="0"/>
      <p:bldP spid="26" grpId="0"/>
      <p:bldP spid="27" grpId="0"/>
      <p:bldP spid="27" grpId="1"/>
      <p:bldP spid="44" grpId="0"/>
      <p:bldP spid="68" grpId="0"/>
      <p:bldP spid="75" grpId="0"/>
      <p:bldP spid="76" grpId="0"/>
      <p:bldP spid="83" grpId="0"/>
      <p:bldP spid="83" grpId="1"/>
      <p:bldP spid="84" grpId="0"/>
      <p:bldP spid="87" grpId="0"/>
      <p:bldP spid="87" grpId="1"/>
      <p:bldP spid="36" grpId="0"/>
      <p:bldP spid="36" grpId="1"/>
      <p:bldP spid="37" grpId="0"/>
      <p:bldP spid="37" grpId="1"/>
      <p:bldP spid="38" grpId="0"/>
      <p:bldP spid="38" grpId="1"/>
      <p:bldP spid="52" grpId="0" animBg="1"/>
      <p:bldP spid="67" grpId="0"/>
      <p:bldP spid="69" grpId="0"/>
      <p:bldP spid="71" grpId="0"/>
      <p:bldP spid="72" grpId="0"/>
      <p:bldP spid="72" grpId="1"/>
      <p:bldP spid="73" grpId="0"/>
      <p:bldP spid="73" grpId="1"/>
      <p:bldP spid="74" grpId="0"/>
      <p:bldP spid="74" grpId="1"/>
      <p:bldP spid="85" grpId="0"/>
      <p:bldP spid="86" grpId="0"/>
      <p:bldP spid="46" grpId="0" animBg="1"/>
      <p:bldP spid="66" grpId="0" animBg="1"/>
      <p:bldP spid="78" grpId="0" animBg="1"/>
      <p:bldP spid="80" grpId="0"/>
      <p:bldP spid="81" grpId="0"/>
      <p:bldP spid="82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4411</TotalTime>
  <Words>211</Words>
  <Application>Microsoft Office PowerPoint</Application>
  <PresentationFormat>Předvádění na obrazovce (16:10)</PresentationFormat>
  <Paragraphs>53</Paragraphs>
  <Slides>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Prezentace školení zaměstnanců</vt:lpstr>
      <vt:lpstr>Kružnice trojúhelníku vepsaná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686</cp:revision>
  <dcterms:created xsi:type="dcterms:W3CDTF">2012-01-02T08:14:14Z</dcterms:created>
  <dcterms:modified xsi:type="dcterms:W3CDTF">2013-06-10T13:38:00Z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