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7"/>
  </p:notesMasterIdLst>
  <p:handoutMasterIdLst>
    <p:handoutMasterId r:id="rId8"/>
  </p:handoutMasterIdLst>
  <p:sldIdLst>
    <p:sldId id="256" r:id="rId2"/>
    <p:sldId id="347" r:id="rId3"/>
    <p:sldId id="359" r:id="rId4"/>
    <p:sldId id="360" r:id="rId5"/>
    <p:sldId id="361" r:id="rId6"/>
  </p:sldIdLst>
  <p:sldSz cx="9144000" cy="5715000" type="screen16x10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90" d="100"/>
          <a:sy n="90" d="100"/>
        </p:scale>
        <p:origin x="-804" y="-90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4375" y="696913"/>
            <a:ext cx="55689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4375" y="696913"/>
            <a:ext cx="5568950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2032001"/>
            <a:ext cx="9009063" cy="877094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397000"/>
            <a:ext cx="7772400" cy="1218407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5207000"/>
            <a:ext cx="1905000" cy="3810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5207000"/>
            <a:ext cx="2895600" cy="3810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5207000"/>
            <a:ext cx="1905000" cy="3810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178594"/>
            <a:ext cx="1951038" cy="4931833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178594"/>
            <a:ext cx="5700712" cy="4931833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1681428"/>
            <a:ext cx="3810000" cy="342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1681428"/>
            <a:ext cx="3810000" cy="342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915459"/>
            <a:ext cx="438150" cy="39555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1" y="915459"/>
            <a:ext cx="328613" cy="39555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9" y="1267354"/>
            <a:ext cx="422275" cy="39555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267354"/>
            <a:ext cx="368300" cy="39555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206500"/>
            <a:ext cx="560388" cy="35189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825501"/>
            <a:ext cx="31750" cy="877094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4" y="1484313"/>
            <a:ext cx="8226425" cy="26458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9" y="178595"/>
            <a:ext cx="7793037" cy="1218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681428"/>
            <a:ext cx="77724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5203032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5203032"/>
            <a:ext cx="2895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5203032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90600" y="817274"/>
            <a:ext cx="7772400" cy="1680186"/>
          </a:xfrm>
        </p:spPr>
        <p:txBody>
          <a:bodyPr/>
          <a:lstStyle/>
          <a:p>
            <a:pPr algn="ctr"/>
            <a:r>
              <a:rPr lang="cs-CZ" sz="5400" dirty="0" smtClean="0"/>
              <a:t>Kružnice trojúhelníku</a:t>
            </a:r>
            <a:br>
              <a:rPr lang="cs-CZ" sz="5400" dirty="0" smtClean="0"/>
            </a:br>
            <a:r>
              <a:rPr lang="cs-CZ" sz="5400" b="1" dirty="0" smtClean="0"/>
              <a:t>opsaná</a:t>
            </a:r>
            <a:endParaRPr lang="cs-CZ" sz="5400" b="1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</a:t>
            </a:r>
            <a:r>
              <a:rPr lang="cs-CZ" smtClean="0"/>
              <a:t>– 6. </a:t>
            </a:r>
            <a:r>
              <a:rPr lang="cs-CZ" dirty="0" smtClean="0"/>
              <a:t>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Obrázek 16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000" y="720000"/>
            <a:ext cx="3888000" cy="3060000"/>
          </a:xfrm>
          <a:prstGeom prst="rect">
            <a:avLst/>
          </a:prstGeom>
        </p:spPr>
      </p:pic>
      <p:pic>
        <p:nvPicPr>
          <p:cNvPr id="21" name="Obrázek 20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0000" y="720000"/>
            <a:ext cx="3888000" cy="3060000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107504" y="1650000"/>
            <a:ext cx="58863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sng" dirty="0" smtClean="0"/>
              <a:t>Sestrojte libovolnou úsečku:</a:t>
            </a:r>
            <a:endParaRPr lang="cs-CZ" sz="2000" b="1" u="sng" dirty="0"/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990600" y="-22820"/>
            <a:ext cx="7772400" cy="84009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Osa úsečky</a:t>
            </a:r>
            <a:endParaRPr lang="cs-CZ" sz="5400" kern="0" dirty="0"/>
          </a:p>
        </p:txBody>
      </p:sp>
      <p:cxnSp>
        <p:nvCxnSpPr>
          <p:cNvPr id="5" name="Přímá spojnice 4"/>
          <p:cNvCxnSpPr/>
          <p:nvPr/>
        </p:nvCxnSpPr>
        <p:spPr bwMode="auto">
          <a:xfrm>
            <a:off x="1800000" y="3780000"/>
            <a:ext cx="547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Přímá spojnice 10"/>
          <p:cNvCxnSpPr/>
          <p:nvPr/>
        </p:nvCxnSpPr>
        <p:spPr bwMode="auto">
          <a:xfrm>
            <a:off x="2160000" y="3672000"/>
            <a:ext cx="0" cy="216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6480000" y="3672000"/>
            <a:ext cx="0" cy="216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Přímá spojnice 12"/>
          <p:cNvCxnSpPr/>
          <p:nvPr/>
        </p:nvCxnSpPr>
        <p:spPr bwMode="auto">
          <a:xfrm>
            <a:off x="2160000" y="3780000"/>
            <a:ext cx="432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ovéPole 14"/>
          <p:cNvSpPr txBox="1"/>
          <p:nvPr/>
        </p:nvSpPr>
        <p:spPr>
          <a:xfrm>
            <a:off x="1979712" y="391696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6335984" y="3884703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18" name="Oblouk 17"/>
          <p:cNvSpPr>
            <a:spLocks noChangeAspect="1"/>
          </p:cNvSpPr>
          <p:nvPr/>
        </p:nvSpPr>
        <p:spPr bwMode="auto">
          <a:xfrm>
            <a:off x="-360000" y="1260000"/>
            <a:ext cx="5040000" cy="5040000"/>
          </a:xfrm>
          <a:prstGeom prst="arc">
            <a:avLst>
              <a:gd name="adj1" fmla="val 19076322"/>
              <a:gd name="adj2" fmla="val 243445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Oblouk 47"/>
          <p:cNvSpPr>
            <a:spLocks noChangeAspect="1"/>
          </p:cNvSpPr>
          <p:nvPr/>
        </p:nvSpPr>
        <p:spPr bwMode="auto">
          <a:xfrm>
            <a:off x="3960000" y="1260000"/>
            <a:ext cx="5040000" cy="5040000"/>
          </a:xfrm>
          <a:prstGeom prst="arc">
            <a:avLst>
              <a:gd name="adj1" fmla="val 8646570"/>
              <a:gd name="adj2" fmla="val 13267442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8" name="Obrázek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926000" y="2700000"/>
            <a:ext cx="5219700" cy="428625"/>
          </a:xfrm>
          <a:prstGeom prst="rect">
            <a:avLst/>
          </a:prstGeom>
        </p:spPr>
      </p:pic>
      <p:cxnSp>
        <p:nvCxnSpPr>
          <p:cNvPr id="50" name="Přímá spojnice 49"/>
          <p:cNvCxnSpPr/>
          <p:nvPr/>
        </p:nvCxnSpPr>
        <p:spPr bwMode="auto">
          <a:xfrm>
            <a:off x="4320000" y="1764000"/>
            <a:ext cx="0" cy="396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sp>
        <p:nvSpPr>
          <p:cNvPr id="51" name="TextovéPole 50"/>
          <p:cNvSpPr txBox="1"/>
          <p:nvPr/>
        </p:nvSpPr>
        <p:spPr>
          <a:xfrm>
            <a:off x="4391834" y="385588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</a:t>
            </a:r>
            <a:endParaRPr lang="cs-CZ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6840000" y="1800000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|SA| = |SB|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4387732" y="165000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o</a:t>
            </a:r>
            <a:endParaRPr lang="cs-CZ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5364344" y="4786240"/>
            <a:ext cx="3779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Každý bod ležící na ose úsečky má stejnou vzdálenost od obou krajních bodů úsečky.</a:t>
            </a:r>
            <a:endParaRPr lang="cs-CZ" b="1" dirty="0">
              <a:solidFill>
                <a:srgbClr val="FF0000"/>
              </a:solidFill>
            </a:endParaRPr>
          </a:p>
        </p:txBody>
      </p:sp>
      <p:cxnSp>
        <p:nvCxnSpPr>
          <p:cNvPr id="3" name="Přímá spojnice 2"/>
          <p:cNvCxnSpPr/>
          <p:nvPr/>
        </p:nvCxnSpPr>
        <p:spPr bwMode="auto">
          <a:xfrm>
            <a:off x="4212000" y="5364000"/>
            <a:ext cx="2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Přímá spojnice 21"/>
          <p:cNvCxnSpPr/>
          <p:nvPr/>
        </p:nvCxnSpPr>
        <p:spPr bwMode="auto">
          <a:xfrm>
            <a:off x="4212000" y="3492000"/>
            <a:ext cx="21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ovéPole 22"/>
          <p:cNvSpPr txBox="1"/>
          <p:nvPr/>
        </p:nvSpPr>
        <p:spPr>
          <a:xfrm>
            <a:off x="3978026" y="312266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4397777" y="529540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Y</a:t>
            </a:r>
            <a:endParaRPr lang="cs-CZ" dirty="0"/>
          </a:p>
        </p:txBody>
      </p:sp>
      <p:cxnSp>
        <p:nvCxnSpPr>
          <p:cNvPr id="6" name="Přímá spojnice 5"/>
          <p:cNvCxnSpPr/>
          <p:nvPr/>
        </p:nvCxnSpPr>
        <p:spPr bwMode="auto">
          <a:xfrm flipV="1">
            <a:off x="2160000" y="3492000"/>
            <a:ext cx="2160000" cy="28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 flipH="1" flipV="1">
            <a:off x="4321537" y="3492000"/>
            <a:ext cx="2158463" cy="28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TextovéPole 29"/>
          <p:cNvSpPr txBox="1"/>
          <p:nvPr/>
        </p:nvSpPr>
        <p:spPr>
          <a:xfrm>
            <a:off x="6840000" y="2340000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|XA| = |XB|</a:t>
            </a:r>
            <a:endParaRPr lang="cs-CZ" sz="2800" b="1" dirty="0">
              <a:solidFill>
                <a:srgbClr val="FF0000"/>
              </a:solidFill>
            </a:endParaRPr>
          </a:p>
        </p:txBody>
      </p:sp>
      <p:cxnSp>
        <p:nvCxnSpPr>
          <p:cNvPr id="14" name="Přímá spojnice 13"/>
          <p:cNvCxnSpPr/>
          <p:nvPr/>
        </p:nvCxnSpPr>
        <p:spPr bwMode="auto">
          <a:xfrm>
            <a:off x="2160000" y="3780000"/>
            <a:ext cx="2161537" cy="158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Přímá spojnice 24"/>
          <p:cNvCxnSpPr/>
          <p:nvPr/>
        </p:nvCxnSpPr>
        <p:spPr bwMode="auto">
          <a:xfrm flipH="1">
            <a:off x="4321537" y="3780000"/>
            <a:ext cx="2158463" cy="158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4" name="TextovéPole 33"/>
          <p:cNvSpPr txBox="1"/>
          <p:nvPr/>
        </p:nvSpPr>
        <p:spPr>
          <a:xfrm>
            <a:off x="6840000" y="2880000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|YA| = |YB|</a:t>
            </a:r>
            <a:endParaRPr lang="cs-CZ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27512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00"/>
                            </p:stCondLst>
                            <p:childTnLst>
                              <p:par>
                                <p:cTn id="1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"/>
                            </p:stCondLst>
                            <p:childTnLst>
                              <p:par>
                                <p:cTn id="13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/>
      <p:bldP spid="47" grpId="0"/>
      <p:bldP spid="18" grpId="0" animBg="1"/>
      <p:bldP spid="48" grpId="0" animBg="1"/>
      <p:bldP spid="51" grpId="0"/>
      <p:bldP spid="29" grpId="0"/>
      <p:bldP spid="19" grpId="0"/>
      <p:bldP spid="20" grpId="0"/>
      <p:bldP spid="23" grpId="0"/>
      <p:bldP spid="24" grpId="0"/>
      <p:bldP spid="30" grpId="0"/>
      <p:bldP spid="3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3960000" y="2160000"/>
            <a:ext cx="518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Narýsujte libovolný ostroúhlý trojúhelník.</a:t>
            </a:r>
            <a:endParaRPr lang="cs-CZ" b="1" dirty="0"/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990600" y="193204"/>
            <a:ext cx="7772400" cy="1296144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4000" dirty="0"/>
              <a:t>Kružnice trojúhelníku</a:t>
            </a:r>
            <a:br>
              <a:rPr lang="cs-CZ" sz="4000" dirty="0"/>
            </a:br>
            <a:r>
              <a:rPr lang="cs-CZ" sz="4000" b="1" dirty="0"/>
              <a:t>opsaná</a:t>
            </a:r>
            <a:endParaRPr lang="cs-CZ" sz="4000" kern="0" dirty="0"/>
          </a:p>
        </p:txBody>
      </p:sp>
      <p:cxnSp>
        <p:nvCxnSpPr>
          <p:cNvPr id="4" name="Přímá spojnice 3"/>
          <p:cNvCxnSpPr/>
          <p:nvPr/>
        </p:nvCxnSpPr>
        <p:spPr bwMode="auto">
          <a:xfrm flipV="1">
            <a:off x="720000" y="3808800"/>
            <a:ext cx="3733052" cy="55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 flipH="1" flipV="1">
            <a:off x="1655676" y="2317440"/>
            <a:ext cx="3031402" cy="198109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 flipH="1">
            <a:off x="899592" y="2317440"/>
            <a:ext cx="1080120" cy="234026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Přímá spojnice 13"/>
          <p:cNvCxnSpPr/>
          <p:nvPr/>
        </p:nvCxnSpPr>
        <p:spPr bwMode="auto">
          <a:xfrm flipV="1">
            <a:off x="1043608" y="3871264"/>
            <a:ext cx="2988000" cy="44873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Přímá spojnice 18"/>
          <p:cNvCxnSpPr/>
          <p:nvPr/>
        </p:nvCxnSpPr>
        <p:spPr bwMode="auto">
          <a:xfrm flipH="1" flipV="1">
            <a:off x="1908000" y="2482603"/>
            <a:ext cx="2123608" cy="1391139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Přímá spojnice 19"/>
          <p:cNvCxnSpPr/>
          <p:nvPr/>
        </p:nvCxnSpPr>
        <p:spPr bwMode="auto">
          <a:xfrm flipH="1">
            <a:off x="1054800" y="2477468"/>
            <a:ext cx="864000" cy="183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ovéPole 15"/>
          <p:cNvSpPr txBox="1"/>
          <p:nvPr/>
        </p:nvSpPr>
        <p:spPr>
          <a:xfrm>
            <a:off x="697080" y="4284000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2071745" y="4113864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1349642" y="2826415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3108047" y="3018499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1692000" y="2136663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4187945" y="3768962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3960000" y="2160413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Čím je jednoznačně zadána každá kružnice?</a:t>
            </a:r>
            <a:endParaRPr lang="cs-CZ" b="1" dirty="0"/>
          </a:p>
        </p:txBody>
      </p:sp>
      <p:cxnSp>
        <p:nvCxnSpPr>
          <p:cNvPr id="32" name="Přímá spojnice 31"/>
          <p:cNvCxnSpPr/>
          <p:nvPr/>
        </p:nvCxnSpPr>
        <p:spPr bwMode="auto">
          <a:xfrm>
            <a:off x="2412000" y="3042000"/>
            <a:ext cx="358017" cy="174583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sp>
        <p:nvSpPr>
          <p:cNvPr id="44" name="TextovéPole 43"/>
          <p:cNvSpPr txBox="1"/>
          <p:nvPr/>
        </p:nvSpPr>
        <p:spPr>
          <a:xfrm>
            <a:off x="2675455" y="4130664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o</a:t>
            </a:r>
            <a:r>
              <a:rPr lang="cs-CZ" baseline="-25000" dirty="0" err="1" smtClean="0"/>
              <a:t>c</a:t>
            </a:r>
            <a:endParaRPr lang="cs-CZ" baseline="-25000" dirty="0"/>
          </a:p>
        </p:txBody>
      </p:sp>
      <p:cxnSp>
        <p:nvCxnSpPr>
          <p:cNvPr id="62" name="Přímá spojnice 61"/>
          <p:cNvCxnSpPr/>
          <p:nvPr/>
        </p:nvCxnSpPr>
        <p:spPr bwMode="auto">
          <a:xfrm>
            <a:off x="458882" y="2954649"/>
            <a:ext cx="2457118" cy="82966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sp>
        <p:nvSpPr>
          <p:cNvPr id="68" name="TextovéPole 67"/>
          <p:cNvSpPr txBox="1"/>
          <p:nvPr/>
        </p:nvSpPr>
        <p:spPr>
          <a:xfrm>
            <a:off x="3293804" y="2635147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o</a:t>
            </a:r>
            <a:r>
              <a:rPr lang="cs-CZ" baseline="-25000" dirty="0" err="1" smtClean="0"/>
              <a:t>a</a:t>
            </a:r>
            <a:endParaRPr lang="cs-CZ" baseline="-25000" dirty="0"/>
          </a:p>
        </p:txBody>
      </p:sp>
      <p:cxnSp>
        <p:nvCxnSpPr>
          <p:cNvPr id="70" name="Přímá spojnice 69"/>
          <p:cNvCxnSpPr/>
          <p:nvPr/>
        </p:nvCxnSpPr>
        <p:spPr bwMode="auto">
          <a:xfrm flipH="1">
            <a:off x="2218689" y="2407729"/>
            <a:ext cx="1309576" cy="166338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sp>
        <p:nvSpPr>
          <p:cNvPr id="75" name="TextovéPole 74"/>
          <p:cNvSpPr txBox="1"/>
          <p:nvPr/>
        </p:nvSpPr>
        <p:spPr>
          <a:xfrm>
            <a:off x="683956" y="2713484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o</a:t>
            </a:r>
            <a:r>
              <a:rPr lang="cs-CZ" baseline="-25000" dirty="0" smtClean="0"/>
              <a:t>b</a:t>
            </a:r>
            <a:endParaRPr lang="cs-CZ" baseline="-25000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2675455" y="3369517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</a:t>
            </a:r>
            <a:endParaRPr lang="cs-CZ" b="1" baseline="-25000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3960000" y="2160413"/>
            <a:ext cx="4863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Středem a poloměrem.</a:t>
            </a:r>
            <a:endParaRPr lang="cs-CZ" b="1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0" y="1619484"/>
            <a:ext cx="91679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Kružnice trojúhelníku opsaná je taková kružnice, která prochází všemi vrcholy trojúhelníku.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87" name="TextovéPole 86"/>
          <p:cNvSpPr txBox="1"/>
          <p:nvPr/>
        </p:nvSpPr>
        <p:spPr>
          <a:xfrm>
            <a:off x="3960000" y="2160000"/>
            <a:ext cx="51363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Kde leží body, které mají stejnou vzdálenost od bodů A i B?</a:t>
            </a:r>
            <a:endParaRPr lang="cs-CZ" sz="24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3960000" y="2160000"/>
            <a:ext cx="50737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Střed kružnice trojúhelníku opsané má stejnou vzdálenost od každého z vrcholů trojúhelníku.</a:t>
            </a:r>
            <a:endParaRPr lang="cs-CZ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3960000" y="2160000"/>
            <a:ext cx="51123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Kde leží body, které mají stejnou vzdálenost od bodů B i C?</a:t>
            </a:r>
            <a:endParaRPr lang="cs-CZ" sz="2400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3960000" y="2160000"/>
            <a:ext cx="51123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Kde leží body, které mají stejnou vzdálenost od bodů C i A?</a:t>
            </a:r>
            <a:endParaRPr lang="cs-CZ" sz="2400" b="1" dirty="0"/>
          </a:p>
        </p:txBody>
      </p:sp>
      <p:cxnSp>
        <p:nvCxnSpPr>
          <p:cNvPr id="17" name="Přímá spojnice 16"/>
          <p:cNvCxnSpPr/>
          <p:nvPr/>
        </p:nvCxnSpPr>
        <p:spPr bwMode="auto">
          <a:xfrm flipV="1">
            <a:off x="1080000" y="3655932"/>
            <a:ext cx="1476000" cy="64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>
            <a:off x="2556000" y="3655932"/>
            <a:ext cx="1475608" cy="21781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1905533" y="2477468"/>
            <a:ext cx="632075" cy="11784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" name="Ovál 51"/>
          <p:cNvSpPr>
            <a:spLocks noChangeAspect="1"/>
          </p:cNvSpPr>
          <p:nvPr/>
        </p:nvSpPr>
        <p:spPr bwMode="auto">
          <a:xfrm>
            <a:off x="971999" y="2339999"/>
            <a:ext cx="3060000" cy="3060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1856612" y="2769983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r</a:t>
            </a:r>
            <a:endParaRPr lang="cs-CZ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1457654" y="3744532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r</a:t>
            </a:r>
            <a:endParaRPr lang="cs-CZ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3171377" y="3433564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r</a:t>
            </a:r>
            <a:endParaRPr lang="cs-CZ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3960000" y="2160000"/>
            <a:ext cx="51123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Kde leží body, které mají stejnou vzdálenost od bodů A; B i C?</a:t>
            </a:r>
            <a:endParaRPr lang="cs-CZ" sz="2400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3960000" y="2160000"/>
            <a:ext cx="5112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Bod S je střed kružnice trojúhelníku opsané.</a:t>
            </a:r>
            <a:endParaRPr lang="cs-CZ" sz="2400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3960000" y="2160000"/>
            <a:ext cx="51123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Kde najdeme poloměr kružnice trojúhelníku opsané?</a:t>
            </a:r>
            <a:endParaRPr lang="cs-CZ" sz="2400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3071499" y="2118889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</a:t>
            </a:r>
            <a:endParaRPr lang="cs-CZ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4188934" y="4787836"/>
            <a:ext cx="49391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K nalezení středu kružnice opsané trojúhelníku je nutné sestrojit osy nejméně dvou jeho stran.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33312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000"/>
                            </p:stCondLst>
                            <p:childTnLst>
                              <p:par>
                                <p:cTn id="1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500"/>
                            </p:stCondLst>
                            <p:childTnLst>
                              <p:par>
                                <p:cTn id="1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000"/>
                            </p:stCondLst>
                            <p:childTnLst>
                              <p:par>
                                <p:cTn id="1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500"/>
                            </p:stCondLst>
                            <p:childTnLst>
                              <p:par>
                                <p:cTn id="15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000"/>
                            </p:stCondLst>
                            <p:childTnLst>
                              <p:par>
                                <p:cTn id="1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500"/>
                            </p:stCondLst>
                            <p:childTnLst>
                              <p:par>
                                <p:cTn id="2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500"/>
                            </p:stCondLst>
                            <p:childTnLst>
                              <p:par>
                                <p:cTn id="2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2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6" grpId="0"/>
      <p:bldP spid="22" grpId="0"/>
      <p:bldP spid="23" grpId="0"/>
      <p:bldP spid="24" grpId="0"/>
      <p:bldP spid="25" grpId="0"/>
      <p:bldP spid="26" grpId="0"/>
      <p:bldP spid="27" grpId="0"/>
      <p:bldP spid="27" grpId="1"/>
      <p:bldP spid="44" grpId="0"/>
      <p:bldP spid="68" grpId="0"/>
      <p:bldP spid="75" grpId="0"/>
      <p:bldP spid="76" grpId="0"/>
      <p:bldP spid="83" grpId="0"/>
      <p:bldP spid="83" grpId="1"/>
      <p:bldP spid="84" grpId="0"/>
      <p:bldP spid="87" grpId="0"/>
      <p:bldP spid="87" grpId="1"/>
      <p:bldP spid="36" grpId="0"/>
      <p:bldP spid="36" grpId="1"/>
      <p:bldP spid="37" grpId="0"/>
      <p:bldP spid="37" grpId="1"/>
      <p:bldP spid="38" grpId="0"/>
      <p:bldP spid="38" grpId="1"/>
      <p:bldP spid="52" grpId="0" animBg="1"/>
      <p:bldP spid="67" grpId="0"/>
      <p:bldP spid="69" grpId="0"/>
      <p:bldP spid="71" grpId="0"/>
      <p:bldP spid="72" grpId="0"/>
      <p:bldP spid="72" grpId="1"/>
      <p:bldP spid="73" grpId="0"/>
      <p:bldP spid="73" grpId="1"/>
      <p:bldP spid="74" grpId="0"/>
      <p:bldP spid="74" grpId="1"/>
      <p:bldP spid="85" grpId="0"/>
      <p:bldP spid="8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3960000" y="2160000"/>
            <a:ext cx="518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Narýsujte libovolný tupoúhlý trojúhelník.</a:t>
            </a:r>
            <a:endParaRPr lang="cs-CZ" b="1" dirty="0"/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990600" y="193204"/>
            <a:ext cx="7772400" cy="1296144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4000" dirty="0"/>
              <a:t>Kružnice trojúhelníku</a:t>
            </a:r>
            <a:br>
              <a:rPr lang="cs-CZ" sz="4000" dirty="0"/>
            </a:br>
            <a:r>
              <a:rPr lang="cs-CZ" sz="4000" b="1" dirty="0"/>
              <a:t>opsaná</a:t>
            </a:r>
            <a:endParaRPr lang="cs-CZ" sz="4000" kern="0" dirty="0"/>
          </a:p>
        </p:txBody>
      </p:sp>
      <p:cxnSp>
        <p:nvCxnSpPr>
          <p:cNvPr id="4" name="Přímá spojnice 3"/>
          <p:cNvCxnSpPr/>
          <p:nvPr/>
        </p:nvCxnSpPr>
        <p:spPr bwMode="auto">
          <a:xfrm flipV="1">
            <a:off x="395536" y="3330000"/>
            <a:ext cx="4680520" cy="792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 flipH="1" flipV="1">
            <a:off x="1655676" y="2397600"/>
            <a:ext cx="3636404" cy="109673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 flipH="1">
            <a:off x="442800" y="2317440"/>
            <a:ext cx="1584176" cy="211346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Přímá spojnice 13"/>
          <p:cNvCxnSpPr/>
          <p:nvPr/>
        </p:nvCxnSpPr>
        <p:spPr bwMode="auto">
          <a:xfrm flipV="1">
            <a:off x="697080" y="3369518"/>
            <a:ext cx="4179720" cy="701594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Přímá spojnice 18"/>
          <p:cNvCxnSpPr/>
          <p:nvPr/>
        </p:nvCxnSpPr>
        <p:spPr bwMode="auto">
          <a:xfrm flipH="1" flipV="1">
            <a:off x="1908000" y="2482604"/>
            <a:ext cx="2968800" cy="886913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Přímá spojnice 19"/>
          <p:cNvCxnSpPr/>
          <p:nvPr/>
        </p:nvCxnSpPr>
        <p:spPr bwMode="auto">
          <a:xfrm flipH="1">
            <a:off x="720000" y="2477468"/>
            <a:ext cx="1198800" cy="1593644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ovéPole 15"/>
          <p:cNvSpPr txBox="1"/>
          <p:nvPr/>
        </p:nvSpPr>
        <p:spPr>
          <a:xfrm>
            <a:off x="521978" y="4061568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1920089" y="3784312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1265195" y="2804352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3467543" y="2606329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1692000" y="2124000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4745164" y="3330000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3960000" y="2160000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Čím je jednoznačně zadána každá kružnice?</a:t>
            </a:r>
            <a:endParaRPr lang="cs-CZ" b="1" dirty="0"/>
          </a:p>
        </p:txBody>
      </p:sp>
      <p:cxnSp>
        <p:nvCxnSpPr>
          <p:cNvPr id="32" name="Přímá spojnice 31"/>
          <p:cNvCxnSpPr/>
          <p:nvPr/>
        </p:nvCxnSpPr>
        <p:spPr bwMode="auto">
          <a:xfrm>
            <a:off x="2574000" y="2793109"/>
            <a:ext cx="358017" cy="199472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sp>
        <p:nvSpPr>
          <p:cNvPr id="44" name="TextovéPole 43"/>
          <p:cNvSpPr txBox="1"/>
          <p:nvPr/>
        </p:nvSpPr>
        <p:spPr>
          <a:xfrm>
            <a:off x="2588918" y="2882034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o</a:t>
            </a:r>
            <a:r>
              <a:rPr lang="cs-CZ" baseline="-25000" dirty="0" err="1" smtClean="0"/>
              <a:t>c</a:t>
            </a:r>
            <a:endParaRPr lang="cs-CZ" baseline="-25000" dirty="0"/>
          </a:p>
        </p:txBody>
      </p:sp>
      <p:cxnSp>
        <p:nvCxnSpPr>
          <p:cNvPr id="62" name="Přímá spojnice 61"/>
          <p:cNvCxnSpPr/>
          <p:nvPr/>
        </p:nvCxnSpPr>
        <p:spPr bwMode="auto">
          <a:xfrm>
            <a:off x="563514" y="2596844"/>
            <a:ext cx="2544533" cy="193200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sp>
        <p:nvSpPr>
          <p:cNvPr id="68" name="TextovéPole 67"/>
          <p:cNvSpPr txBox="1"/>
          <p:nvPr/>
        </p:nvSpPr>
        <p:spPr>
          <a:xfrm>
            <a:off x="2915816" y="2400651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o</a:t>
            </a:r>
            <a:r>
              <a:rPr lang="cs-CZ" baseline="-25000" dirty="0" err="1" smtClean="0"/>
              <a:t>a</a:t>
            </a:r>
            <a:endParaRPr lang="cs-CZ" baseline="-25000" dirty="0"/>
          </a:p>
        </p:txBody>
      </p:sp>
      <p:cxnSp>
        <p:nvCxnSpPr>
          <p:cNvPr id="70" name="Přímá spojnice 69"/>
          <p:cNvCxnSpPr/>
          <p:nvPr/>
        </p:nvCxnSpPr>
        <p:spPr bwMode="auto">
          <a:xfrm flipH="1">
            <a:off x="2743118" y="2011721"/>
            <a:ext cx="687173" cy="271559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sp>
        <p:nvSpPr>
          <p:cNvPr id="75" name="TextovéPole 74"/>
          <p:cNvSpPr txBox="1"/>
          <p:nvPr/>
        </p:nvSpPr>
        <p:spPr>
          <a:xfrm>
            <a:off x="683956" y="2713484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o</a:t>
            </a:r>
            <a:r>
              <a:rPr lang="cs-CZ" baseline="-25000" dirty="0" smtClean="0"/>
              <a:t>b</a:t>
            </a:r>
            <a:endParaRPr lang="cs-CZ" baseline="-25000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2949521" y="4062489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</a:t>
            </a:r>
            <a:endParaRPr lang="cs-CZ" b="1" baseline="-25000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3960000" y="2160000"/>
            <a:ext cx="4863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Středem a poloměrem.</a:t>
            </a:r>
            <a:endParaRPr lang="cs-CZ" b="1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0" y="1619484"/>
            <a:ext cx="91679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Kružnice trojúhelníku opsaná je taková kružnice, která prochází všemi vrcholy trojúhelníku.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87" name="TextovéPole 86"/>
          <p:cNvSpPr txBox="1"/>
          <p:nvPr/>
        </p:nvSpPr>
        <p:spPr>
          <a:xfrm>
            <a:off x="3960000" y="2160000"/>
            <a:ext cx="51363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Kde leží body, které mají stejnou vzdálenost od bodů A i B?</a:t>
            </a:r>
            <a:endParaRPr lang="cs-CZ" sz="24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3960000" y="2160000"/>
            <a:ext cx="50737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Střed kružnice trojúhelníku opsané má stejnou vzdálenost od každého z vrcholů trojúhelníku.</a:t>
            </a:r>
            <a:endParaRPr lang="cs-CZ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3960000" y="2160000"/>
            <a:ext cx="51123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Kde leží body, které mají stejnou vzdálenost od bodů B i C?</a:t>
            </a:r>
            <a:endParaRPr lang="cs-CZ" sz="2400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3960000" y="2160000"/>
            <a:ext cx="51123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Kde leží body, které mají stejnou vzdálenost od bodů C i A?</a:t>
            </a:r>
            <a:endParaRPr lang="cs-CZ" sz="2400" b="1" dirty="0"/>
          </a:p>
        </p:txBody>
      </p:sp>
      <p:cxnSp>
        <p:nvCxnSpPr>
          <p:cNvPr id="17" name="Přímá spojnice 16"/>
          <p:cNvCxnSpPr/>
          <p:nvPr/>
        </p:nvCxnSpPr>
        <p:spPr bwMode="auto">
          <a:xfrm>
            <a:off x="720000" y="4068000"/>
            <a:ext cx="2088000" cy="252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 flipV="1">
            <a:off x="2844000" y="3369518"/>
            <a:ext cx="2052000" cy="95048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1908000" y="2472891"/>
            <a:ext cx="944356" cy="184710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" name="Ovál 51"/>
          <p:cNvSpPr>
            <a:spLocks noChangeAspect="1"/>
          </p:cNvSpPr>
          <p:nvPr/>
        </p:nvSpPr>
        <p:spPr bwMode="auto">
          <a:xfrm>
            <a:off x="684000" y="2232000"/>
            <a:ext cx="4464000" cy="4464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1836000" y="2769983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r</a:t>
            </a:r>
            <a:endParaRPr lang="cs-CZ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1720778" y="4159518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r</a:t>
            </a:r>
            <a:endParaRPr lang="cs-CZ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3708092" y="3838785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r</a:t>
            </a:r>
            <a:endParaRPr lang="cs-CZ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3960000" y="2160000"/>
            <a:ext cx="51123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Kde leží body, které mají stejnou vzdálenost od bodů A; B i C?</a:t>
            </a:r>
            <a:endParaRPr lang="cs-CZ" sz="2400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3960000" y="2160000"/>
            <a:ext cx="5112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Bod S je střed kružnice trojúhelníku opsané.</a:t>
            </a:r>
            <a:endParaRPr lang="cs-CZ" sz="2400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3960000" y="2160000"/>
            <a:ext cx="51123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Kde najdeme poloměr kružnice trojúhelníku opsané?</a:t>
            </a:r>
            <a:endParaRPr lang="cs-CZ" sz="2400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3549633" y="2024510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</a:t>
            </a:r>
            <a:endParaRPr lang="cs-CZ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5153718" y="4787836"/>
            <a:ext cx="40142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K nalezení středu kružnice opsané trojúhelníku je nutné sestrojit osy nejméně dvou jeho stran.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0681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000"/>
                            </p:stCondLst>
                            <p:childTnLst>
                              <p:par>
                                <p:cTn id="1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500"/>
                            </p:stCondLst>
                            <p:childTnLst>
                              <p:par>
                                <p:cTn id="1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000"/>
                            </p:stCondLst>
                            <p:childTnLst>
                              <p:par>
                                <p:cTn id="1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500"/>
                            </p:stCondLst>
                            <p:childTnLst>
                              <p:par>
                                <p:cTn id="15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000"/>
                            </p:stCondLst>
                            <p:childTnLst>
                              <p:par>
                                <p:cTn id="1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500"/>
                            </p:stCondLst>
                            <p:childTnLst>
                              <p:par>
                                <p:cTn id="2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500"/>
                            </p:stCondLst>
                            <p:childTnLst>
                              <p:par>
                                <p:cTn id="2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2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6" grpId="0"/>
      <p:bldP spid="22" grpId="0"/>
      <p:bldP spid="23" grpId="0"/>
      <p:bldP spid="24" grpId="0"/>
      <p:bldP spid="25" grpId="0"/>
      <p:bldP spid="26" grpId="0"/>
      <p:bldP spid="27" grpId="0"/>
      <p:bldP spid="27" grpId="1"/>
      <p:bldP spid="44" grpId="0"/>
      <p:bldP spid="68" grpId="0"/>
      <p:bldP spid="75" grpId="0"/>
      <p:bldP spid="76" grpId="0"/>
      <p:bldP spid="83" grpId="0"/>
      <p:bldP spid="83" grpId="1"/>
      <p:bldP spid="84" grpId="0"/>
      <p:bldP spid="87" grpId="0"/>
      <p:bldP spid="87" grpId="1"/>
      <p:bldP spid="36" grpId="0"/>
      <p:bldP spid="36" grpId="1"/>
      <p:bldP spid="37" grpId="0"/>
      <p:bldP spid="37" grpId="1"/>
      <p:bldP spid="38" grpId="0"/>
      <p:bldP spid="38" grpId="1"/>
      <p:bldP spid="52" grpId="0" animBg="1"/>
      <p:bldP spid="67" grpId="0"/>
      <p:bldP spid="69" grpId="0"/>
      <p:bldP spid="71" grpId="0"/>
      <p:bldP spid="72" grpId="0"/>
      <p:bldP spid="72" grpId="1"/>
      <p:bldP spid="73" grpId="0"/>
      <p:bldP spid="73" grpId="1"/>
      <p:bldP spid="74" grpId="0"/>
      <p:bldP spid="74" grpId="1"/>
      <p:bldP spid="85" grpId="0"/>
      <p:bldP spid="8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3960000" y="2160000"/>
            <a:ext cx="518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Narýsujte libovolný pravoúhlý trojúhelník.</a:t>
            </a:r>
            <a:endParaRPr lang="cs-CZ" b="1" dirty="0"/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990600" y="193204"/>
            <a:ext cx="7772400" cy="1296144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4000" dirty="0"/>
              <a:t>Kružnice trojúhelníku</a:t>
            </a:r>
            <a:br>
              <a:rPr lang="cs-CZ" sz="4000" dirty="0"/>
            </a:br>
            <a:r>
              <a:rPr lang="cs-CZ" sz="4000" b="1" dirty="0"/>
              <a:t>opsaná</a:t>
            </a:r>
            <a:endParaRPr lang="cs-CZ" sz="4000" kern="0" dirty="0"/>
          </a:p>
        </p:txBody>
      </p:sp>
      <p:cxnSp>
        <p:nvCxnSpPr>
          <p:cNvPr id="4" name="Přímá spojnice 3"/>
          <p:cNvCxnSpPr/>
          <p:nvPr/>
        </p:nvCxnSpPr>
        <p:spPr bwMode="auto">
          <a:xfrm flipV="1">
            <a:off x="791540" y="3685803"/>
            <a:ext cx="3597781" cy="50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 flipH="1" flipV="1">
            <a:off x="1007216" y="2735404"/>
            <a:ext cx="3636404" cy="109673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 flipH="1">
            <a:off x="827540" y="2655244"/>
            <a:ext cx="479312" cy="180456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Přímá spojnice 13"/>
          <p:cNvCxnSpPr/>
          <p:nvPr/>
        </p:nvCxnSpPr>
        <p:spPr bwMode="auto">
          <a:xfrm flipV="1">
            <a:off x="899204" y="3707322"/>
            <a:ext cx="3329136" cy="47524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Přímá spojnice 18"/>
          <p:cNvCxnSpPr/>
          <p:nvPr/>
        </p:nvCxnSpPr>
        <p:spPr bwMode="auto">
          <a:xfrm flipH="1" flipV="1">
            <a:off x="1259540" y="2820408"/>
            <a:ext cx="2968800" cy="886913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Přímá spojnice 19"/>
          <p:cNvCxnSpPr/>
          <p:nvPr/>
        </p:nvCxnSpPr>
        <p:spPr bwMode="auto">
          <a:xfrm flipH="1">
            <a:off x="899204" y="2815272"/>
            <a:ext cx="371136" cy="136729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ovéPole 15"/>
          <p:cNvSpPr txBox="1"/>
          <p:nvPr/>
        </p:nvSpPr>
        <p:spPr>
          <a:xfrm>
            <a:off x="791192" y="4145551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2015328" y="3911290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791192" y="2982598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2819083" y="2992224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1043540" y="2461804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3935529" y="3709135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3960000" y="2160000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Čím je jednoznačně zadána každá kružnice?</a:t>
            </a:r>
            <a:endParaRPr lang="cs-CZ" b="1" dirty="0"/>
          </a:p>
        </p:txBody>
      </p:sp>
      <p:cxnSp>
        <p:nvCxnSpPr>
          <p:cNvPr id="32" name="Přímá spojnice 31"/>
          <p:cNvCxnSpPr/>
          <p:nvPr/>
        </p:nvCxnSpPr>
        <p:spPr bwMode="auto">
          <a:xfrm>
            <a:off x="2304000" y="2782537"/>
            <a:ext cx="358017" cy="199472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sp>
        <p:nvSpPr>
          <p:cNvPr id="44" name="TextovéPole 43"/>
          <p:cNvSpPr txBox="1"/>
          <p:nvPr/>
        </p:nvSpPr>
        <p:spPr>
          <a:xfrm>
            <a:off x="2627396" y="4330217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o</a:t>
            </a:r>
            <a:r>
              <a:rPr lang="cs-CZ" baseline="-25000" dirty="0" err="1" smtClean="0"/>
              <a:t>c</a:t>
            </a:r>
            <a:endParaRPr lang="cs-CZ" baseline="-25000" dirty="0"/>
          </a:p>
        </p:txBody>
      </p:sp>
      <p:cxnSp>
        <p:nvCxnSpPr>
          <p:cNvPr id="62" name="Přímá spojnice 61"/>
          <p:cNvCxnSpPr/>
          <p:nvPr/>
        </p:nvCxnSpPr>
        <p:spPr bwMode="auto">
          <a:xfrm>
            <a:off x="75059" y="3167264"/>
            <a:ext cx="3024136" cy="95384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sp>
        <p:nvSpPr>
          <p:cNvPr id="68" name="TextovéPole 67"/>
          <p:cNvSpPr txBox="1"/>
          <p:nvPr/>
        </p:nvSpPr>
        <p:spPr>
          <a:xfrm>
            <a:off x="2411372" y="2590137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o</a:t>
            </a:r>
            <a:r>
              <a:rPr lang="cs-CZ" baseline="-25000" dirty="0" err="1" smtClean="0"/>
              <a:t>a</a:t>
            </a:r>
            <a:endParaRPr lang="cs-CZ" baseline="-25000" dirty="0"/>
          </a:p>
        </p:txBody>
      </p:sp>
      <p:cxnSp>
        <p:nvCxnSpPr>
          <p:cNvPr id="70" name="Přímá spojnice 69"/>
          <p:cNvCxnSpPr/>
          <p:nvPr/>
        </p:nvCxnSpPr>
        <p:spPr bwMode="auto">
          <a:xfrm flipH="1">
            <a:off x="2220185" y="2362314"/>
            <a:ext cx="687173" cy="271559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sp>
        <p:nvSpPr>
          <p:cNvPr id="75" name="TextovéPole 74"/>
          <p:cNvSpPr txBox="1"/>
          <p:nvPr/>
        </p:nvSpPr>
        <p:spPr>
          <a:xfrm>
            <a:off x="35496" y="3167264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o</a:t>
            </a:r>
            <a:r>
              <a:rPr lang="cs-CZ" baseline="-25000" dirty="0" smtClean="0"/>
              <a:t>b</a:t>
            </a:r>
            <a:endParaRPr lang="cs-CZ" baseline="-25000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2483380" y="3618060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</a:t>
            </a:r>
            <a:endParaRPr lang="cs-CZ" b="1" baseline="-25000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3960000" y="2160000"/>
            <a:ext cx="4863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Středem a poloměrem.</a:t>
            </a:r>
            <a:endParaRPr lang="cs-CZ" b="1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0" y="1619484"/>
            <a:ext cx="91679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Kružnice trojúhelníku opsaná je taková kružnice, která prochází všemi vrcholy trojúhelníku.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87" name="TextovéPole 86"/>
          <p:cNvSpPr txBox="1"/>
          <p:nvPr/>
        </p:nvSpPr>
        <p:spPr>
          <a:xfrm>
            <a:off x="3960000" y="2160000"/>
            <a:ext cx="51363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Kde leží body, které mají stejnou vzdálenost od bodů A i B?</a:t>
            </a:r>
            <a:endParaRPr lang="cs-CZ" sz="24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3960000" y="2160000"/>
            <a:ext cx="50737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Střed kružnice trojúhelníku opsané má stejnou vzdálenost od každého z vrcholů trojúhelníku.</a:t>
            </a:r>
            <a:endParaRPr lang="cs-CZ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3960000" y="2160000"/>
            <a:ext cx="51123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Kde leží body, které mají stejnou vzdálenost od bodů B i C?</a:t>
            </a:r>
            <a:endParaRPr lang="cs-CZ" sz="2400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3960000" y="2160000"/>
            <a:ext cx="51123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Kde leží body, které mají stejnou vzdálenost od bodů C i A?</a:t>
            </a:r>
            <a:endParaRPr lang="cs-CZ" sz="2400" b="1" dirty="0"/>
          </a:p>
        </p:txBody>
      </p:sp>
      <p:cxnSp>
        <p:nvCxnSpPr>
          <p:cNvPr id="51" name="Přímá spojnice 50"/>
          <p:cNvCxnSpPr/>
          <p:nvPr/>
        </p:nvCxnSpPr>
        <p:spPr bwMode="auto">
          <a:xfrm>
            <a:off x="1259540" y="2810695"/>
            <a:ext cx="1260000" cy="112710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" name="Ovál 51"/>
          <p:cNvSpPr>
            <a:spLocks noChangeAspect="1"/>
          </p:cNvSpPr>
          <p:nvPr/>
        </p:nvSpPr>
        <p:spPr bwMode="auto">
          <a:xfrm>
            <a:off x="874340" y="2209804"/>
            <a:ext cx="3384000" cy="33840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1871700" y="3146606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r</a:t>
            </a:r>
            <a:endParaRPr lang="cs-CZ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3960000" y="2160000"/>
            <a:ext cx="51123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Kde leží body, které mají stejnou vzdálenost od bodů A; B i C?</a:t>
            </a:r>
            <a:endParaRPr lang="cs-CZ" sz="2400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3960000" y="2160000"/>
            <a:ext cx="5112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Bod S je střed kružnice trojúhelníku opsané.</a:t>
            </a:r>
            <a:endParaRPr lang="cs-CZ" sz="2400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3960000" y="2160000"/>
            <a:ext cx="51123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Kde najdeme poloměr kružnice trojúhelníku opsané?</a:t>
            </a:r>
            <a:endParaRPr lang="cs-CZ" sz="2400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3280046" y="2094358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</a:t>
            </a:r>
            <a:endParaRPr lang="cs-CZ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5153718" y="4787836"/>
            <a:ext cx="40142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K nalezení středu kružnice opsané trojúhelníku je nutné sestrojit osy nejméně dvou jeho stran.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6356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000"/>
                            </p:stCondLst>
                            <p:childTnLst>
                              <p:par>
                                <p:cTn id="1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500"/>
                            </p:stCondLst>
                            <p:childTnLst>
                              <p:par>
                                <p:cTn id="1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000"/>
                            </p:stCondLst>
                            <p:childTnLst>
                              <p:par>
                                <p:cTn id="1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500"/>
                            </p:stCondLst>
                            <p:childTnLst>
                              <p:par>
                                <p:cTn id="15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000"/>
                            </p:stCondLst>
                            <p:childTnLst>
                              <p:par>
                                <p:cTn id="1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500"/>
                            </p:stCondLst>
                            <p:childTnLst>
                              <p:par>
                                <p:cTn id="2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0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6" grpId="0"/>
      <p:bldP spid="22" grpId="0"/>
      <p:bldP spid="23" grpId="0"/>
      <p:bldP spid="24" grpId="0"/>
      <p:bldP spid="25" grpId="0"/>
      <p:bldP spid="26" grpId="0"/>
      <p:bldP spid="27" grpId="0"/>
      <p:bldP spid="27" grpId="1"/>
      <p:bldP spid="44" grpId="0"/>
      <p:bldP spid="68" grpId="0"/>
      <p:bldP spid="75" grpId="0"/>
      <p:bldP spid="76" grpId="0"/>
      <p:bldP spid="83" grpId="0"/>
      <p:bldP spid="83" grpId="1"/>
      <p:bldP spid="84" grpId="0"/>
      <p:bldP spid="87" grpId="0"/>
      <p:bldP spid="87" grpId="1"/>
      <p:bldP spid="36" grpId="0"/>
      <p:bldP spid="36" grpId="1"/>
      <p:bldP spid="37" grpId="0"/>
      <p:bldP spid="37" grpId="1"/>
      <p:bldP spid="38" grpId="0"/>
      <p:bldP spid="38" grpId="1"/>
      <p:bldP spid="52" grpId="0" animBg="1"/>
      <p:bldP spid="67" grpId="0"/>
      <p:bldP spid="72" grpId="0"/>
      <p:bldP spid="72" grpId="1"/>
      <p:bldP spid="73" grpId="0"/>
      <p:bldP spid="73" grpId="1"/>
      <p:bldP spid="74" grpId="0"/>
      <p:bldP spid="74" grpId="1"/>
      <p:bldP spid="85" grpId="0"/>
      <p:bldP spid="86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4307</TotalTime>
  <Words>499</Words>
  <Application>Microsoft Office PowerPoint</Application>
  <PresentationFormat>Předvádění na obrazovce (16:10)</PresentationFormat>
  <Paragraphs>97</Paragraphs>
  <Slides>5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6" baseType="lpstr">
      <vt:lpstr>Prezentace školení zaměstnanců</vt:lpstr>
      <vt:lpstr>Kružnice trojúhelníku opsaná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659</cp:revision>
  <dcterms:created xsi:type="dcterms:W3CDTF">2012-01-02T08:14:14Z</dcterms:created>
  <dcterms:modified xsi:type="dcterms:W3CDTF">2013-06-07T08:14:21Z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