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85" r:id="rId3"/>
    <p:sldId id="303" r:id="rId4"/>
    <p:sldId id="304" r:id="rId5"/>
    <p:sldId id="305" r:id="rId6"/>
    <p:sldId id="306" r:id="rId7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F4FD"/>
    <a:srgbClr val="FFFFCC"/>
    <a:srgbClr val="003399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804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032001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0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4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4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267354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4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1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78595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1057300"/>
            <a:ext cx="7772400" cy="1080120"/>
          </a:xfrm>
        </p:spPr>
        <p:txBody>
          <a:bodyPr/>
          <a:lstStyle/>
          <a:p>
            <a:pPr algn="ctr"/>
            <a:r>
              <a:rPr lang="cs-CZ" b="1" dirty="0"/>
              <a:t>Slovní úlohy</a:t>
            </a:r>
            <a:r>
              <a:rPr lang="cs-CZ" dirty="0"/>
              <a:t/>
            </a:r>
            <a:br>
              <a:rPr lang="cs-CZ" dirty="0"/>
            </a:br>
            <a:r>
              <a:rPr lang="cs-CZ" sz="3200" dirty="0" smtClean="0"/>
              <a:t>Dělitelnost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05372"/>
            <a:ext cx="9144000" cy="101566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cs-CZ" sz="2000" b="1" dirty="0"/>
              <a:t>Zahrada je dlouhá </a:t>
            </a:r>
            <a:r>
              <a:rPr lang="cs-CZ" sz="2000" b="1" dirty="0" smtClean="0"/>
              <a:t>42 </a:t>
            </a:r>
            <a:r>
              <a:rPr lang="cs-CZ" sz="2000" b="1" dirty="0"/>
              <a:t>m a široká 36 m. Jaká vzdálenost musí být mezi tyčkami plotu, má-li být v celých metrech a co největší?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Kolik </a:t>
            </a:r>
            <a:r>
              <a:rPr lang="cs-CZ" sz="2000" b="1" dirty="0"/>
              <a:t>tyček budeme potřebovat?</a:t>
            </a: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830205"/>
            <a:ext cx="270000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/>
              <a:t>Délka ………… </a:t>
            </a:r>
            <a:r>
              <a:rPr lang="cs-CZ" sz="2000" b="1" dirty="0" smtClean="0"/>
              <a:t>42 m</a:t>
            </a:r>
            <a:endParaRPr lang="cs-CZ" sz="2000" b="1" dirty="0"/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3217541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Šířka …………. 36 m</a:t>
            </a:r>
            <a:endParaRPr lang="cs-CZ" sz="2000" b="1" dirty="0"/>
          </a:p>
        </p:txBody>
      </p:sp>
      <p:sp>
        <p:nvSpPr>
          <p:cNvPr id="7" name="Rectangle 34"/>
          <p:cNvSpPr>
            <a:spLocks noChangeArrowheads="1"/>
          </p:cNvSpPr>
          <p:nvPr/>
        </p:nvSpPr>
        <p:spPr bwMode="auto">
          <a:xfrm>
            <a:off x="0" y="3614930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Vzdálenost .…. x m</a:t>
            </a:r>
            <a:endParaRPr lang="cs-CZ" sz="2000" b="1" dirty="0"/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0" y="4016303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Počet tyček .…. y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403639"/>
            <a:ext cx="2771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0" y="4680000"/>
            <a:ext cx="1979712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x = D(42; 36) =</a:t>
            </a:r>
            <a:endParaRPr lang="cs-CZ" sz="2000" b="1" dirty="0"/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1781944" y="4680000"/>
            <a:ext cx="46570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6</a:t>
            </a:r>
            <a:endParaRPr lang="cs-CZ" sz="2000" b="1" dirty="0"/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0" y="5040000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42 =</a:t>
            </a:r>
            <a:endParaRPr lang="cs-CZ" sz="2000" b="1" dirty="0"/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0" y="5400000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36 =</a:t>
            </a:r>
            <a:endParaRPr lang="cs-CZ" sz="2000" b="1" dirty="0"/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612000" y="5040000"/>
            <a:ext cx="14920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3</a:t>
            </a:r>
            <a:r>
              <a:rPr lang="cs-CZ" sz="2000" b="1" dirty="0"/>
              <a:t> ∙ </a:t>
            </a:r>
            <a:r>
              <a:rPr lang="cs-CZ" sz="2000" b="1" dirty="0" smtClean="0"/>
              <a:t>7</a:t>
            </a:r>
            <a:endParaRPr lang="cs-CZ" sz="2000" b="1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576000" y="5400000"/>
            <a:ext cx="14920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 </a:t>
            </a:r>
            <a:r>
              <a:rPr lang="cs-CZ" sz="2000" b="1" dirty="0"/>
              <a:t>∙ </a:t>
            </a:r>
            <a:r>
              <a:rPr lang="cs-CZ" sz="2000" b="1" dirty="0" smtClean="0"/>
              <a:t>3</a:t>
            </a:r>
            <a:r>
              <a:rPr lang="cs-CZ" sz="2000" b="1" dirty="0"/>
              <a:t> ∙ 3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016000" y="4716000"/>
            <a:ext cx="31900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600" b="1" kern="0" dirty="0" smtClean="0"/>
              <a:t>… </a:t>
            </a:r>
            <a:r>
              <a:rPr lang="cs-CZ" sz="1600" i="1" kern="0" dirty="0" smtClean="0"/>
              <a:t>vzdálenost </a:t>
            </a:r>
            <a:r>
              <a:rPr lang="cs-CZ" sz="1600" i="1" kern="0" dirty="0"/>
              <a:t>tyček v metrech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2700000" y="3239960"/>
            <a:ext cx="1165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 smtClean="0"/>
              <a:t>42 </a:t>
            </a:r>
            <a:r>
              <a:rPr lang="cs-CZ" b="1" kern="0" dirty="0"/>
              <a:t>: </a:t>
            </a:r>
            <a:r>
              <a:rPr lang="cs-CZ" b="1" kern="0" dirty="0" smtClean="0"/>
              <a:t>6 </a:t>
            </a:r>
            <a:r>
              <a:rPr lang="cs-CZ" b="1" kern="0" dirty="0"/>
              <a:t>= </a:t>
            </a:r>
            <a:r>
              <a:rPr lang="cs-CZ" b="1" kern="0" dirty="0" smtClean="0"/>
              <a:t>7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3960000" y="323996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/>
              <a:t>2 ∙ </a:t>
            </a:r>
            <a:r>
              <a:rPr lang="cs-CZ" b="1" kern="0" dirty="0" smtClean="0"/>
              <a:t>7 </a:t>
            </a:r>
            <a:r>
              <a:rPr lang="cs-CZ" b="1" kern="0" dirty="0"/>
              <a:t>= </a:t>
            </a:r>
            <a:r>
              <a:rPr lang="cs-CZ" b="1" kern="0" dirty="0" smtClean="0"/>
              <a:t>14 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2700000" y="3599960"/>
            <a:ext cx="1165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/>
              <a:t>36 : </a:t>
            </a:r>
            <a:r>
              <a:rPr lang="cs-CZ" b="1" kern="0" dirty="0" smtClean="0"/>
              <a:t>6 </a:t>
            </a:r>
            <a:r>
              <a:rPr lang="cs-CZ" b="1" kern="0" dirty="0"/>
              <a:t>= </a:t>
            </a:r>
            <a:r>
              <a:rPr lang="cs-CZ" b="1" kern="0" dirty="0" smtClean="0"/>
              <a:t>6</a:t>
            </a:r>
            <a:endParaRPr lang="cs-CZ" dirty="0"/>
          </a:p>
        </p:txBody>
      </p:sp>
      <p:sp>
        <p:nvSpPr>
          <p:cNvPr id="21" name="Obdélník 20"/>
          <p:cNvSpPr/>
          <p:nvPr/>
        </p:nvSpPr>
        <p:spPr>
          <a:xfrm>
            <a:off x="3960000" y="3599960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/>
              <a:t>2 ∙ 6  = </a:t>
            </a:r>
            <a:r>
              <a:rPr lang="cs-CZ" b="1" kern="0" dirty="0" smtClean="0"/>
              <a:t>12 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4752000" y="395996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 smtClean="0"/>
              <a:t>26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>
          <a:xfrm>
            <a:off x="4752000" y="3959960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2741910" y="2785492"/>
            <a:ext cx="412750" cy="401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/>
              <a:t>a)</a:t>
            </a:r>
            <a:endParaRPr lang="cs-CZ" dirty="0"/>
          </a:p>
        </p:txBody>
      </p:sp>
      <p:sp>
        <p:nvSpPr>
          <p:cNvPr id="27" name="Obdélník 26"/>
          <p:cNvSpPr/>
          <p:nvPr/>
        </p:nvSpPr>
        <p:spPr>
          <a:xfrm>
            <a:off x="5306813" y="3222055"/>
            <a:ext cx="20097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/>
              <a:t>o = 2 ∙ (a + b)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5306813" y="3582417"/>
            <a:ext cx="251936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/>
              <a:t>o = 2 ∙ </a:t>
            </a:r>
            <a:r>
              <a:rPr lang="cs-CZ" b="1" kern="0" dirty="0" smtClean="0"/>
              <a:t>(42 </a:t>
            </a:r>
            <a:r>
              <a:rPr lang="cs-CZ" b="1" kern="0" dirty="0"/>
              <a:t>+ 36)</a:t>
            </a:r>
          </a:p>
        </p:txBody>
      </p:sp>
      <p:sp>
        <p:nvSpPr>
          <p:cNvPr id="29" name="Obdélník 28"/>
          <p:cNvSpPr/>
          <p:nvPr/>
        </p:nvSpPr>
        <p:spPr>
          <a:xfrm>
            <a:off x="5306813" y="3941192"/>
            <a:ext cx="18653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/>
              <a:t>o = 2 ∙ </a:t>
            </a:r>
            <a:r>
              <a:rPr lang="cs-CZ" b="1" kern="0" dirty="0" smtClean="0"/>
              <a:t>78</a:t>
            </a:r>
            <a:endParaRPr lang="cs-CZ" b="1" kern="0" dirty="0"/>
          </a:p>
        </p:txBody>
      </p:sp>
      <p:sp>
        <p:nvSpPr>
          <p:cNvPr id="30" name="Obdélník 29"/>
          <p:cNvSpPr/>
          <p:nvPr/>
        </p:nvSpPr>
        <p:spPr>
          <a:xfrm>
            <a:off x="5306813" y="4301555"/>
            <a:ext cx="123507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/>
              <a:t>o = </a:t>
            </a:r>
            <a:r>
              <a:rPr lang="cs-CZ" b="1" kern="0" dirty="0" smtClean="0"/>
              <a:t>156</a:t>
            </a:r>
            <a:endParaRPr lang="cs-CZ" b="1" kern="0" dirty="0"/>
          </a:p>
        </p:txBody>
      </p:sp>
      <p:sp>
        <p:nvSpPr>
          <p:cNvPr id="31" name="Obdélník 30"/>
          <p:cNvSpPr/>
          <p:nvPr/>
        </p:nvSpPr>
        <p:spPr>
          <a:xfrm>
            <a:off x="5306813" y="4661917"/>
            <a:ext cx="15367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/>
              <a:t>o = </a:t>
            </a:r>
            <a:r>
              <a:rPr lang="cs-CZ" b="1" kern="0" dirty="0" smtClean="0"/>
              <a:t>156 </a:t>
            </a:r>
            <a:r>
              <a:rPr lang="cs-CZ" b="1" kern="0" dirty="0"/>
              <a:t>m</a:t>
            </a:r>
          </a:p>
        </p:txBody>
      </p:sp>
      <p:cxnSp>
        <p:nvCxnSpPr>
          <p:cNvPr id="32" name="Přímá spojnice 31"/>
          <p:cNvCxnSpPr/>
          <p:nvPr/>
        </p:nvCxnSpPr>
        <p:spPr>
          <a:xfrm>
            <a:off x="5306813" y="4661917"/>
            <a:ext cx="20161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>
          <a:xfrm>
            <a:off x="7466136" y="4661917"/>
            <a:ext cx="1470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>
            <a:off x="5306813" y="5022280"/>
            <a:ext cx="20161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bdélník 34"/>
          <p:cNvSpPr/>
          <p:nvPr/>
        </p:nvSpPr>
        <p:spPr>
          <a:xfrm>
            <a:off x="7466136" y="3222055"/>
            <a:ext cx="1836737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/>
              <a:t>Počet tyček:</a:t>
            </a:r>
            <a:endParaRPr lang="cs-CZ" dirty="0"/>
          </a:p>
        </p:txBody>
      </p:sp>
      <p:sp>
        <p:nvSpPr>
          <p:cNvPr id="36" name="Obdélník 35"/>
          <p:cNvSpPr/>
          <p:nvPr/>
        </p:nvSpPr>
        <p:spPr>
          <a:xfrm>
            <a:off x="7466136" y="3582417"/>
            <a:ext cx="14319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 smtClean="0"/>
              <a:t>y </a:t>
            </a:r>
            <a:r>
              <a:rPr lang="cs-CZ" b="1" kern="0" dirty="0"/>
              <a:t>= o : </a:t>
            </a:r>
            <a:r>
              <a:rPr lang="cs-CZ" b="1" kern="0" dirty="0" smtClean="0"/>
              <a:t>x</a:t>
            </a:r>
            <a:endParaRPr lang="cs-CZ" b="1" kern="0" dirty="0"/>
          </a:p>
        </p:txBody>
      </p:sp>
      <p:sp>
        <p:nvSpPr>
          <p:cNvPr id="37" name="Obdélník 36"/>
          <p:cNvSpPr/>
          <p:nvPr/>
        </p:nvSpPr>
        <p:spPr>
          <a:xfrm>
            <a:off x="7466136" y="3941192"/>
            <a:ext cx="14319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 smtClean="0"/>
              <a:t>y </a:t>
            </a:r>
            <a:r>
              <a:rPr lang="cs-CZ" b="1" kern="0" dirty="0"/>
              <a:t>= </a:t>
            </a:r>
            <a:r>
              <a:rPr lang="cs-CZ" b="1" kern="0" dirty="0" smtClean="0"/>
              <a:t>156 </a:t>
            </a:r>
            <a:r>
              <a:rPr lang="cs-CZ" b="1" kern="0" dirty="0"/>
              <a:t>: </a:t>
            </a:r>
            <a:r>
              <a:rPr lang="cs-CZ" b="1" kern="0" dirty="0" smtClean="0"/>
              <a:t>6</a:t>
            </a:r>
            <a:endParaRPr lang="cs-CZ" b="1" kern="0" dirty="0"/>
          </a:p>
        </p:txBody>
      </p:sp>
      <p:sp>
        <p:nvSpPr>
          <p:cNvPr id="38" name="Obdélník 37"/>
          <p:cNvSpPr/>
          <p:nvPr/>
        </p:nvSpPr>
        <p:spPr>
          <a:xfrm>
            <a:off x="7466136" y="4301555"/>
            <a:ext cx="14319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 smtClean="0"/>
              <a:t>y </a:t>
            </a:r>
            <a:r>
              <a:rPr lang="cs-CZ" b="1" kern="0" dirty="0"/>
              <a:t>= </a:t>
            </a:r>
            <a:r>
              <a:rPr lang="cs-CZ" b="1" kern="0" dirty="0" smtClean="0"/>
              <a:t>26</a:t>
            </a:r>
            <a:endParaRPr lang="cs-CZ" b="1" kern="0" dirty="0"/>
          </a:p>
        </p:txBody>
      </p:sp>
      <p:sp>
        <p:nvSpPr>
          <p:cNvPr id="39" name="Obdélník 38"/>
          <p:cNvSpPr/>
          <p:nvPr/>
        </p:nvSpPr>
        <p:spPr>
          <a:xfrm>
            <a:off x="7466136" y="4661917"/>
            <a:ext cx="19304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kern="0" dirty="0" smtClean="0"/>
              <a:t>y </a:t>
            </a:r>
            <a:r>
              <a:rPr lang="cs-CZ" b="1" kern="0" dirty="0"/>
              <a:t>= </a:t>
            </a:r>
            <a:r>
              <a:rPr lang="cs-CZ" b="1" kern="0" dirty="0" smtClean="0"/>
              <a:t>26 </a:t>
            </a:r>
            <a:r>
              <a:rPr lang="cs-CZ" b="1" kern="0" dirty="0"/>
              <a:t>tyček</a:t>
            </a:r>
          </a:p>
        </p:txBody>
      </p:sp>
      <p:cxnSp>
        <p:nvCxnSpPr>
          <p:cNvPr id="40" name="Přímá spojnice 39"/>
          <p:cNvCxnSpPr/>
          <p:nvPr/>
        </p:nvCxnSpPr>
        <p:spPr>
          <a:xfrm>
            <a:off x="7466136" y="5057205"/>
            <a:ext cx="15478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>
          <a:xfrm>
            <a:off x="7466136" y="5017517"/>
            <a:ext cx="15478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bdélník 41"/>
          <p:cNvSpPr/>
          <p:nvPr/>
        </p:nvSpPr>
        <p:spPr>
          <a:xfrm>
            <a:off x="5306813" y="2785492"/>
            <a:ext cx="4270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kern="0" dirty="0"/>
              <a:t>b)</a:t>
            </a:r>
            <a:endParaRPr lang="cs-CZ" dirty="0"/>
          </a:p>
        </p:txBody>
      </p:sp>
      <p:cxnSp>
        <p:nvCxnSpPr>
          <p:cNvPr id="43" name="Přímá spojnice 42"/>
          <p:cNvCxnSpPr/>
          <p:nvPr/>
        </p:nvCxnSpPr>
        <p:spPr>
          <a:xfrm>
            <a:off x="1728000" y="5040000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/>
          <p:cNvCxnSpPr/>
          <p:nvPr/>
        </p:nvCxnSpPr>
        <p:spPr>
          <a:xfrm>
            <a:off x="4752000" y="4319960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>
            <a:off x="4752000" y="4283960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>
          <a:xfrm>
            <a:off x="1728000" y="5076000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bdélník 46"/>
          <p:cNvSpPr/>
          <p:nvPr/>
        </p:nvSpPr>
        <p:spPr>
          <a:xfrm>
            <a:off x="2700000" y="5242670"/>
            <a:ext cx="4541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/>
              <a:t>Na oplocení bude potřeba </a:t>
            </a:r>
            <a:r>
              <a:rPr lang="cs-CZ" b="1" kern="0" dirty="0" smtClean="0"/>
              <a:t>26 </a:t>
            </a:r>
            <a:r>
              <a:rPr lang="cs-CZ" b="1" kern="0" dirty="0"/>
              <a:t>tyček.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92374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6" grpId="0"/>
      <p:bldP spid="7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0" grpId="0"/>
      <p:bldP spid="31" grpId="0"/>
      <p:bldP spid="35" grpId="0"/>
      <p:bldP spid="36" grpId="0"/>
      <p:bldP spid="37" grpId="0"/>
      <p:bldP spid="38" grpId="0"/>
      <p:bldP spid="39" grpId="0"/>
      <p:bldP spid="42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 bwMode="auto">
          <a:xfrm>
            <a:off x="3960000" y="3887968"/>
            <a:ext cx="4788464" cy="454484"/>
          </a:xfrm>
          <a:prstGeom prst="rect">
            <a:avLst/>
          </a:prstGeom>
          <a:solidFill>
            <a:srgbClr val="B1F4F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05372"/>
            <a:ext cx="9144000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000" b="1" dirty="0" smtClean="0"/>
              <a:t>Petr </a:t>
            </a:r>
            <a:r>
              <a:rPr lang="cs-CZ" sz="2000" b="1" dirty="0"/>
              <a:t>a </a:t>
            </a:r>
            <a:r>
              <a:rPr lang="cs-CZ" sz="2000" b="1" dirty="0" smtClean="0"/>
              <a:t>Jana </a:t>
            </a:r>
            <a:r>
              <a:rPr lang="cs-CZ" sz="2000" b="1" dirty="0"/>
              <a:t>četli stejnou knížku</a:t>
            </a:r>
            <a:r>
              <a:rPr lang="cs-CZ" sz="2000" b="1" dirty="0" smtClean="0"/>
              <a:t>. Petr každý den (včetně toho posledního) přečetl přesně 24 </a:t>
            </a:r>
            <a:r>
              <a:rPr lang="cs-CZ" sz="2000" b="1" dirty="0"/>
              <a:t>stran</a:t>
            </a:r>
            <a:r>
              <a:rPr lang="cs-CZ" sz="2000" b="1" dirty="0" smtClean="0"/>
              <a:t>, Jana 28 stran. Kolik </a:t>
            </a:r>
            <a:r>
              <a:rPr lang="cs-CZ" sz="2000" b="1" dirty="0"/>
              <a:t>stran měla</a:t>
            </a:r>
            <a:r>
              <a:rPr lang="cs-CZ" sz="2000" dirty="0"/>
              <a:t> </a:t>
            </a:r>
            <a:r>
              <a:rPr lang="cs-CZ" sz="2000" b="1" dirty="0" smtClean="0"/>
              <a:t>kniha, když víme že jich bylo více než 250 a méně než 500?</a:t>
            </a:r>
            <a:endParaRPr lang="cs-CZ" sz="2000" b="1" dirty="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830205"/>
            <a:ext cx="3347864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Petr ………….. 24 stran</a:t>
            </a:r>
            <a:endParaRPr lang="cs-CZ" sz="2000" b="1" dirty="0"/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3217541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Jana …………. 28 stran</a:t>
            </a:r>
            <a:endParaRPr lang="cs-CZ" sz="2000" b="1" dirty="0"/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0" y="3694300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Počet stran …. x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081636"/>
            <a:ext cx="2771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0" y="4342452"/>
            <a:ext cx="1979712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x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 = n(24; 28) =</a:t>
            </a:r>
            <a:endParaRPr lang="cs-CZ" sz="2000" b="1" dirty="0"/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1853952" y="4342452"/>
            <a:ext cx="62981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168</a:t>
            </a:r>
            <a:endParaRPr lang="cs-CZ" sz="2000" b="1" dirty="0"/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0" y="4702452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24 =</a:t>
            </a:r>
            <a:endParaRPr lang="cs-CZ" sz="2000" b="1" dirty="0"/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0" y="5062452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28 =</a:t>
            </a:r>
            <a:endParaRPr lang="cs-CZ" sz="2000" b="1" dirty="0"/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612000" y="4702452"/>
            <a:ext cx="14920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 </a:t>
            </a:r>
            <a:r>
              <a:rPr lang="cs-CZ" sz="2000" b="1" dirty="0"/>
              <a:t>∙ </a:t>
            </a:r>
            <a:r>
              <a:rPr lang="cs-CZ" sz="2000" b="1" dirty="0" smtClean="0"/>
              <a:t>2</a:t>
            </a:r>
            <a:r>
              <a:rPr lang="cs-CZ" sz="2000" b="1" dirty="0"/>
              <a:t> ∙ </a:t>
            </a:r>
            <a:r>
              <a:rPr lang="cs-CZ" sz="2000" b="1" dirty="0" smtClean="0"/>
              <a:t>3</a:t>
            </a:r>
            <a:endParaRPr lang="cs-CZ" sz="2000" b="1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576000" y="5062452"/>
            <a:ext cx="1205944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 </a:t>
            </a:r>
            <a:r>
              <a:rPr lang="cs-CZ" sz="2000" b="1" dirty="0"/>
              <a:t>∙ 7</a:t>
            </a:r>
          </a:p>
        </p:txBody>
      </p:sp>
      <p:sp>
        <p:nvSpPr>
          <p:cNvPr id="27" name="Obdélník 26"/>
          <p:cNvSpPr/>
          <p:nvPr/>
        </p:nvSpPr>
        <p:spPr>
          <a:xfrm>
            <a:off x="3263020" y="3305418"/>
            <a:ext cx="5880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dirty="0" smtClean="0"/>
              <a:t>Každý násobek nejmenšího společného násobku je i společným násobkem těchto čísel.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bdélník 27"/>
              <p:cNvSpPr/>
              <p:nvPr/>
            </p:nvSpPr>
            <p:spPr>
              <a:xfrm>
                <a:off x="3960000" y="3960000"/>
                <a:ext cx="2519363" cy="3693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</a:rPr>
                        <m:t>𝟏𝟔𝟖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𝟑𝟑𝟔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𝟐𝟓𝟎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Obdélní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251936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bdélník 28"/>
              <p:cNvSpPr/>
              <p:nvPr/>
            </p:nvSpPr>
            <p:spPr>
              <a:xfrm>
                <a:off x="6480000" y="3950668"/>
                <a:ext cx="241433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</a:rPr>
                        <m:t>𝟏𝟔𝟖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>
                          <a:latin typeface="Cambria Math"/>
                        </a:rPr>
                        <m:t>𝟑𝟑𝟔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𝟓𝟎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Obdélník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3950668"/>
                <a:ext cx="241433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délník 29"/>
              <p:cNvSpPr/>
              <p:nvPr/>
            </p:nvSpPr>
            <p:spPr>
              <a:xfrm>
                <a:off x="3960000" y="4500000"/>
                <a:ext cx="31940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</a:rPr>
                        <m:t>𝟏𝟔𝟖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𝟓𝟎𝟒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𝟓𝟎𝟎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0" name="Obdélník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4500000"/>
                <a:ext cx="31940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délník 41"/>
              <p:cNvSpPr/>
              <p:nvPr/>
            </p:nvSpPr>
            <p:spPr>
              <a:xfrm>
                <a:off x="3960000" y="2880000"/>
                <a:ext cx="165618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𝟏𝟔𝟖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𝟐𝟓𝟎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2" name="Obdélník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880000"/>
                <a:ext cx="165618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Přímá spojnice 42"/>
          <p:cNvCxnSpPr/>
          <p:nvPr/>
        </p:nvCxnSpPr>
        <p:spPr>
          <a:xfrm>
            <a:off x="1957735" y="4702452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bdélník 46"/>
          <p:cNvSpPr/>
          <p:nvPr/>
        </p:nvSpPr>
        <p:spPr>
          <a:xfrm>
            <a:off x="2700000" y="5242670"/>
            <a:ext cx="2519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 smtClean="0"/>
              <a:t>Kniha má 336 stran.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27740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23" grpId="0"/>
      <p:bldP spid="6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27" grpId="0"/>
      <p:bldP spid="28" grpId="0"/>
      <p:bldP spid="29" grpId="0"/>
      <p:bldP spid="30" grpId="0"/>
      <p:bldP spid="42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705372"/>
            <a:ext cx="9144000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sz="2000" b="1" dirty="0" smtClean="0"/>
              <a:t>Petr </a:t>
            </a:r>
            <a:r>
              <a:rPr lang="cs-CZ" sz="2000" b="1" dirty="0"/>
              <a:t>a </a:t>
            </a:r>
            <a:r>
              <a:rPr lang="cs-CZ" sz="2000" b="1" dirty="0" smtClean="0"/>
              <a:t>Jana mají stejný vkus, a tak si opět vybrali stejnou knihu. Petr každý den přečetl přesně 18 </a:t>
            </a:r>
            <a:r>
              <a:rPr lang="cs-CZ" sz="2000" b="1" dirty="0"/>
              <a:t>stran</a:t>
            </a:r>
            <a:r>
              <a:rPr lang="cs-CZ" sz="2000" b="1" dirty="0" smtClean="0"/>
              <a:t>, Jana 24 stran. Kolik </a:t>
            </a:r>
            <a:r>
              <a:rPr lang="cs-CZ" sz="2000" b="1" dirty="0"/>
              <a:t>stran měla</a:t>
            </a:r>
            <a:r>
              <a:rPr lang="cs-CZ" sz="2000" dirty="0"/>
              <a:t> </a:t>
            </a:r>
            <a:r>
              <a:rPr lang="cs-CZ" sz="2000" b="1" dirty="0" smtClean="0"/>
              <a:t>kniha, když Jana ji dočetla o 3 dny dříve než Petr?</a:t>
            </a:r>
            <a:endParaRPr lang="cs-CZ" sz="2000" b="1" dirty="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830205"/>
            <a:ext cx="3347864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Petr ………….. 18 stran</a:t>
            </a:r>
            <a:endParaRPr lang="cs-CZ" sz="2000" b="1" dirty="0"/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3217541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Jana …………. 24 stran</a:t>
            </a:r>
            <a:endParaRPr lang="cs-CZ" sz="2000" b="1" dirty="0"/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0" y="3982332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Počet stran …. x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369668"/>
            <a:ext cx="2771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0" y="4342452"/>
            <a:ext cx="1979712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x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 = n(18; 24) =</a:t>
            </a:r>
            <a:endParaRPr lang="cs-CZ" sz="2000" b="1" dirty="0"/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1781944" y="4342452"/>
            <a:ext cx="62981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 72</a:t>
            </a:r>
            <a:endParaRPr lang="cs-CZ" sz="2000" b="1" dirty="0"/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0" y="4702452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18 =</a:t>
            </a:r>
            <a:endParaRPr lang="cs-CZ" sz="2000" b="1" dirty="0"/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0" y="5062452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24 =</a:t>
            </a:r>
            <a:endParaRPr lang="cs-CZ" sz="2000" b="1" dirty="0"/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612000" y="4702452"/>
            <a:ext cx="14920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3 </a:t>
            </a:r>
            <a:r>
              <a:rPr lang="cs-CZ" sz="2000" b="1" dirty="0"/>
              <a:t>∙ </a:t>
            </a:r>
            <a:r>
              <a:rPr lang="cs-CZ" sz="2000" b="1" dirty="0" smtClean="0"/>
              <a:t>3</a:t>
            </a:r>
            <a:endParaRPr lang="cs-CZ" sz="2000" b="1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576000" y="5062452"/>
            <a:ext cx="1403712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</a:t>
            </a:r>
            <a:r>
              <a:rPr lang="cs-CZ" sz="2000" b="1" dirty="0"/>
              <a:t> ∙ 2</a:t>
            </a:r>
            <a:r>
              <a:rPr lang="cs-CZ" sz="2000" b="1" dirty="0" smtClean="0"/>
              <a:t> </a:t>
            </a:r>
            <a:r>
              <a:rPr lang="cs-CZ" sz="2000" b="1" dirty="0"/>
              <a:t>∙ </a:t>
            </a:r>
            <a:r>
              <a:rPr lang="cs-CZ" sz="2000" b="1" dirty="0" smtClean="0"/>
              <a:t>3</a:t>
            </a:r>
            <a:endParaRPr lang="cs-CZ" sz="2000" b="1" dirty="0"/>
          </a:p>
        </p:txBody>
      </p:sp>
      <p:cxnSp>
        <p:nvCxnSpPr>
          <p:cNvPr id="43" name="Přímá spojnice 42"/>
          <p:cNvCxnSpPr/>
          <p:nvPr/>
        </p:nvCxnSpPr>
        <p:spPr>
          <a:xfrm>
            <a:off x="1885727" y="4702452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-3298" y="3577580"/>
            <a:ext cx="313184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Jana dříve …… o 3 dny</a:t>
            </a:r>
            <a:endParaRPr lang="cs-CZ" sz="2000" b="1" dirty="0"/>
          </a:p>
        </p:txBody>
      </p:sp>
      <p:sp>
        <p:nvSpPr>
          <p:cNvPr id="32" name="Obdélník 31"/>
          <p:cNvSpPr>
            <a:spLocks noChangeArrowheads="1"/>
          </p:cNvSpPr>
          <p:nvPr/>
        </p:nvSpPr>
        <p:spPr bwMode="auto">
          <a:xfrm>
            <a:off x="4581629" y="3001516"/>
            <a:ext cx="633507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 smtClean="0">
                <a:solidFill>
                  <a:srgbClr val="00B050"/>
                </a:solidFill>
              </a:rPr>
              <a:t>Petr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3" name="Obdélník 32"/>
          <p:cNvSpPr>
            <a:spLocks noChangeArrowheads="1"/>
          </p:cNvSpPr>
          <p:nvPr/>
        </p:nvSpPr>
        <p:spPr bwMode="auto">
          <a:xfrm>
            <a:off x="4581629" y="3360291"/>
            <a:ext cx="710451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 smtClean="0">
                <a:solidFill>
                  <a:srgbClr val="00B050"/>
                </a:solidFill>
              </a:rPr>
              <a:t>Jana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4" name="Obdélník 33"/>
          <p:cNvSpPr>
            <a:spLocks noChangeArrowheads="1"/>
          </p:cNvSpPr>
          <p:nvPr/>
        </p:nvSpPr>
        <p:spPr bwMode="auto">
          <a:xfrm>
            <a:off x="5294660" y="2601119"/>
            <a:ext cx="1422184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/>
              <a:t>Počet dní</a:t>
            </a:r>
          </a:p>
        </p:txBody>
      </p:sp>
      <p:sp>
        <p:nvSpPr>
          <p:cNvPr id="35" name="Obdélník 34"/>
          <p:cNvSpPr>
            <a:spLocks noChangeArrowheads="1"/>
          </p:cNvSpPr>
          <p:nvPr/>
        </p:nvSpPr>
        <p:spPr bwMode="auto">
          <a:xfrm>
            <a:off x="6819272" y="2601119"/>
            <a:ext cx="12684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cs-CZ" b="1"/>
              <a:t>Rozdíl</a:t>
            </a:r>
          </a:p>
        </p:txBody>
      </p:sp>
      <p:sp>
        <p:nvSpPr>
          <p:cNvPr id="36" name="Obdélník 35"/>
          <p:cNvSpPr>
            <a:spLocks noChangeArrowheads="1"/>
          </p:cNvSpPr>
          <p:nvPr/>
        </p:nvSpPr>
        <p:spPr bwMode="auto">
          <a:xfrm>
            <a:off x="7921178" y="2601119"/>
            <a:ext cx="14033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cs-CZ" b="1"/>
              <a:t>Vyhovuje</a:t>
            </a:r>
          </a:p>
        </p:txBody>
      </p:sp>
      <p:sp>
        <p:nvSpPr>
          <p:cNvPr id="37" name="Obdélník 36"/>
          <p:cNvSpPr>
            <a:spLocks noChangeArrowheads="1"/>
          </p:cNvSpPr>
          <p:nvPr/>
        </p:nvSpPr>
        <p:spPr bwMode="auto">
          <a:xfrm>
            <a:off x="5294660" y="2961481"/>
            <a:ext cx="1293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00B050"/>
                </a:solidFill>
              </a:rPr>
              <a:t>72 </a:t>
            </a:r>
            <a:r>
              <a:rPr lang="cs-CZ" b="1" dirty="0">
                <a:solidFill>
                  <a:srgbClr val="00B050"/>
                </a:solidFill>
              </a:rPr>
              <a:t>: </a:t>
            </a:r>
            <a:r>
              <a:rPr lang="cs-CZ" b="1" dirty="0" smtClean="0">
                <a:solidFill>
                  <a:srgbClr val="00B050"/>
                </a:solidFill>
              </a:rPr>
              <a:t>18 </a:t>
            </a:r>
            <a:r>
              <a:rPr lang="cs-CZ" b="1" dirty="0">
                <a:solidFill>
                  <a:srgbClr val="00B050"/>
                </a:solidFill>
              </a:rPr>
              <a:t>= 4</a:t>
            </a:r>
          </a:p>
        </p:txBody>
      </p:sp>
      <p:sp>
        <p:nvSpPr>
          <p:cNvPr id="38" name="Obdélník 37"/>
          <p:cNvSpPr>
            <a:spLocks noChangeArrowheads="1"/>
          </p:cNvSpPr>
          <p:nvPr/>
        </p:nvSpPr>
        <p:spPr bwMode="auto">
          <a:xfrm>
            <a:off x="5294660" y="3320256"/>
            <a:ext cx="13580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00B050"/>
                </a:solidFill>
              </a:rPr>
              <a:t>72 </a:t>
            </a:r>
            <a:r>
              <a:rPr lang="cs-CZ" b="1" dirty="0">
                <a:solidFill>
                  <a:srgbClr val="00B050"/>
                </a:solidFill>
              </a:rPr>
              <a:t>: </a:t>
            </a:r>
            <a:r>
              <a:rPr lang="cs-CZ" b="1" dirty="0" smtClean="0">
                <a:solidFill>
                  <a:srgbClr val="00B050"/>
                </a:solidFill>
              </a:rPr>
              <a:t>24 </a:t>
            </a:r>
            <a:r>
              <a:rPr lang="cs-CZ" b="1" dirty="0">
                <a:solidFill>
                  <a:srgbClr val="00B050"/>
                </a:solidFill>
              </a:rPr>
              <a:t>= </a:t>
            </a:r>
            <a:r>
              <a:rPr lang="cs-CZ" b="1" dirty="0" smtClean="0">
                <a:solidFill>
                  <a:srgbClr val="00B050"/>
                </a:solidFill>
              </a:rPr>
              <a:t>3 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9" name="Obdélník 38"/>
          <p:cNvSpPr>
            <a:spLocks noChangeArrowheads="1"/>
          </p:cNvSpPr>
          <p:nvPr/>
        </p:nvSpPr>
        <p:spPr bwMode="auto">
          <a:xfrm>
            <a:off x="6819272" y="3140869"/>
            <a:ext cx="11528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00B050"/>
                </a:solidFill>
              </a:rPr>
              <a:t>4 </a:t>
            </a:r>
            <a:r>
              <a:rPr lang="cs-CZ" b="1" dirty="0">
                <a:solidFill>
                  <a:srgbClr val="00B050"/>
                </a:solidFill>
              </a:rPr>
              <a:t>– </a:t>
            </a:r>
            <a:r>
              <a:rPr lang="cs-CZ" b="1" dirty="0" smtClean="0">
                <a:solidFill>
                  <a:srgbClr val="00B050"/>
                </a:solidFill>
              </a:rPr>
              <a:t>3 </a:t>
            </a:r>
            <a:r>
              <a:rPr lang="cs-CZ" b="1" dirty="0">
                <a:solidFill>
                  <a:srgbClr val="00B050"/>
                </a:solidFill>
              </a:rPr>
              <a:t>= 1 </a:t>
            </a:r>
          </a:p>
        </p:txBody>
      </p:sp>
      <p:sp>
        <p:nvSpPr>
          <p:cNvPr id="40" name="Obdélník 39"/>
          <p:cNvSpPr>
            <a:spLocks noChangeArrowheads="1"/>
          </p:cNvSpPr>
          <p:nvPr/>
        </p:nvSpPr>
        <p:spPr bwMode="auto">
          <a:xfrm>
            <a:off x="8279953" y="3140869"/>
            <a:ext cx="54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/>
              <a:t>NE</a:t>
            </a:r>
          </a:p>
        </p:txBody>
      </p:sp>
      <p:sp>
        <p:nvSpPr>
          <p:cNvPr id="41" name="Obdélník 40"/>
          <p:cNvSpPr>
            <a:spLocks noChangeArrowheads="1"/>
          </p:cNvSpPr>
          <p:nvPr/>
        </p:nvSpPr>
        <p:spPr bwMode="auto">
          <a:xfrm>
            <a:off x="4581629" y="3720654"/>
            <a:ext cx="633507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 smtClean="0">
                <a:solidFill>
                  <a:srgbClr val="0000FF"/>
                </a:solidFill>
              </a:rPr>
              <a:t>Petr</a:t>
            </a:r>
            <a:endParaRPr lang="cs-CZ" b="1" dirty="0">
              <a:solidFill>
                <a:srgbClr val="0000FF"/>
              </a:solidFill>
            </a:endParaRPr>
          </a:p>
        </p:txBody>
      </p:sp>
      <p:sp>
        <p:nvSpPr>
          <p:cNvPr id="44" name="Obdélník 43"/>
          <p:cNvSpPr>
            <a:spLocks noChangeArrowheads="1"/>
          </p:cNvSpPr>
          <p:nvPr/>
        </p:nvSpPr>
        <p:spPr bwMode="auto">
          <a:xfrm>
            <a:off x="4581629" y="4081016"/>
            <a:ext cx="710451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 smtClean="0">
                <a:solidFill>
                  <a:srgbClr val="0000FF"/>
                </a:solidFill>
              </a:rPr>
              <a:t>Jana</a:t>
            </a:r>
            <a:endParaRPr lang="cs-CZ" b="1" dirty="0">
              <a:solidFill>
                <a:srgbClr val="0000FF"/>
              </a:solidFill>
            </a:endParaRPr>
          </a:p>
        </p:txBody>
      </p:sp>
      <p:sp>
        <p:nvSpPr>
          <p:cNvPr id="45" name="Obdélník 44"/>
          <p:cNvSpPr>
            <a:spLocks noChangeArrowheads="1"/>
          </p:cNvSpPr>
          <p:nvPr/>
        </p:nvSpPr>
        <p:spPr bwMode="auto">
          <a:xfrm>
            <a:off x="5294660" y="3680619"/>
            <a:ext cx="14221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0000FF"/>
                </a:solidFill>
              </a:rPr>
              <a:t>144 </a:t>
            </a:r>
            <a:r>
              <a:rPr lang="cs-CZ" b="1" dirty="0">
                <a:solidFill>
                  <a:srgbClr val="0000FF"/>
                </a:solidFill>
              </a:rPr>
              <a:t>: </a:t>
            </a:r>
            <a:r>
              <a:rPr lang="cs-CZ" b="1" dirty="0" smtClean="0">
                <a:solidFill>
                  <a:srgbClr val="0000FF"/>
                </a:solidFill>
              </a:rPr>
              <a:t>18 </a:t>
            </a:r>
            <a:r>
              <a:rPr lang="cs-CZ" b="1" dirty="0">
                <a:solidFill>
                  <a:srgbClr val="0000FF"/>
                </a:solidFill>
              </a:rPr>
              <a:t>= </a:t>
            </a:r>
            <a:r>
              <a:rPr lang="cs-CZ" b="1" dirty="0" smtClean="0">
                <a:solidFill>
                  <a:srgbClr val="0000FF"/>
                </a:solidFill>
              </a:rPr>
              <a:t>8</a:t>
            </a:r>
            <a:endParaRPr lang="cs-CZ" b="1" dirty="0">
              <a:solidFill>
                <a:srgbClr val="0000FF"/>
              </a:solidFill>
            </a:endParaRPr>
          </a:p>
        </p:txBody>
      </p:sp>
      <p:sp>
        <p:nvSpPr>
          <p:cNvPr id="48" name="Obdélník 47"/>
          <p:cNvSpPr>
            <a:spLocks noChangeArrowheads="1"/>
          </p:cNvSpPr>
          <p:nvPr/>
        </p:nvSpPr>
        <p:spPr bwMode="auto">
          <a:xfrm>
            <a:off x="5294660" y="4040981"/>
            <a:ext cx="14863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0000FF"/>
                </a:solidFill>
              </a:rPr>
              <a:t>144 </a:t>
            </a:r>
            <a:r>
              <a:rPr lang="cs-CZ" b="1" dirty="0">
                <a:solidFill>
                  <a:srgbClr val="0000FF"/>
                </a:solidFill>
              </a:rPr>
              <a:t>: </a:t>
            </a:r>
            <a:r>
              <a:rPr lang="cs-CZ" b="1" dirty="0" smtClean="0">
                <a:solidFill>
                  <a:srgbClr val="0000FF"/>
                </a:solidFill>
              </a:rPr>
              <a:t>24 </a:t>
            </a:r>
            <a:r>
              <a:rPr lang="cs-CZ" b="1" dirty="0">
                <a:solidFill>
                  <a:srgbClr val="0000FF"/>
                </a:solidFill>
              </a:rPr>
              <a:t>= </a:t>
            </a:r>
            <a:r>
              <a:rPr lang="cs-CZ" b="1" dirty="0" smtClean="0">
                <a:solidFill>
                  <a:srgbClr val="0000FF"/>
                </a:solidFill>
              </a:rPr>
              <a:t>6 </a:t>
            </a:r>
            <a:endParaRPr lang="cs-CZ" b="1" dirty="0">
              <a:solidFill>
                <a:srgbClr val="0000FF"/>
              </a:solidFill>
            </a:endParaRPr>
          </a:p>
        </p:txBody>
      </p:sp>
      <p:sp>
        <p:nvSpPr>
          <p:cNvPr id="49" name="Obdélník 48"/>
          <p:cNvSpPr>
            <a:spLocks noChangeArrowheads="1"/>
          </p:cNvSpPr>
          <p:nvPr/>
        </p:nvSpPr>
        <p:spPr bwMode="auto">
          <a:xfrm>
            <a:off x="6819272" y="3861594"/>
            <a:ext cx="11528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0000FF"/>
                </a:solidFill>
              </a:rPr>
              <a:t>8 </a:t>
            </a:r>
            <a:r>
              <a:rPr lang="cs-CZ" b="1" dirty="0">
                <a:solidFill>
                  <a:srgbClr val="0000FF"/>
                </a:solidFill>
              </a:rPr>
              <a:t>– </a:t>
            </a:r>
            <a:r>
              <a:rPr lang="cs-CZ" b="1" dirty="0" smtClean="0">
                <a:solidFill>
                  <a:srgbClr val="0000FF"/>
                </a:solidFill>
              </a:rPr>
              <a:t>6 </a:t>
            </a:r>
            <a:r>
              <a:rPr lang="cs-CZ" b="1" dirty="0">
                <a:solidFill>
                  <a:srgbClr val="0000FF"/>
                </a:solidFill>
              </a:rPr>
              <a:t>= 2 </a:t>
            </a:r>
          </a:p>
        </p:txBody>
      </p:sp>
      <p:sp>
        <p:nvSpPr>
          <p:cNvPr id="50" name="Obdélník 49"/>
          <p:cNvSpPr>
            <a:spLocks noChangeArrowheads="1"/>
          </p:cNvSpPr>
          <p:nvPr/>
        </p:nvSpPr>
        <p:spPr bwMode="auto">
          <a:xfrm>
            <a:off x="8279953" y="3861594"/>
            <a:ext cx="54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/>
              <a:t>NE</a:t>
            </a:r>
          </a:p>
        </p:txBody>
      </p:sp>
      <p:sp>
        <p:nvSpPr>
          <p:cNvPr id="51" name="Obdélník 50"/>
          <p:cNvSpPr>
            <a:spLocks noChangeArrowheads="1"/>
          </p:cNvSpPr>
          <p:nvPr/>
        </p:nvSpPr>
        <p:spPr bwMode="auto">
          <a:xfrm>
            <a:off x="4581629" y="4441379"/>
            <a:ext cx="633507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 smtClean="0">
                <a:solidFill>
                  <a:srgbClr val="7030A0"/>
                </a:solidFill>
              </a:rPr>
              <a:t>Petr</a:t>
            </a:r>
            <a:endParaRPr lang="cs-CZ" b="1" dirty="0">
              <a:solidFill>
                <a:srgbClr val="7030A0"/>
              </a:solidFill>
            </a:endParaRPr>
          </a:p>
        </p:txBody>
      </p:sp>
      <p:sp>
        <p:nvSpPr>
          <p:cNvPr id="52" name="Obdélník 51"/>
          <p:cNvSpPr>
            <a:spLocks noChangeArrowheads="1"/>
          </p:cNvSpPr>
          <p:nvPr/>
        </p:nvSpPr>
        <p:spPr bwMode="auto">
          <a:xfrm>
            <a:off x="4581629" y="4801741"/>
            <a:ext cx="710451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s-CZ" b="1" dirty="0" smtClean="0">
                <a:solidFill>
                  <a:srgbClr val="7030A0"/>
                </a:solidFill>
              </a:rPr>
              <a:t>Jana</a:t>
            </a:r>
            <a:endParaRPr lang="cs-CZ" b="1" dirty="0">
              <a:solidFill>
                <a:srgbClr val="7030A0"/>
              </a:solidFill>
            </a:endParaRPr>
          </a:p>
        </p:txBody>
      </p:sp>
      <p:sp>
        <p:nvSpPr>
          <p:cNvPr id="53" name="Obdélník 52"/>
          <p:cNvSpPr>
            <a:spLocks noChangeArrowheads="1"/>
          </p:cNvSpPr>
          <p:nvPr/>
        </p:nvSpPr>
        <p:spPr bwMode="auto">
          <a:xfrm>
            <a:off x="5294660" y="4401344"/>
            <a:ext cx="15504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7030A0"/>
                </a:solidFill>
              </a:rPr>
              <a:t>216 </a:t>
            </a:r>
            <a:r>
              <a:rPr lang="cs-CZ" b="1" dirty="0">
                <a:solidFill>
                  <a:srgbClr val="7030A0"/>
                </a:solidFill>
              </a:rPr>
              <a:t>: </a:t>
            </a:r>
            <a:r>
              <a:rPr lang="cs-CZ" b="1" dirty="0" smtClean="0">
                <a:solidFill>
                  <a:srgbClr val="7030A0"/>
                </a:solidFill>
              </a:rPr>
              <a:t>18 </a:t>
            </a:r>
            <a:r>
              <a:rPr lang="cs-CZ" b="1" dirty="0">
                <a:solidFill>
                  <a:srgbClr val="7030A0"/>
                </a:solidFill>
              </a:rPr>
              <a:t>= 12</a:t>
            </a:r>
          </a:p>
        </p:txBody>
      </p:sp>
      <p:sp>
        <p:nvSpPr>
          <p:cNvPr id="54" name="Obdélník 53"/>
          <p:cNvSpPr>
            <a:spLocks noChangeArrowheads="1"/>
          </p:cNvSpPr>
          <p:nvPr/>
        </p:nvSpPr>
        <p:spPr bwMode="auto">
          <a:xfrm>
            <a:off x="5294660" y="4761706"/>
            <a:ext cx="14863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7030A0"/>
                </a:solidFill>
              </a:rPr>
              <a:t>216 </a:t>
            </a:r>
            <a:r>
              <a:rPr lang="cs-CZ" b="1" dirty="0">
                <a:solidFill>
                  <a:srgbClr val="7030A0"/>
                </a:solidFill>
              </a:rPr>
              <a:t>: </a:t>
            </a:r>
            <a:r>
              <a:rPr lang="cs-CZ" b="1" dirty="0" smtClean="0">
                <a:solidFill>
                  <a:srgbClr val="7030A0"/>
                </a:solidFill>
              </a:rPr>
              <a:t>24 </a:t>
            </a:r>
            <a:r>
              <a:rPr lang="cs-CZ" b="1" dirty="0">
                <a:solidFill>
                  <a:srgbClr val="7030A0"/>
                </a:solidFill>
              </a:rPr>
              <a:t>= </a:t>
            </a:r>
            <a:r>
              <a:rPr lang="cs-CZ" b="1" dirty="0" smtClean="0">
                <a:solidFill>
                  <a:srgbClr val="7030A0"/>
                </a:solidFill>
              </a:rPr>
              <a:t>9 </a:t>
            </a:r>
            <a:endParaRPr lang="cs-CZ" b="1" dirty="0">
              <a:solidFill>
                <a:srgbClr val="7030A0"/>
              </a:solidFill>
            </a:endParaRPr>
          </a:p>
        </p:txBody>
      </p:sp>
      <p:sp>
        <p:nvSpPr>
          <p:cNvPr id="55" name="Obdélník 54"/>
          <p:cNvSpPr>
            <a:spLocks noChangeArrowheads="1"/>
          </p:cNvSpPr>
          <p:nvPr/>
        </p:nvSpPr>
        <p:spPr bwMode="auto">
          <a:xfrm>
            <a:off x="6819272" y="4580731"/>
            <a:ext cx="1281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dirty="0" smtClean="0">
                <a:solidFill>
                  <a:srgbClr val="7030A0"/>
                </a:solidFill>
              </a:rPr>
              <a:t>12 </a:t>
            </a:r>
            <a:r>
              <a:rPr lang="cs-CZ" b="1" dirty="0">
                <a:solidFill>
                  <a:srgbClr val="7030A0"/>
                </a:solidFill>
              </a:rPr>
              <a:t>– </a:t>
            </a:r>
            <a:r>
              <a:rPr lang="cs-CZ" b="1" dirty="0" smtClean="0">
                <a:solidFill>
                  <a:srgbClr val="7030A0"/>
                </a:solidFill>
              </a:rPr>
              <a:t>9 </a:t>
            </a:r>
            <a:r>
              <a:rPr lang="cs-CZ" b="1" dirty="0">
                <a:solidFill>
                  <a:srgbClr val="7030A0"/>
                </a:solidFill>
              </a:rPr>
              <a:t>= 3 </a:t>
            </a:r>
          </a:p>
        </p:txBody>
      </p:sp>
      <p:sp>
        <p:nvSpPr>
          <p:cNvPr id="56" name="Obdélník 55"/>
          <p:cNvSpPr>
            <a:spLocks noChangeArrowheads="1"/>
          </p:cNvSpPr>
          <p:nvPr/>
        </p:nvSpPr>
        <p:spPr bwMode="auto">
          <a:xfrm>
            <a:off x="8279953" y="4580731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rgbClr val="FF0000"/>
                </a:solidFill>
              </a:rPr>
              <a:t>ANO</a:t>
            </a:r>
          </a:p>
        </p:txBody>
      </p:sp>
      <p:sp>
        <p:nvSpPr>
          <p:cNvPr id="57" name="Obdélník 56"/>
          <p:cNvSpPr/>
          <p:nvPr/>
        </p:nvSpPr>
        <p:spPr>
          <a:xfrm>
            <a:off x="2700000" y="5242670"/>
            <a:ext cx="2519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 smtClean="0"/>
              <a:t>Kniha má 216 stran.</a:t>
            </a:r>
            <a:endParaRPr lang="cs-CZ" dirty="0"/>
          </a:p>
        </p:txBody>
      </p:sp>
      <p:sp>
        <p:nvSpPr>
          <p:cNvPr id="58" name="Obdélník 57"/>
          <p:cNvSpPr/>
          <p:nvPr/>
        </p:nvSpPr>
        <p:spPr>
          <a:xfrm>
            <a:off x="2281825" y="4385979"/>
            <a:ext cx="19301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600" b="1" kern="0" dirty="0" smtClean="0"/>
              <a:t>… nejméně stran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6953079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6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24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4" grpId="0"/>
      <p:bldP spid="45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6" grpId="0"/>
      <p:bldP spid="57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1705372"/>
                <a:ext cx="9144000" cy="117038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Na třídenním </a:t>
                </a:r>
                <a:r>
                  <a:rPr lang="cs-CZ" sz="2000" b="1" dirty="0" err="1" smtClean="0"/>
                  <a:t>cykloputování</a:t>
                </a:r>
                <a:r>
                  <a:rPr lang="cs-CZ" sz="2000" b="1" dirty="0" smtClean="0"/>
                  <a:t> jsme urazili postupně 84 km, 48 km a 60 km? Každý den jsme jeli celé hodiny a každý den jsme jeli stejnou průměrnou rychlostí vyšší než 10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0" smtClean="0">
                            <a:latin typeface="Cambria Math"/>
                          </a:rPr>
                          <m:t>𝐤𝐦</m:t>
                        </m:r>
                      </m:num>
                      <m:den>
                        <m:r>
                          <a:rPr lang="cs-CZ" sz="2000" b="1" i="0" smtClean="0">
                            <a:latin typeface="Cambria Math"/>
                          </a:rPr>
                          <m:t>𝐡</m:t>
                        </m:r>
                      </m:den>
                    </m:f>
                  </m:oMath>
                </a14:m>
                <a:r>
                  <a:rPr lang="cs-CZ" sz="2000" b="1" dirty="0" smtClean="0"/>
                  <a:t>. Jaká byla naše průměrná rychlost?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5372"/>
                <a:ext cx="9144000" cy="1170385"/>
              </a:xfrm>
              <a:prstGeom prst="rect">
                <a:avLst/>
              </a:prstGeom>
              <a:blipFill rotWithShape="1">
                <a:blip r:embed="rId2"/>
                <a:stretch>
                  <a:fillRect l="-667" t="-2083" b="-15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830205"/>
            <a:ext cx="4427984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1. den ……………………….. 84 km</a:t>
            </a:r>
            <a:endParaRPr lang="cs-CZ" sz="2000" b="1" dirty="0"/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3217541"/>
            <a:ext cx="428396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2. den ……………………….. 48 km</a:t>
            </a:r>
            <a:endParaRPr lang="cs-CZ" sz="2000" b="1" dirty="0"/>
          </a:p>
        </p:txBody>
      </p:sp>
      <p:sp>
        <p:nvSpPr>
          <p:cNvPr id="7" name="Rectangle 34"/>
          <p:cNvSpPr>
            <a:spLocks noChangeArrowheads="1"/>
          </p:cNvSpPr>
          <p:nvPr/>
        </p:nvSpPr>
        <p:spPr bwMode="auto">
          <a:xfrm>
            <a:off x="0" y="3614930"/>
            <a:ext cx="428396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3. den ……..……………….... 60 km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0" y="4016303"/>
                <a:ext cx="4283968" cy="387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eaLnBrk="1" hangingPunct="1">
                  <a:buFontTx/>
                  <a:buNone/>
                </a:pPr>
                <a:r>
                  <a:rPr lang="cs-CZ" sz="2000" b="1" dirty="0" smtClean="0"/>
                  <a:t>Průměrná rychlost .……….. </a:t>
                </a:r>
                <a:r>
                  <a:rPr lang="cs-CZ" sz="2000" b="1" dirty="0"/>
                  <a:t>x</a:t>
                </a:r>
                <a:r>
                  <a:rPr lang="cs-CZ" sz="20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0" smtClean="0">
                            <a:latin typeface="Cambria Math"/>
                          </a:rPr>
                          <m:t>𝐤𝐦</m:t>
                        </m:r>
                      </m:num>
                      <m:den>
                        <m:r>
                          <a:rPr lang="cs-CZ" sz="2000" b="1" i="0" smtClean="0">
                            <a:latin typeface="Cambria Math"/>
                          </a:rPr>
                          <m:t>𝐡</m:t>
                        </m:r>
                      </m:den>
                    </m:f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8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016303"/>
                <a:ext cx="4283968" cy="387336"/>
              </a:xfrm>
              <a:prstGeom prst="rect">
                <a:avLst/>
              </a:prstGeom>
              <a:blipFill rotWithShape="1">
                <a:blip r:embed="rId3"/>
                <a:stretch>
                  <a:fillRect l="-1422" t="-7937" b="-3174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0" y="4513684"/>
            <a:ext cx="421196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4694566" y="3073524"/>
            <a:ext cx="239310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x = D(84; 48; 60) =</a:t>
            </a:r>
            <a:endParaRPr lang="cs-CZ" sz="2000" b="1" dirty="0"/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6914604" y="3073524"/>
            <a:ext cx="46570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12</a:t>
            </a:r>
            <a:endParaRPr lang="cs-CZ" sz="2000" b="1" dirty="0"/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4694567" y="3433524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84 =</a:t>
            </a:r>
            <a:endParaRPr lang="cs-CZ" sz="2000" b="1" dirty="0"/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4694567" y="3793524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48 =</a:t>
            </a:r>
            <a:endParaRPr lang="cs-CZ" sz="2000" b="1" dirty="0"/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5306567" y="3433524"/>
            <a:ext cx="14920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</a:t>
            </a:r>
            <a:r>
              <a:rPr lang="cs-CZ" sz="2000" b="1" dirty="0"/>
              <a:t> ∙ </a:t>
            </a:r>
            <a:r>
              <a:rPr lang="cs-CZ" sz="2000" b="1" dirty="0" smtClean="0"/>
              <a:t>2 ∙ 3</a:t>
            </a:r>
            <a:r>
              <a:rPr lang="cs-CZ" sz="2000" b="1" dirty="0"/>
              <a:t> ∙ </a:t>
            </a:r>
            <a:r>
              <a:rPr lang="cs-CZ" sz="2000" b="1" dirty="0" smtClean="0"/>
              <a:t>7</a:t>
            </a:r>
            <a:endParaRPr lang="cs-CZ" sz="2000" b="1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5270566" y="3793524"/>
            <a:ext cx="1965729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</a:t>
            </a:r>
            <a:r>
              <a:rPr lang="cs-CZ" sz="2000" b="1" dirty="0"/>
              <a:t> ∙ </a:t>
            </a:r>
            <a:r>
              <a:rPr lang="cs-CZ" sz="2000" b="1" dirty="0" smtClean="0"/>
              <a:t>2</a:t>
            </a:r>
            <a:r>
              <a:rPr lang="cs-CZ" sz="2000" b="1" dirty="0"/>
              <a:t> ∙ 2</a:t>
            </a:r>
            <a:r>
              <a:rPr lang="cs-CZ" sz="2000" b="1" dirty="0" smtClean="0"/>
              <a:t> </a:t>
            </a:r>
            <a:r>
              <a:rPr lang="cs-CZ" sz="2000" b="1" dirty="0"/>
              <a:t>∙ 3</a:t>
            </a:r>
          </a:p>
        </p:txBody>
      </p:sp>
      <p:cxnSp>
        <p:nvCxnSpPr>
          <p:cNvPr id="43" name="Přímá spojnice 42"/>
          <p:cNvCxnSpPr/>
          <p:nvPr/>
        </p:nvCxnSpPr>
        <p:spPr>
          <a:xfrm>
            <a:off x="6948264" y="3433524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>
          <a:xfrm>
            <a:off x="6948264" y="3469524"/>
            <a:ext cx="454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bdélník 46"/>
              <p:cNvSpPr/>
              <p:nvPr/>
            </p:nvSpPr>
            <p:spPr>
              <a:xfrm>
                <a:off x="1619672" y="5089748"/>
                <a:ext cx="7800157" cy="495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cs-CZ" b="1" kern="0" dirty="0" smtClean="0"/>
                  <a:t>Průměrná rychlost při </a:t>
                </a:r>
                <a:r>
                  <a:rPr lang="cs-CZ" b="1" kern="0" dirty="0" err="1" smtClean="0"/>
                  <a:t>cykloputování</a:t>
                </a:r>
                <a:r>
                  <a:rPr lang="cs-CZ" b="1" kern="0" dirty="0" smtClean="0"/>
                  <a:t> byla </a:t>
                </a:r>
                <a:r>
                  <a:rPr lang="cs-CZ" b="1" dirty="0" smtClean="0"/>
                  <a:t>12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b="1">
                            <a:latin typeface="Cambria Math"/>
                          </a:rPr>
                          <m:t>𝐤𝐦</m:t>
                        </m:r>
                      </m:num>
                      <m:den>
                        <m:r>
                          <a:rPr lang="cs-CZ" b="1">
                            <a:latin typeface="Cambria Math"/>
                          </a:rPr>
                          <m:t>𝐡</m:t>
                        </m:r>
                      </m:den>
                    </m:f>
                  </m:oMath>
                </a14:m>
                <a:r>
                  <a:rPr lang="cs-CZ" b="1" dirty="0" smtClean="0"/>
                  <a:t>.</a:t>
                </a:r>
                <a:endParaRPr lang="cs-CZ" b="1" dirty="0"/>
              </a:p>
            </p:txBody>
          </p:sp>
        </mc:Choice>
        <mc:Fallback xmlns="">
          <p:sp>
            <p:nvSpPr>
              <p:cNvPr id="47" name="Obdélník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089748"/>
                <a:ext cx="7800157" cy="495328"/>
              </a:xfrm>
              <a:prstGeom prst="rect">
                <a:avLst/>
              </a:prstGeom>
              <a:blipFill rotWithShape="1">
                <a:blip r:embed="rId4"/>
                <a:stretch>
                  <a:fillRect l="-704" b="-7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4694568" y="4198356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60 =</a:t>
            </a:r>
            <a:endParaRPr lang="cs-CZ" sz="2000" b="1" dirty="0"/>
          </a:p>
        </p:txBody>
      </p:sp>
      <p:sp>
        <p:nvSpPr>
          <p:cNvPr id="49" name="Rectangle 34"/>
          <p:cNvSpPr>
            <a:spLocks noChangeArrowheads="1"/>
          </p:cNvSpPr>
          <p:nvPr/>
        </p:nvSpPr>
        <p:spPr bwMode="auto">
          <a:xfrm>
            <a:off x="5270567" y="4198356"/>
            <a:ext cx="1965729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</a:t>
            </a:r>
            <a:r>
              <a:rPr lang="cs-CZ" sz="2000" b="1" dirty="0"/>
              <a:t> ∙ 3</a:t>
            </a:r>
            <a:r>
              <a:rPr lang="cs-CZ" sz="2000" b="1" dirty="0" smtClean="0"/>
              <a:t> </a:t>
            </a:r>
            <a:r>
              <a:rPr lang="cs-CZ" sz="2000" b="1" dirty="0"/>
              <a:t>∙ </a:t>
            </a:r>
            <a:r>
              <a:rPr lang="cs-CZ" sz="2000" b="1" dirty="0" smtClean="0"/>
              <a:t>5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2755688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6" grpId="0"/>
      <p:bldP spid="7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47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-3298" y="1705372"/>
            <a:ext cx="9147298" cy="96949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eaLnBrk="1" hangingPunct="1">
              <a:buFontTx/>
              <a:buNone/>
            </a:pPr>
            <a:r>
              <a:rPr lang="cs-CZ" sz="1900" b="1" dirty="0" smtClean="0"/>
              <a:t>Ve 5.10 </a:t>
            </a:r>
            <a:r>
              <a:rPr lang="cs-CZ" sz="1900" b="1" dirty="0"/>
              <a:t>hodin vyjíždějí čtyři tramvaje na různé linky. První tramvaj se vrací na konečnou za </a:t>
            </a:r>
            <a:r>
              <a:rPr lang="cs-CZ" sz="1900" b="1" dirty="0" smtClean="0"/>
              <a:t>hodinu a půl, </a:t>
            </a:r>
            <a:r>
              <a:rPr lang="cs-CZ" sz="1900" b="1" dirty="0"/>
              <a:t>druhá za </a:t>
            </a:r>
            <a:r>
              <a:rPr lang="cs-CZ" sz="1900" b="1" dirty="0" smtClean="0"/>
              <a:t>hodinu, </a:t>
            </a:r>
            <a:r>
              <a:rPr lang="cs-CZ" sz="1900" b="1" dirty="0"/>
              <a:t>třetí za dvě hodiny a čtvrtá za 45 minut. V kolik hodin nejdříve vyjedou opět současně?</a:t>
            </a: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2700000"/>
            <a:ext cx="3707904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1. tramvaj ………….. 90 minut</a:t>
            </a:r>
            <a:endParaRPr lang="cs-CZ" sz="2000" b="1" dirty="0"/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3132000"/>
            <a:ext cx="385192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2. </a:t>
            </a:r>
            <a:r>
              <a:rPr lang="cs-CZ" sz="2000" b="1"/>
              <a:t>tramvaj</a:t>
            </a:r>
            <a:r>
              <a:rPr lang="cs-CZ" sz="2000" b="1" smtClean="0"/>
              <a:t> ………….. </a:t>
            </a:r>
            <a:r>
              <a:rPr lang="cs-CZ" sz="2000" b="1" dirty="0" smtClean="0"/>
              <a:t>60 minut</a:t>
            </a:r>
            <a:endParaRPr lang="cs-CZ" sz="2000" b="1" dirty="0"/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-1" y="4428000"/>
            <a:ext cx="4032839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Společně za ………… x minut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788000"/>
            <a:ext cx="370790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4032839" y="2785492"/>
            <a:ext cx="2987433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x = n(90; 60; 120; 45) =</a:t>
            </a:r>
            <a:endParaRPr lang="cs-CZ" sz="2000" b="1" dirty="0"/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6804248" y="2785492"/>
            <a:ext cx="79208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 360</a:t>
            </a:r>
            <a:endParaRPr lang="cs-CZ" sz="2000" b="1" dirty="0"/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4032839" y="3145492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90 =</a:t>
            </a:r>
            <a:endParaRPr lang="cs-CZ" sz="2000" b="1" dirty="0"/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4032000" y="3505492"/>
            <a:ext cx="933197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60 =</a:t>
            </a:r>
            <a:endParaRPr lang="cs-CZ" sz="2000" b="1" dirty="0"/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4644839" y="3145492"/>
            <a:ext cx="14920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3 </a:t>
            </a:r>
            <a:r>
              <a:rPr lang="cs-CZ" sz="2000" b="1" dirty="0"/>
              <a:t>∙ </a:t>
            </a:r>
            <a:r>
              <a:rPr lang="cs-CZ" sz="2000" b="1" dirty="0" smtClean="0"/>
              <a:t>3</a:t>
            </a:r>
            <a:r>
              <a:rPr lang="cs-CZ" sz="2000" b="1" dirty="0"/>
              <a:t> ∙ </a:t>
            </a:r>
            <a:r>
              <a:rPr lang="cs-CZ" sz="2000" b="1" dirty="0" smtClean="0"/>
              <a:t>5</a:t>
            </a:r>
            <a:endParaRPr lang="cs-CZ" sz="2000" b="1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4644000" y="3505492"/>
            <a:ext cx="1403712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</a:t>
            </a:r>
            <a:r>
              <a:rPr lang="cs-CZ" sz="2000" b="1" dirty="0"/>
              <a:t> ∙ </a:t>
            </a:r>
            <a:r>
              <a:rPr lang="cs-CZ" sz="2000" b="1" dirty="0" smtClean="0"/>
              <a:t>3 </a:t>
            </a:r>
            <a:r>
              <a:rPr lang="cs-CZ" sz="2000" b="1" dirty="0"/>
              <a:t>∙ </a:t>
            </a:r>
            <a:r>
              <a:rPr lang="cs-CZ" sz="2000" b="1" dirty="0" smtClean="0"/>
              <a:t>5</a:t>
            </a:r>
            <a:endParaRPr lang="cs-CZ" sz="2000" b="1" dirty="0"/>
          </a:p>
        </p:txBody>
      </p:sp>
      <p:cxnSp>
        <p:nvCxnSpPr>
          <p:cNvPr id="43" name="Přímá spojnice 42"/>
          <p:cNvCxnSpPr/>
          <p:nvPr/>
        </p:nvCxnSpPr>
        <p:spPr>
          <a:xfrm>
            <a:off x="6908031" y="3145492"/>
            <a:ext cx="5710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>
          <a:xfrm>
            <a:off x="7214319" y="5017740"/>
            <a:ext cx="139012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3564000"/>
            <a:ext cx="385521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3. </a:t>
            </a:r>
            <a:r>
              <a:rPr lang="cs-CZ" sz="2000" b="1" dirty="0"/>
              <a:t>tramvaj </a:t>
            </a:r>
            <a:r>
              <a:rPr lang="cs-CZ" sz="2000" b="1" dirty="0" smtClean="0"/>
              <a:t>………… 120 minut</a:t>
            </a:r>
            <a:endParaRPr lang="cs-CZ" sz="2000" b="1" dirty="0"/>
          </a:p>
        </p:txBody>
      </p:sp>
      <p:sp>
        <p:nvSpPr>
          <p:cNvPr id="57" name="Obdélník 56"/>
          <p:cNvSpPr/>
          <p:nvPr/>
        </p:nvSpPr>
        <p:spPr>
          <a:xfrm>
            <a:off x="1927609" y="5233764"/>
            <a:ext cx="4876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2000" b="1" kern="0" dirty="0" smtClean="0"/>
              <a:t>Tramvaje vyjedou současně v 11.10 h.</a:t>
            </a:r>
            <a:endParaRPr lang="cs-CZ" sz="2000" dirty="0"/>
          </a:p>
        </p:txBody>
      </p:sp>
      <p:sp>
        <p:nvSpPr>
          <p:cNvPr id="42" name="Rectangle 34"/>
          <p:cNvSpPr>
            <a:spLocks noChangeArrowheads="1"/>
          </p:cNvSpPr>
          <p:nvPr/>
        </p:nvSpPr>
        <p:spPr bwMode="auto">
          <a:xfrm>
            <a:off x="0" y="3996000"/>
            <a:ext cx="3855218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4. </a:t>
            </a:r>
            <a:r>
              <a:rPr lang="cs-CZ" sz="2000" b="1" dirty="0"/>
              <a:t>tramvaj </a:t>
            </a:r>
            <a:r>
              <a:rPr lang="cs-CZ" sz="2000" b="1" dirty="0" smtClean="0"/>
              <a:t>………….. 45 minut</a:t>
            </a:r>
            <a:endParaRPr lang="cs-CZ" sz="2000" b="1" dirty="0"/>
          </a:p>
        </p:txBody>
      </p:sp>
      <p:sp>
        <p:nvSpPr>
          <p:cNvPr id="47" name="Rectangle 34"/>
          <p:cNvSpPr>
            <a:spLocks noChangeArrowheads="1"/>
          </p:cNvSpPr>
          <p:nvPr/>
        </p:nvSpPr>
        <p:spPr bwMode="auto">
          <a:xfrm>
            <a:off x="3888000" y="3838356"/>
            <a:ext cx="935520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120 =</a:t>
            </a:r>
            <a:endParaRPr lang="cs-CZ" sz="2000" b="1" dirty="0"/>
          </a:p>
        </p:txBody>
      </p:sp>
      <p:sp>
        <p:nvSpPr>
          <p:cNvPr id="59" name="Rectangle 34"/>
          <p:cNvSpPr>
            <a:spLocks noChangeArrowheads="1"/>
          </p:cNvSpPr>
          <p:nvPr/>
        </p:nvSpPr>
        <p:spPr bwMode="auto">
          <a:xfrm>
            <a:off x="4067944" y="4198356"/>
            <a:ext cx="755576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45 =</a:t>
            </a:r>
            <a:endParaRPr lang="cs-CZ" sz="2000" b="1" dirty="0"/>
          </a:p>
        </p:txBody>
      </p:sp>
      <p:sp>
        <p:nvSpPr>
          <p:cNvPr id="60" name="Rectangle 34"/>
          <p:cNvSpPr>
            <a:spLocks noChangeArrowheads="1"/>
          </p:cNvSpPr>
          <p:nvPr/>
        </p:nvSpPr>
        <p:spPr bwMode="auto">
          <a:xfrm>
            <a:off x="4643944" y="4198356"/>
            <a:ext cx="1403712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3 ∙ 3 </a:t>
            </a:r>
            <a:r>
              <a:rPr lang="cs-CZ" sz="2000" b="1" dirty="0"/>
              <a:t>∙ </a:t>
            </a:r>
            <a:r>
              <a:rPr lang="cs-CZ" sz="2000" b="1" dirty="0" smtClean="0"/>
              <a:t>5</a:t>
            </a:r>
            <a:endParaRPr lang="cs-CZ" sz="2000" b="1" dirty="0"/>
          </a:p>
        </p:txBody>
      </p:sp>
      <p:sp>
        <p:nvSpPr>
          <p:cNvPr id="61" name="Rectangle 34"/>
          <p:cNvSpPr>
            <a:spLocks noChangeArrowheads="1"/>
          </p:cNvSpPr>
          <p:nvPr/>
        </p:nvSpPr>
        <p:spPr bwMode="auto">
          <a:xfrm>
            <a:off x="4674047" y="3837877"/>
            <a:ext cx="2058791" cy="38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cs-CZ" sz="2000" b="1" dirty="0" smtClean="0"/>
              <a:t>2 ∙ 2</a:t>
            </a:r>
            <a:r>
              <a:rPr lang="cs-CZ" sz="2000" b="1" dirty="0"/>
              <a:t> ∙ 2</a:t>
            </a:r>
            <a:r>
              <a:rPr lang="cs-CZ" sz="2000" b="1" dirty="0" smtClean="0"/>
              <a:t> </a:t>
            </a:r>
            <a:r>
              <a:rPr lang="cs-CZ" sz="2000" b="1" dirty="0"/>
              <a:t>∙ </a:t>
            </a:r>
            <a:r>
              <a:rPr lang="cs-CZ" sz="2000" b="1" dirty="0" smtClean="0"/>
              <a:t>3</a:t>
            </a:r>
            <a:r>
              <a:rPr lang="cs-CZ" sz="2000" b="1" dirty="0"/>
              <a:t> ∙ </a:t>
            </a:r>
            <a:r>
              <a:rPr lang="cs-CZ" sz="2000" b="1" dirty="0" smtClean="0"/>
              <a:t>5</a:t>
            </a:r>
            <a:endParaRPr lang="cs-CZ" sz="2000" b="1" dirty="0"/>
          </a:p>
        </p:txBody>
      </p:sp>
      <p:sp>
        <p:nvSpPr>
          <p:cNvPr id="62" name="Obdélník 61"/>
          <p:cNvSpPr/>
          <p:nvPr/>
        </p:nvSpPr>
        <p:spPr>
          <a:xfrm>
            <a:off x="3779912" y="4680000"/>
            <a:ext cx="1074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 smtClean="0"/>
              <a:t>360´ =</a:t>
            </a:r>
            <a:endParaRPr lang="cs-CZ" dirty="0"/>
          </a:p>
        </p:txBody>
      </p:sp>
      <p:sp>
        <p:nvSpPr>
          <p:cNvPr id="63" name="Obdélník 62"/>
          <p:cNvSpPr/>
          <p:nvPr/>
        </p:nvSpPr>
        <p:spPr>
          <a:xfrm>
            <a:off x="4535912" y="4680000"/>
            <a:ext cx="70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 smtClean="0"/>
              <a:t>6 h</a:t>
            </a:r>
            <a:endParaRPr lang="cs-CZ" dirty="0"/>
          </a:p>
        </p:txBody>
      </p:sp>
      <p:sp>
        <p:nvSpPr>
          <p:cNvPr id="64" name="Obdélník 63"/>
          <p:cNvSpPr/>
          <p:nvPr/>
        </p:nvSpPr>
        <p:spPr>
          <a:xfrm>
            <a:off x="5220072" y="4680000"/>
            <a:ext cx="2252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 smtClean="0"/>
              <a:t>5 h 10 min + 6 h =</a:t>
            </a:r>
            <a:endParaRPr lang="cs-CZ" dirty="0"/>
          </a:p>
        </p:txBody>
      </p:sp>
      <p:sp>
        <p:nvSpPr>
          <p:cNvPr id="65" name="Obdélník 64"/>
          <p:cNvSpPr/>
          <p:nvPr/>
        </p:nvSpPr>
        <p:spPr>
          <a:xfrm>
            <a:off x="7164288" y="4680000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 smtClean="0"/>
              <a:t>11 h 10 min</a:t>
            </a:r>
            <a:endParaRPr lang="cs-CZ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14319" y="5049332"/>
            <a:ext cx="139012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6641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6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24" grpId="0"/>
      <p:bldP spid="57" grpId="0"/>
      <p:bldP spid="42" grpId="0"/>
      <p:bldP spid="47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2894</TotalTime>
  <Words>715</Words>
  <Application>Microsoft Office PowerPoint</Application>
  <PresentationFormat>Předvádění na obrazovce (16:10)</PresentationFormat>
  <Paragraphs>126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Slovní úlohy Dělitelnost</vt:lpstr>
      <vt:lpstr>Slovní úlohy</vt:lpstr>
      <vt:lpstr>Slovní úlohy</vt:lpstr>
      <vt:lpstr>Slovní úlohy</vt:lpstr>
      <vt:lpstr>Slovní úlohy</vt:lpstr>
      <vt:lpstr>Slovní úlohy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397</cp:revision>
  <dcterms:created xsi:type="dcterms:W3CDTF">2012-01-02T08:14:14Z</dcterms:created>
  <dcterms:modified xsi:type="dcterms:W3CDTF">2013-05-17T06:40:38Z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