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71" r:id="rId9"/>
    <p:sldId id="272" r:id="rId10"/>
    <p:sldId id="262" r:id="rId11"/>
    <p:sldId id="263" r:id="rId12"/>
    <p:sldId id="273" r:id="rId13"/>
    <p:sldId id="264" r:id="rId14"/>
    <p:sldId id="274" r:id="rId15"/>
    <p:sldId id="275" r:id="rId16"/>
    <p:sldId id="265" r:id="rId17"/>
    <p:sldId id="276" r:id="rId18"/>
    <p:sldId id="268" r:id="rId19"/>
    <p:sldId id="277" r:id="rId20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FDAF"/>
    <a:srgbClr val="00CCFF"/>
    <a:srgbClr val="FFCC00"/>
    <a:srgbClr val="FAFC9E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65" d="100"/>
          <a:sy n="65" d="100"/>
        </p:scale>
        <p:origin x="84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3536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mtClean="0"/>
              <a:t>Tělesa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Síť </a:t>
            </a:r>
            <a:r>
              <a:rPr lang="cs-CZ" dirty="0"/>
              <a:t>kvádru a krychle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3240280" y="2192456"/>
            <a:ext cx="442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1. Načrtni si krychli podle obrázku.</a:t>
            </a:r>
            <a:endParaRPr lang="cs-CZ" sz="2000" b="1" dirty="0"/>
          </a:p>
        </p:txBody>
      </p:sp>
      <p:sp>
        <p:nvSpPr>
          <p:cNvPr id="14" name="Obdélník 13"/>
          <p:cNvSpPr/>
          <p:nvPr/>
        </p:nvSpPr>
        <p:spPr>
          <a:xfrm>
            <a:off x="883788" y="3560488"/>
            <a:ext cx="827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3 cm</a:t>
            </a:r>
            <a:endParaRPr lang="cs-CZ" sz="2000" b="1" dirty="0"/>
          </a:p>
        </p:txBody>
      </p:sp>
      <p:sp>
        <p:nvSpPr>
          <p:cNvPr id="2" name="Krychle 1"/>
          <p:cNvSpPr/>
          <p:nvPr/>
        </p:nvSpPr>
        <p:spPr bwMode="auto">
          <a:xfrm>
            <a:off x="720000" y="2060848"/>
            <a:ext cx="1440000" cy="1440160"/>
          </a:xfrm>
          <a:prstGeom prst="cub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Přímá spojnice 4"/>
          <p:cNvCxnSpPr/>
          <p:nvPr/>
        </p:nvCxnSpPr>
        <p:spPr bwMode="auto">
          <a:xfrm flipH="1">
            <a:off x="1080000" y="3113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>
            <a:off x="1098000" y="2060848"/>
            <a:ext cx="0" cy="108012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 flipH="1">
            <a:off x="720000" y="3113904"/>
            <a:ext cx="378000" cy="38710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Obdélník 25"/>
          <p:cNvSpPr/>
          <p:nvPr/>
        </p:nvSpPr>
        <p:spPr>
          <a:xfrm>
            <a:off x="3240280" y="2552456"/>
            <a:ext cx="442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2. Kolik má stěn, hran a vrcholů?</a:t>
            </a:r>
            <a:endParaRPr lang="cs-CZ" sz="2000" b="1" dirty="0"/>
          </a:p>
        </p:txBody>
      </p:sp>
      <p:sp>
        <p:nvSpPr>
          <p:cNvPr id="27" name="Obdélník 26"/>
          <p:cNvSpPr/>
          <p:nvPr/>
        </p:nvSpPr>
        <p:spPr>
          <a:xfrm>
            <a:off x="3240280" y="2912456"/>
            <a:ext cx="442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3. Jaký tvar mají její stěny?</a:t>
            </a:r>
            <a:endParaRPr lang="cs-CZ" sz="2000" b="1" dirty="0"/>
          </a:p>
        </p:txBody>
      </p:sp>
      <p:sp>
        <p:nvSpPr>
          <p:cNvPr id="28" name="Obdélník 27"/>
          <p:cNvSpPr/>
          <p:nvPr/>
        </p:nvSpPr>
        <p:spPr>
          <a:xfrm>
            <a:off x="3240280" y="3272456"/>
            <a:ext cx="47160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4. Narýsuj síť této krychle?</a:t>
            </a:r>
          </a:p>
          <a:p>
            <a:r>
              <a:rPr lang="cs-CZ" sz="2000" b="1" dirty="0"/>
              <a:t> </a:t>
            </a:r>
            <a:r>
              <a:rPr lang="cs-CZ" sz="2000" b="1" dirty="0" smtClean="0"/>
              <a:t>   (síť si načrtni a připiš k ní rozměry)</a:t>
            </a:r>
            <a:endParaRPr lang="cs-CZ" sz="2000" b="1" dirty="0"/>
          </a:p>
        </p:txBody>
      </p:sp>
      <p:sp>
        <p:nvSpPr>
          <p:cNvPr id="30" name="Obdélník 29"/>
          <p:cNvSpPr/>
          <p:nvPr/>
        </p:nvSpPr>
        <p:spPr>
          <a:xfrm>
            <a:off x="3131840" y="4469170"/>
            <a:ext cx="442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1. Načrtni si kvádr podle obrázku.</a:t>
            </a:r>
            <a:endParaRPr lang="cs-CZ" sz="2000" b="1" dirty="0"/>
          </a:p>
        </p:txBody>
      </p:sp>
      <p:sp>
        <p:nvSpPr>
          <p:cNvPr id="31" name="Obdélník 30"/>
          <p:cNvSpPr/>
          <p:nvPr/>
        </p:nvSpPr>
        <p:spPr>
          <a:xfrm>
            <a:off x="467544" y="6485274"/>
            <a:ext cx="827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2 cm</a:t>
            </a:r>
            <a:endParaRPr lang="cs-CZ" sz="2000" b="1" dirty="0"/>
          </a:p>
        </p:txBody>
      </p:sp>
      <p:sp>
        <p:nvSpPr>
          <p:cNvPr id="32" name="Krychle 31"/>
          <p:cNvSpPr/>
          <p:nvPr/>
        </p:nvSpPr>
        <p:spPr bwMode="auto">
          <a:xfrm>
            <a:off x="467544" y="4337562"/>
            <a:ext cx="1080000" cy="2160000"/>
          </a:xfrm>
          <a:prstGeom prst="cub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3" name="Přímá spojnice 32"/>
          <p:cNvCxnSpPr/>
          <p:nvPr/>
        </p:nvCxnSpPr>
        <p:spPr bwMode="auto">
          <a:xfrm flipH="1">
            <a:off x="720000" y="6237312"/>
            <a:ext cx="8276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H="1">
            <a:off x="720000" y="4337562"/>
            <a:ext cx="0" cy="18997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H="1">
            <a:off x="500706" y="6243814"/>
            <a:ext cx="219294" cy="24074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Obdélník 35"/>
          <p:cNvSpPr/>
          <p:nvPr/>
        </p:nvSpPr>
        <p:spPr>
          <a:xfrm>
            <a:off x="3131840" y="4829170"/>
            <a:ext cx="442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2. Kolik má stěn, hran a vrcholů?</a:t>
            </a:r>
            <a:endParaRPr lang="cs-CZ" sz="2000" b="1" dirty="0"/>
          </a:p>
        </p:txBody>
      </p:sp>
      <p:sp>
        <p:nvSpPr>
          <p:cNvPr id="37" name="Obdélník 36"/>
          <p:cNvSpPr/>
          <p:nvPr/>
        </p:nvSpPr>
        <p:spPr>
          <a:xfrm>
            <a:off x="3131840" y="5189170"/>
            <a:ext cx="442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3</a:t>
            </a:r>
            <a:r>
              <a:rPr lang="cs-CZ" sz="2000" b="1" dirty="0"/>
              <a:t>. Jaký tvar mají </a:t>
            </a:r>
            <a:r>
              <a:rPr lang="cs-CZ" sz="2000" b="1" dirty="0" smtClean="0"/>
              <a:t>jeho </a:t>
            </a:r>
            <a:r>
              <a:rPr lang="cs-CZ" sz="2000" b="1" dirty="0"/>
              <a:t>stěny?</a:t>
            </a:r>
            <a:endParaRPr lang="cs-CZ" sz="2000" b="1" dirty="0"/>
          </a:p>
        </p:txBody>
      </p:sp>
      <p:sp>
        <p:nvSpPr>
          <p:cNvPr id="38" name="Obdélník 37"/>
          <p:cNvSpPr/>
          <p:nvPr/>
        </p:nvSpPr>
        <p:spPr>
          <a:xfrm>
            <a:off x="3131840" y="5549170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4. Narýsuj síť tohoto kvádru?</a:t>
            </a:r>
          </a:p>
          <a:p>
            <a:r>
              <a:rPr lang="cs-CZ" sz="2000" b="1" dirty="0"/>
              <a:t> (síť si načrtni a připiš k ní rozměry)</a:t>
            </a:r>
            <a:endParaRPr lang="cs-CZ" sz="2000" b="1" dirty="0"/>
          </a:p>
        </p:txBody>
      </p:sp>
      <p:sp>
        <p:nvSpPr>
          <p:cNvPr id="44" name="Obdélník 43"/>
          <p:cNvSpPr/>
          <p:nvPr/>
        </p:nvSpPr>
        <p:spPr>
          <a:xfrm>
            <a:off x="1512336" y="5135937"/>
            <a:ext cx="827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5 cm</a:t>
            </a:r>
            <a:endParaRPr lang="cs-CZ" sz="2000" b="1" dirty="0"/>
          </a:p>
        </p:txBody>
      </p:sp>
      <p:sp>
        <p:nvSpPr>
          <p:cNvPr id="45" name="Obdélník 44"/>
          <p:cNvSpPr/>
          <p:nvPr/>
        </p:nvSpPr>
        <p:spPr>
          <a:xfrm>
            <a:off x="1415994" y="6216565"/>
            <a:ext cx="827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3 cm</a:t>
            </a:r>
            <a:endParaRPr lang="cs-CZ" sz="2000" b="1" dirty="0"/>
          </a:p>
        </p:txBody>
      </p:sp>
      <p:sp>
        <p:nvSpPr>
          <p:cNvPr id="23" name="Šipka doprava 22">
            <a:hlinkClick r:id="rId2" action="ppaction://hlinksldjump"/>
          </p:cNvPr>
          <p:cNvSpPr/>
          <p:nvPr/>
        </p:nvSpPr>
        <p:spPr bwMode="auto">
          <a:xfrm>
            <a:off x="8100000" y="3420000"/>
            <a:ext cx="864096" cy="40498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Šipka doprava 46">
            <a:hlinkClick r:id="rId3" action="ppaction://hlinksldjump"/>
          </p:cNvPr>
          <p:cNvSpPr/>
          <p:nvPr/>
        </p:nvSpPr>
        <p:spPr bwMode="auto">
          <a:xfrm>
            <a:off x="8100000" y="5580000"/>
            <a:ext cx="864096" cy="40498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Šipka dolů 23">
            <a:hlinkClick r:id="rId4" action="ppaction://hlinksldjump"/>
          </p:cNvPr>
          <p:cNvSpPr/>
          <p:nvPr/>
        </p:nvSpPr>
        <p:spPr bwMode="auto">
          <a:xfrm>
            <a:off x="7956376" y="6189160"/>
            <a:ext cx="504056" cy="590791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8844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2" grpId="0" animBg="1"/>
      <p:bldP spid="26" grpId="0"/>
      <p:bldP spid="27" grpId="0"/>
      <p:bldP spid="28" grpId="0"/>
      <p:bldP spid="30" grpId="0"/>
      <p:bldP spid="31" grpId="0"/>
      <p:bldP spid="32" grpId="0" animBg="1"/>
      <p:bldP spid="36" grpId="0"/>
      <p:bldP spid="37" grpId="0"/>
      <p:bldP spid="38" grpId="0"/>
      <p:bldP spid="44" grpId="0"/>
      <p:bldP spid="45" grpId="0"/>
      <p:bldP spid="23" grpId="0" animBg="1"/>
      <p:bldP spid="47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Síť krychle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sz="32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2484248" y="472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2484248" y="364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2484248" y="364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2484248" y="256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3564248" y="364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3564248" y="472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4644248" y="472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V="1">
            <a:off x="2484248" y="256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3564248" y="256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 flipV="1">
            <a:off x="3564248" y="364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4644248" y="364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3564248" y="472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4644248" y="472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5724248" y="364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6804248" y="364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3564248" y="580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4644248" y="364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724248" y="472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724248" y="364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Šipka doleva 4">
            <a:hlinkClick r:id="rId2" action="ppaction://hlinksldjump"/>
          </p:cNvPr>
          <p:cNvSpPr/>
          <p:nvPr/>
        </p:nvSpPr>
        <p:spPr bwMode="auto">
          <a:xfrm>
            <a:off x="7380312" y="5804904"/>
            <a:ext cx="1152128" cy="504416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7908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Síť kvádru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sz="32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2772120" y="5302243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2771872" y="3502243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2772120" y="3502243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2771872" y="2780928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3852120" y="3502243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3852120" y="5302243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4572120" y="5302243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V="1">
            <a:off x="2772120" y="2782243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3852120" y="2782243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 flipV="1">
            <a:off x="3852120" y="3502243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4572200" y="3502243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2772200" y="5302243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3851872" y="5302243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5652200" y="3502243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6372200" y="3502243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2771872" y="6022243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4572200" y="3502243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652120" y="5302243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652120" y="3502243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Šipka doleva 21">
            <a:hlinkClick r:id="rId2" action="ppaction://hlinksldjump"/>
          </p:cNvPr>
          <p:cNvSpPr/>
          <p:nvPr/>
        </p:nvSpPr>
        <p:spPr bwMode="auto">
          <a:xfrm>
            <a:off x="7380312" y="5804904"/>
            <a:ext cx="1152128" cy="504416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3833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Povrch krychle a kvádru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0103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Povrch krychle a kvádru vypočteme </a:t>
            </a:r>
            <a:br>
              <a:rPr lang="cs-CZ" sz="2800" b="1" dirty="0" smtClean="0"/>
            </a:br>
            <a:r>
              <a:rPr lang="cs-CZ" sz="2800" b="1" dirty="0" smtClean="0"/>
              <a:t>jako součet obsahů všech jejich stěn.</a:t>
            </a:r>
            <a:endParaRPr lang="cs-CZ" sz="2800" b="1" dirty="0"/>
          </a:p>
        </p:txBody>
      </p:sp>
      <p:sp>
        <p:nvSpPr>
          <p:cNvPr id="17" name="Obdélník 16"/>
          <p:cNvSpPr/>
          <p:nvPr/>
        </p:nvSpPr>
        <p:spPr>
          <a:xfrm>
            <a:off x="-29457" y="2964229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Povrch krychle a kvádru vypočteme </a:t>
            </a:r>
            <a:br>
              <a:rPr lang="cs-CZ" sz="2800" b="1" dirty="0" smtClean="0"/>
            </a:br>
            <a:r>
              <a:rPr lang="cs-CZ" sz="2800" b="1" dirty="0" smtClean="0"/>
              <a:t>jako obsah jejich sítí.</a:t>
            </a:r>
            <a:endParaRPr lang="cs-CZ" sz="2800" b="1" dirty="0"/>
          </a:p>
        </p:txBody>
      </p:sp>
      <p:sp>
        <p:nvSpPr>
          <p:cNvPr id="19" name="Obdélník 18"/>
          <p:cNvSpPr/>
          <p:nvPr/>
        </p:nvSpPr>
        <p:spPr bwMode="auto">
          <a:xfrm>
            <a:off x="18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126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1260000" y="350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bdélník 21"/>
          <p:cNvSpPr/>
          <p:nvPr/>
        </p:nvSpPr>
        <p:spPr bwMode="auto">
          <a:xfrm>
            <a:off x="1260000" y="566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234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342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87832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1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446319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2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1369142" y="578799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6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367832" y="360929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5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2503312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3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3534431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4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5076376" y="609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5076128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5076128" y="4296567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6876376" y="357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6156376" y="4293376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6156376" y="6093376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6876376" y="609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6874782" y="3558336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7956376" y="3573376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6156376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6876456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076456" y="6093376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6156128" y="6093376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7956456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8676456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076128" y="681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876456" y="429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7956376" y="6093376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956376" y="4293376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5190787" y="4788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1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5262965" y="6021902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6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6066000" y="4788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2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6948000" y="4788322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3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7848000" y="4788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4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6986551" y="3456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5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64" name="Obdélník 63"/>
          <p:cNvSpPr/>
          <p:nvPr/>
        </p:nvSpPr>
        <p:spPr>
          <a:xfrm>
            <a:off x="287860" y="2119602"/>
            <a:ext cx="856828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solidFill>
                  <a:srgbClr val="FF0000"/>
                </a:solidFill>
              </a:rPr>
              <a:t>S = S</a:t>
            </a:r>
            <a:r>
              <a:rPr lang="cs-CZ" sz="4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4400" b="1" dirty="0" smtClean="0">
                <a:solidFill>
                  <a:srgbClr val="FF0000"/>
                </a:solidFill>
              </a:rPr>
              <a:t> + S</a:t>
            </a:r>
            <a:r>
              <a:rPr lang="cs-CZ" sz="4400" b="1" baseline="-25000" dirty="0" smtClean="0">
                <a:solidFill>
                  <a:srgbClr val="FF0000"/>
                </a:solidFill>
              </a:rPr>
              <a:t>2</a:t>
            </a:r>
            <a:r>
              <a:rPr lang="cs-CZ" sz="4400" b="1" dirty="0" smtClean="0">
                <a:solidFill>
                  <a:srgbClr val="FF0000"/>
                </a:solidFill>
              </a:rPr>
              <a:t> + S</a:t>
            </a:r>
            <a:r>
              <a:rPr lang="cs-CZ" sz="4400" b="1" baseline="-25000" dirty="0" smtClean="0">
                <a:solidFill>
                  <a:srgbClr val="FF0000"/>
                </a:solidFill>
              </a:rPr>
              <a:t>3</a:t>
            </a:r>
            <a:r>
              <a:rPr lang="cs-CZ" sz="4400" b="1" dirty="0" smtClean="0">
                <a:solidFill>
                  <a:srgbClr val="FF0000"/>
                </a:solidFill>
              </a:rPr>
              <a:t> + S</a:t>
            </a:r>
            <a:r>
              <a:rPr lang="cs-CZ" sz="4400" b="1" baseline="-25000" dirty="0" smtClean="0">
                <a:solidFill>
                  <a:srgbClr val="FF0000"/>
                </a:solidFill>
              </a:rPr>
              <a:t>4</a:t>
            </a:r>
            <a:r>
              <a:rPr lang="cs-CZ" sz="4400" b="1" dirty="0" smtClean="0">
                <a:solidFill>
                  <a:srgbClr val="FF0000"/>
                </a:solidFill>
              </a:rPr>
              <a:t> + S</a:t>
            </a:r>
            <a:r>
              <a:rPr lang="cs-CZ" sz="4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4400" b="1" dirty="0">
                <a:solidFill>
                  <a:srgbClr val="FF0000"/>
                </a:solidFill>
              </a:rPr>
              <a:t> + </a:t>
            </a:r>
            <a:r>
              <a:rPr lang="cs-CZ" sz="4400" b="1" dirty="0" smtClean="0">
                <a:solidFill>
                  <a:srgbClr val="FF0000"/>
                </a:solidFill>
              </a:rPr>
              <a:t>S</a:t>
            </a:r>
            <a:r>
              <a:rPr lang="cs-CZ" sz="4400" b="1" baseline="-25000" dirty="0" smtClean="0">
                <a:solidFill>
                  <a:srgbClr val="FF0000"/>
                </a:solidFill>
              </a:rPr>
              <a:t>6</a:t>
            </a:r>
            <a:endParaRPr lang="cs-CZ" sz="44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98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7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" grpId="0"/>
      <p:bldP spid="25" grpId="0"/>
      <p:bldP spid="26" grpId="0"/>
      <p:bldP spid="27" grpId="0"/>
      <p:bldP spid="28" grpId="0"/>
      <p:bldP spid="29" grpId="0"/>
      <p:bldP spid="49" grpId="0"/>
      <p:bldP spid="50" grpId="0"/>
      <p:bldP spid="51" grpId="0"/>
      <p:bldP spid="60" grpId="0"/>
      <p:bldP spid="61" grpId="0"/>
      <p:bldP spid="62" grpId="0"/>
      <p:bldP spid="6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Povrch krychle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520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 smtClean="0"/>
              <a:t>Povrch krychle vypočteme jako součet obsahů všech jejích stěn.</a:t>
            </a:r>
            <a:endParaRPr lang="cs-CZ" sz="2200" b="1" dirty="0"/>
          </a:p>
        </p:txBody>
      </p:sp>
      <p:sp>
        <p:nvSpPr>
          <p:cNvPr id="17" name="Obdélník 16"/>
          <p:cNvSpPr/>
          <p:nvPr/>
        </p:nvSpPr>
        <p:spPr>
          <a:xfrm>
            <a:off x="0" y="24480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 smtClean="0"/>
              <a:t>Povrch krychle vypočteme jako obsah její sítě.</a:t>
            </a:r>
            <a:endParaRPr lang="cs-CZ" sz="2200" b="1" dirty="0"/>
          </a:p>
        </p:txBody>
      </p:sp>
      <p:sp>
        <p:nvSpPr>
          <p:cNvPr id="19" name="Obdélník 18"/>
          <p:cNvSpPr/>
          <p:nvPr/>
        </p:nvSpPr>
        <p:spPr bwMode="auto">
          <a:xfrm>
            <a:off x="18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126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1260000" y="350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bdélník 21"/>
          <p:cNvSpPr/>
          <p:nvPr/>
        </p:nvSpPr>
        <p:spPr bwMode="auto">
          <a:xfrm>
            <a:off x="1260000" y="566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234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342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87832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1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446319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2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1369142" y="578799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6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367832" y="360929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5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2503312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3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3534431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4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64" name="Obdélník 63"/>
          <p:cNvSpPr/>
          <p:nvPr/>
        </p:nvSpPr>
        <p:spPr>
          <a:xfrm>
            <a:off x="4607999" y="2880000"/>
            <a:ext cx="4392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2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3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4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+ </a:t>
            </a:r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6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2" name="Obdélník 51"/>
          <p:cNvSpPr/>
          <p:nvPr/>
        </p:nvSpPr>
        <p:spPr>
          <a:xfrm>
            <a:off x="4608000" y="3420000"/>
            <a:ext cx="3816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2</a:t>
            </a:r>
            <a:r>
              <a:rPr lang="cs-CZ" sz="2400" b="1" dirty="0" smtClean="0">
                <a:solidFill>
                  <a:srgbClr val="FF0000"/>
                </a:solidFill>
              </a:rPr>
              <a:t>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3</a:t>
            </a:r>
            <a:r>
              <a:rPr lang="cs-CZ" sz="2400" b="1" dirty="0" smtClean="0">
                <a:solidFill>
                  <a:srgbClr val="FF0000"/>
                </a:solidFill>
              </a:rPr>
              <a:t>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4</a:t>
            </a:r>
            <a:r>
              <a:rPr lang="cs-CZ" sz="2400" b="1" dirty="0" smtClean="0">
                <a:solidFill>
                  <a:srgbClr val="FF0000"/>
                </a:solidFill>
              </a:rPr>
              <a:t>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6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4608000" y="3960000"/>
            <a:ext cx="1440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= a ∙ a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4" name="Obdélník 53"/>
          <p:cNvSpPr/>
          <p:nvPr/>
        </p:nvSpPr>
        <p:spPr>
          <a:xfrm>
            <a:off x="4608000" y="5760000"/>
            <a:ext cx="3096000" cy="769441"/>
          </a:xfrm>
          <a:prstGeom prst="rect">
            <a:avLst/>
          </a:prstGeom>
          <a:solidFill>
            <a:srgbClr val="D6FDAF"/>
          </a:solidFill>
          <a:ln w="3810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cs-CZ" sz="4400" b="1" dirty="0" smtClean="0">
                <a:solidFill>
                  <a:srgbClr val="FF0000"/>
                </a:solidFill>
              </a:rPr>
              <a:t>S = </a:t>
            </a:r>
            <a:r>
              <a:rPr lang="cs-CZ" sz="4400" b="1" dirty="0">
                <a:solidFill>
                  <a:srgbClr val="FF0000"/>
                </a:solidFill>
              </a:rPr>
              <a:t>6 ∙ a </a:t>
            </a:r>
            <a:r>
              <a:rPr lang="cs-CZ" sz="4400" b="1" dirty="0" smtClean="0">
                <a:solidFill>
                  <a:srgbClr val="FF0000"/>
                </a:solidFill>
              </a:rPr>
              <a:t>∙ a</a:t>
            </a:r>
            <a:endParaRPr lang="cs-CZ" sz="4400" b="1" baseline="-25000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13015" y="306593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2375944" y="3860223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2340000" y="6012418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500000" y="4904543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0556254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17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" grpId="0"/>
      <p:bldP spid="25" grpId="0"/>
      <p:bldP spid="26" grpId="0"/>
      <p:bldP spid="27" grpId="0"/>
      <p:bldP spid="28" grpId="0"/>
      <p:bldP spid="29" grpId="0"/>
      <p:bldP spid="64" grpId="0" animBg="1"/>
      <p:bldP spid="52" grpId="0" animBg="1"/>
      <p:bldP spid="53" grpId="0" animBg="1"/>
      <p:bldP spid="54" grpId="0" animBg="1"/>
      <p:bldP spid="3" grpId="0"/>
      <p:bldP spid="55" grpId="0"/>
      <p:bldP spid="56" grpId="0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Povrch kvádru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520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 smtClean="0"/>
              <a:t>Povrch kvádru vypočteme jako součet obsahů všech jeho stěn.</a:t>
            </a:r>
            <a:endParaRPr lang="cs-CZ" sz="2200" b="1" dirty="0"/>
          </a:p>
        </p:txBody>
      </p:sp>
      <p:sp>
        <p:nvSpPr>
          <p:cNvPr id="17" name="Obdélník 16"/>
          <p:cNvSpPr/>
          <p:nvPr/>
        </p:nvSpPr>
        <p:spPr>
          <a:xfrm>
            <a:off x="0" y="24480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 smtClean="0"/>
              <a:t>Povrch kvádru vypočteme jako obsah jeho sítě.</a:t>
            </a:r>
            <a:endParaRPr lang="cs-CZ" sz="2200" b="1" dirty="0"/>
          </a:p>
        </p:txBody>
      </p:sp>
      <p:sp>
        <p:nvSpPr>
          <p:cNvPr id="64" name="Obdélník 63"/>
          <p:cNvSpPr/>
          <p:nvPr/>
        </p:nvSpPr>
        <p:spPr>
          <a:xfrm>
            <a:off x="4320000" y="2880000"/>
            <a:ext cx="4392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2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3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4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+ </a:t>
            </a:r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6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2" name="Obdélník 51"/>
          <p:cNvSpPr/>
          <p:nvPr/>
        </p:nvSpPr>
        <p:spPr>
          <a:xfrm>
            <a:off x="4320000" y="3420000"/>
            <a:ext cx="3816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2</a:t>
            </a:r>
            <a:r>
              <a:rPr lang="cs-CZ" sz="2400" b="1" dirty="0" smtClean="0">
                <a:solidFill>
                  <a:srgbClr val="FF0000"/>
                </a:solidFill>
              </a:rPr>
              <a:t> a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3</a:t>
            </a:r>
            <a:r>
              <a:rPr lang="cs-CZ" sz="2400" b="1" dirty="0" smtClean="0">
                <a:solidFill>
                  <a:srgbClr val="FF0000"/>
                </a:solidFill>
              </a:rPr>
              <a:t>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4</a:t>
            </a:r>
            <a:r>
              <a:rPr lang="cs-CZ" sz="2400" b="1" dirty="0" smtClean="0">
                <a:solidFill>
                  <a:srgbClr val="FF0000"/>
                </a:solidFill>
              </a:rPr>
              <a:t> a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6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4320000" y="3960000"/>
            <a:ext cx="4356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= a ∙ </a:t>
            </a:r>
            <a:r>
              <a:rPr lang="cs-CZ" sz="2400" b="1" dirty="0">
                <a:solidFill>
                  <a:srgbClr val="FF0000"/>
                </a:solidFill>
              </a:rPr>
              <a:t>b; </a:t>
            </a:r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3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>
                <a:solidFill>
                  <a:srgbClr val="FF0000"/>
                </a:solidFill>
              </a:rPr>
              <a:t>= a ∙ </a:t>
            </a:r>
            <a:r>
              <a:rPr lang="cs-CZ" sz="2400" b="1" dirty="0" smtClean="0">
                <a:solidFill>
                  <a:srgbClr val="FF0000"/>
                </a:solidFill>
              </a:rPr>
              <a:t>c;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>
                <a:solidFill>
                  <a:srgbClr val="FF0000"/>
                </a:solidFill>
              </a:rPr>
              <a:t>= </a:t>
            </a:r>
            <a:r>
              <a:rPr lang="cs-CZ" sz="2400" b="1" dirty="0" smtClean="0">
                <a:solidFill>
                  <a:srgbClr val="FF0000"/>
                </a:solidFill>
              </a:rPr>
              <a:t>b </a:t>
            </a:r>
            <a:r>
              <a:rPr lang="cs-CZ" sz="2400" b="1" dirty="0">
                <a:solidFill>
                  <a:srgbClr val="FF0000"/>
                </a:solidFill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</a:rPr>
              <a:t>c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4" name="Obdélník 53"/>
          <p:cNvSpPr/>
          <p:nvPr/>
        </p:nvSpPr>
        <p:spPr>
          <a:xfrm>
            <a:off x="2051720" y="5940000"/>
            <a:ext cx="6948000" cy="769441"/>
          </a:xfrm>
          <a:prstGeom prst="rect">
            <a:avLst/>
          </a:prstGeom>
          <a:solidFill>
            <a:srgbClr val="D6FDAF"/>
          </a:solidFill>
          <a:ln w="3810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cs-CZ" sz="4400" b="1" dirty="0" smtClean="0">
                <a:solidFill>
                  <a:srgbClr val="FF0000"/>
                </a:solidFill>
              </a:rPr>
              <a:t>S = </a:t>
            </a:r>
            <a:r>
              <a:rPr lang="cs-CZ" sz="4400" b="1" dirty="0" smtClean="0">
                <a:solidFill>
                  <a:srgbClr val="FF0000"/>
                </a:solidFill>
              </a:rPr>
              <a:t>2 </a:t>
            </a:r>
            <a:r>
              <a:rPr lang="cs-CZ" sz="4400" b="1" dirty="0">
                <a:solidFill>
                  <a:srgbClr val="FF0000"/>
                </a:solidFill>
              </a:rPr>
              <a:t>∙ (</a:t>
            </a:r>
            <a:r>
              <a:rPr lang="cs-CZ" sz="4400" b="1" dirty="0" smtClean="0">
                <a:solidFill>
                  <a:srgbClr val="FF0000"/>
                </a:solidFill>
              </a:rPr>
              <a:t>a </a:t>
            </a:r>
            <a:r>
              <a:rPr lang="cs-CZ" sz="4400" b="1" dirty="0" smtClean="0">
                <a:solidFill>
                  <a:srgbClr val="FF0000"/>
                </a:solidFill>
              </a:rPr>
              <a:t>∙ b </a:t>
            </a:r>
            <a:r>
              <a:rPr lang="cs-CZ" sz="4400" b="1" dirty="0">
                <a:solidFill>
                  <a:srgbClr val="FF0000"/>
                </a:solidFill>
              </a:rPr>
              <a:t>+ a ∙ </a:t>
            </a:r>
            <a:r>
              <a:rPr lang="cs-CZ" sz="4400" b="1" dirty="0" smtClean="0">
                <a:solidFill>
                  <a:srgbClr val="FF0000"/>
                </a:solidFill>
              </a:rPr>
              <a:t>c + b</a:t>
            </a:r>
            <a:r>
              <a:rPr lang="cs-CZ" sz="4400" b="1" dirty="0">
                <a:solidFill>
                  <a:srgbClr val="FF0000"/>
                </a:solidFill>
              </a:rPr>
              <a:t> ∙ </a:t>
            </a:r>
            <a:r>
              <a:rPr lang="cs-CZ" sz="4400" b="1" dirty="0" smtClean="0">
                <a:solidFill>
                  <a:srgbClr val="FF0000"/>
                </a:solidFill>
              </a:rPr>
              <a:t>c)</a:t>
            </a:r>
            <a:endParaRPr lang="cs-CZ" sz="4400" b="1" baseline="-25000" dirty="0">
              <a:solidFill>
                <a:srgbClr val="FF0000"/>
              </a:solidFill>
            </a:endParaRPr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504232" y="577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503984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503984" y="3981535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2304232" y="325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584232" y="3978344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584232" y="5778344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304232" y="577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2302638" y="3243304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3384232" y="3258344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1584232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2304312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04312" y="5778344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1583984" y="5778344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3384312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4104312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03984" y="649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304312" y="397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3384232" y="5778344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3384232" y="3978344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618643" y="447296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1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690821" y="570687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6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1493856" y="447296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3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375856" y="447329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2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3275856" y="447296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4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2414407" y="314096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5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161416" y="4712965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921351" y="361126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773720" y="361126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2734488" y="2874074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351127" y="3496324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5" name="Obdélník 64"/>
          <p:cNvSpPr/>
          <p:nvPr/>
        </p:nvSpPr>
        <p:spPr>
          <a:xfrm>
            <a:off x="4320000" y="4500000"/>
            <a:ext cx="4680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>
                <a:solidFill>
                  <a:srgbClr val="FF0000"/>
                </a:solidFill>
              </a:rPr>
              <a:t>+ S</a:t>
            </a:r>
            <a:r>
              <a:rPr lang="cs-CZ" sz="2400" b="1" baseline="-25000" dirty="0">
                <a:solidFill>
                  <a:srgbClr val="FF0000"/>
                </a:solidFill>
              </a:rPr>
              <a:t>3</a:t>
            </a:r>
            <a:r>
              <a:rPr lang="cs-CZ" sz="2400" b="1" dirty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+</a:t>
            </a:r>
            <a:r>
              <a:rPr lang="cs-CZ" sz="2400" b="1" dirty="0" smtClean="0">
                <a:solidFill>
                  <a:srgbClr val="FF0000"/>
                </a:solidFill>
              </a:rPr>
              <a:t>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2400" b="1" dirty="0" smtClean="0">
                <a:solidFill>
                  <a:srgbClr val="FF0000"/>
                </a:solidFill>
              </a:rPr>
              <a:t> = a ∙ </a:t>
            </a:r>
            <a:r>
              <a:rPr lang="cs-CZ" sz="2400" b="1" dirty="0" smtClean="0">
                <a:solidFill>
                  <a:srgbClr val="FF0000"/>
                </a:solidFill>
              </a:rPr>
              <a:t>b + </a:t>
            </a:r>
            <a:r>
              <a:rPr lang="cs-CZ" sz="2400" b="1" dirty="0">
                <a:solidFill>
                  <a:srgbClr val="FF0000"/>
                </a:solidFill>
              </a:rPr>
              <a:t>a ∙ </a:t>
            </a:r>
            <a:r>
              <a:rPr lang="cs-CZ" sz="2400" b="1" dirty="0" smtClean="0">
                <a:solidFill>
                  <a:srgbClr val="FF0000"/>
                </a:solidFill>
              </a:rPr>
              <a:t>c + b </a:t>
            </a:r>
            <a:r>
              <a:rPr lang="cs-CZ" sz="2400" b="1" dirty="0">
                <a:solidFill>
                  <a:srgbClr val="FF0000"/>
                </a:solidFill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</a:rPr>
              <a:t>c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9000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64" grpId="0" animBg="1"/>
      <p:bldP spid="52" grpId="0" animBg="1"/>
      <p:bldP spid="53" grpId="0" animBg="1"/>
      <p:bldP spid="54" grpId="0" animBg="1"/>
      <p:bldP spid="49" grpId="0"/>
      <p:bldP spid="50" grpId="0"/>
      <p:bldP spid="51" grpId="0"/>
      <p:bldP spid="55" grpId="0"/>
      <p:bldP spid="56" grpId="0"/>
      <p:bldP spid="57" grpId="0"/>
      <p:bldP spid="59" grpId="0"/>
      <p:bldP spid="60" grpId="0"/>
      <p:bldP spid="61" grpId="0"/>
      <p:bldP spid="62" grpId="0"/>
      <p:bldP spid="63" grpId="0"/>
      <p:bldP spid="6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Povrch krychle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20000" y="2060848"/>
            <a:ext cx="7740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</a:t>
            </a:r>
            <a:r>
              <a:rPr lang="cs-CZ" sz="2000" b="1" dirty="0" smtClean="0"/>
              <a:t>povrch krychle s délkou hrany: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0000" y="2876274"/>
            <a:ext cx="1656184" cy="39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a) a </a:t>
            </a:r>
            <a:r>
              <a:rPr lang="cs-CZ" sz="2000" b="1" dirty="0" smtClean="0"/>
              <a:t>= 5 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720000" y="3848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720000" y="4208274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720000" y="4280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6 · </a:t>
            </a:r>
            <a:r>
              <a:rPr lang="cs-CZ" sz="2000" b="1" dirty="0" smtClean="0"/>
              <a:t>a</a:t>
            </a:r>
            <a:r>
              <a:rPr lang="cs-CZ" sz="2000" b="1" dirty="0"/>
              <a:t> · a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720000" y="4712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6 </a:t>
            </a:r>
            <a:r>
              <a:rPr lang="cs-CZ" sz="2000" b="1" dirty="0"/>
              <a:t>· </a:t>
            </a:r>
            <a:r>
              <a:rPr lang="cs-CZ" sz="2000" b="1" dirty="0"/>
              <a:t>5 · 5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720000" y="5144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150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719999" y="5504274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719999" y="5576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150 </a:t>
            </a:r>
            <a:r>
              <a:rPr lang="cs-CZ" sz="2000" b="1" dirty="0" smtClean="0"/>
              <a:t>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719999" y="5972274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720000" y="5936274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720000" y="3416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5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167864" y="2917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b) 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13 cm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347864" y="3889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</a:t>
            </a:r>
            <a:r>
              <a:rPr lang="cs-CZ" sz="2000" b="1" dirty="0" smtClean="0"/>
              <a:t>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3347864" y="4249412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3347864" y="4321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6 · </a:t>
            </a:r>
            <a:r>
              <a:rPr lang="cs-CZ" sz="2000" b="1" dirty="0" smtClean="0"/>
              <a:t>a</a:t>
            </a:r>
            <a:r>
              <a:rPr lang="cs-CZ" sz="2000" b="1" dirty="0"/>
              <a:t> · a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3347864" y="475341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6 </a:t>
            </a:r>
            <a:r>
              <a:rPr lang="cs-CZ" sz="2000" b="1" dirty="0"/>
              <a:t>· </a:t>
            </a:r>
            <a:r>
              <a:rPr lang="cs-CZ" sz="2000" b="1" dirty="0" smtClean="0"/>
              <a:t>13 </a:t>
            </a:r>
            <a:r>
              <a:rPr lang="cs-CZ" sz="2000" b="1" dirty="0"/>
              <a:t>· </a:t>
            </a:r>
            <a:r>
              <a:rPr lang="cs-CZ" sz="2000" b="1" dirty="0" smtClean="0"/>
              <a:t>13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347864" y="5185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1 014</a:t>
            </a:r>
            <a:endParaRPr lang="cs-CZ" sz="2000" b="1" dirty="0"/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3347863" y="5545412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3347862" y="5617412"/>
            <a:ext cx="1944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1 014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25" name="Přímá spojnice 24"/>
          <p:cNvCxnSpPr/>
          <p:nvPr/>
        </p:nvCxnSpPr>
        <p:spPr bwMode="auto">
          <a:xfrm>
            <a:off x="3347863" y="6013412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347864" y="5977412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3347864" y="3457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13 cm</a:t>
            </a:r>
            <a:endParaRPr lang="cs-CZ" sz="20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6048184" y="292117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c) 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41 dm</a:t>
            </a:r>
            <a:endParaRPr lang="cs-CZ" sz="20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6228184" y="389317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</a:t>
            </a:r>
            <a:r>
              <a:rPr lang="cs-CZ" sz="2000" b="1" dirty="0" smtClean="0"/>
              <a:t>dm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6228184" y="4253178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6228184" y="432517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6 · </a:t>
            </a:r>
            <a:r>
              <a:rPr lang="cs-CZ" sz="2000" b="1" dirty="0" smtClean="0"/>
              <a:t>a</a:t>
            </a:r>
            <a:r>
              <a:rPr lang="cs-CZ" sz="2000" b="1" dirty="0"/>
              <a:t> · a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6228184" y="4757178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6 </a:t>
            </a:r>
            <a:r>
              <a:rPr lang="cs-CZ" sz="2000" b="1" dirty="0"/>
              <a:t>· </a:t>
            </a:r>
            <a:r>
              <a:rPr lang="cs-CZ" sz="2000" b="1" dirty="0" smtClean="0"/>
              <a:t>41 </a:t>
            </a:r>
            <a:r>
              <a:rPr lang="cs-CZ" sz="2000" b="1" dirty="0"/>
              <a:t>· </a:t>
            </a:r>
            <a:r>
              <a:rPr lang="cs-CZ" sz="2000" b="1" dirty="0" smtClean="0"/>
              <a:t>41</a:t>
            </a:r>
            <a:endParaRPr lang="cs-CZ" sz="20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6228184" y="518917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10 086</a:t>
            </a:r>
            <a:endParaRPr lang="cs-CZ" sz="2000" b="1" dirty="0"/>
          </a:p>
        </p:txBody>
      </p:sp>
      <p:cxnSp>
        <p:nvCxnSpPr>
          <p:cNvPr id="34" name="Přímá spojnice 33"/>
          <p:cNvCxnSpPr/>
          <p:nvPr/>
        </p:nvCxnSpPr>
        <p:spPr bwMode="auto">
          <a:xfrm>
            <a:off x="6228183" y="5549178"/>
            <a:ext cx="18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6228182" y="5621178"/>
            <a:ext cx="2232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10 086 dm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6228183" y="6017178"/>
            <a:ext cx="18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6228184" y="5981178"/>
            <a:ext cx="18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6228184" y="346117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41 dm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4321703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5" grpId="0"/>
      <p:bldP spid="17" grpId="0"/>
      <p:bldP spid="18" grpId="0"/>
      <p:bldP spid="20" grpId="0"/>
      <p:bldP spid="21" grpId="0"/>
      <p:bldP spid="22" grpId="0"/>
      <p:bldP spid="24" grpId="0"/>
      <p:bldP spid="27" grpId="0"/>
      <p:bldP spid="28" grpId="0"/>
      <p:bldP spid="29" grpId="0"/>
      <p:bldP spid="31" grpId="0"/>
      <p:bldP spid="32" grpId="0"/>
      <p:bldP spid="33" grpId="0"/>
      <p:bldP spid="35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Povrch kvádru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20000" y="2060848"/>
            <a:ext cx="7740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</a:t>
            </a:r>
            <a:r>
              <a:rPr lang="cs-CZ" sz="2000" b="1" dirty="0" smtClean="0"/>
              <a:t>povrch kvádru s rozměry: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07954" y="2448000"/>
            <a:ext cx="230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a) 7 m; 12 m; 3 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87954" y="403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287954" y="4464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287954" y="4536000"/>
            <a:ext cx="2627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2·(</a:t>
            </a:r>
            <a:r>
              <a:rPr lang="cs-CZ" sz="2000" b="1" dirty="0" err="1" smtClean="0"/>
              <a:t>a·b+a·c+b·c</a:t>
            </a:r>
            <a:r>
              <a:rPr lang="cs-CZ" sz="2000" b="1" dirty="0" smtClean="0"/>
              <a:t>)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287953" y="493200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b="1" dirty="0"/>
              <a:t>2·(5·12+5·3+12·3)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287954" y="572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222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287953" y="6084000"/>
            <a:ext cx="24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287953" y="61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222 </a:t>
            </a:r>
            <a:r>
              <a:rPr lang="cs-CZ" sz="2000" b="1" dirty="0" smtClean="0"/>
              <a:t>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287953" y="651600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287954" y="648000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287954" y="295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5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167864" y="2448000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b) 7 cm; 19 cm; 35 cm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347864" y="403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</a:t>
            </a:r>
            <a:r>
              <a:rPr lang="cs-CZ" sz="2000" b="1" dirty="0" smtClean="0"/>
              <a:t>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3347864" y="4464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3347864" y="453600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2·(</a:t>
            </a:r>
            <a:r>
              <a:rPr lang="cs-CZ" sz="2000" b="1" dirty="0" err="1"/>
              <a:t>a·b+a·c+b·c</a:t>
            </a:r>
            <a:r>
              <a:rPr lang="cs-CZ" sz="2000" b="1" dirty="0"/>
              <a:t>)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3347864" y="4932000"/>
            <a:ext cx="2880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b="1" dirty="0"/>
              <a:t>2</a:t>
            </a:r>
            <a:r>
              <a:rPr lang="cs-CZ" b="1" dirty="0" smtClean="0"/>
              <a:t>·(7·19+7·35+19·35)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347864" y="572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2</a:t>
            </a:r>
            <a:r>
              <a:rPr lang="cs-CZ" sz="2000" b="1" dirty="0" smtClean="0"/>
              <a:t> 086</a:t>
            </a:r>
            <a:endParaRPr lang="cs-CZ" sz="2000" b="1" dirty="0"/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3347863" y="6084000"/>
            <a:ext cx="27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3347862" y="6120000"/>
            <a:ext cx="1944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2 086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25" name="Přímá spojnice 24"/>
          <p:cNvCxnSpPr/>
          <p:nvPr/>
        </p:nvCxnSpPr>
        <p:spPr bwMode="auto">
          <a:xfrm>
            <a:off x="3347863" y="6516000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347864" y="6480000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3347864" y="295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7 cm</a:t>
            </a:r>
            <a:endParaRPr lang="cs-CZ" sz="20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6048000" y="2448000"/>
            <a:ext cx="3024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c) 40 mm; 8 cm; 1,5 dm</a:t>
            </a:r>
            <a:endParaRPr lang="cs-CZ" sz="20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6300000" y="403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</a:t>
            </a:r>
            <a:r>
              <a:rPr lang="cs-CZ" sz="2000" b="1" dirty="0" smtClean="0"/>
              <a:t>dm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6228184" y="4428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6228000" y="4536000"/>
            <a:ext cx="2915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2·(</a:t>
            </a:r>
            <a:r>
              <a:rPr lang="cs-CZ" sz="2000" b="1" dirty="0" err="1"/>
              <a:t>a·b+a·c+b·c</a:t>
            </a:r>
            <a:r>
              <a:rPr lang="cs-CZ" sz="2000" b="1" dirty="0"/>
              <a:t>)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6228184" y="4932000"/>
            <a:ext cx="2844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2</a:t>
            </a:r>
            <a:r>
              <a:rPr lang="cs-CZ" sz="2000" b="1" dirty="0" smtClean="0"/>
              <a:t>·(4·8+4·15+8·15</a:t>
            </a:r>
            <a:r>
              <a:rPr lang="cs-CZ" sz="2000" b="1" dirty="0"/>
              <a:t>)</a:t>
            </a:r>
            <a:endParaRPr lang="cs-CZ" sz="20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6228184" y="572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424</a:t>
            </a:r>
            <a:endParaRPr lang="cs-CZ" sz="2000" b="1" dirty="0"/>
          </a:p>
        </p:txBody>
      </p:sp>
      <p:cxnSp>
        <p:nvCxnSpPr>
          <p:cNvPr id="34" name="Přímá spojnice 33"/>
          <p:cNvCxnSpPr/>
          <p:nvPr/>
        </p:nvCxnSpPr>
        <p:spPr bwMode="auto">
          <a:xfrm>
            <a:off x="6228183" y="6084000"/>
            <a:ext cx="259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6228182" y="6120000"/>
            <a:ext cx="2232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424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6228183" y="6516000"/>
            <a:ext cx="18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6228184" y="6480000"/>
            <a:ext cx="18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6300000" y="295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40 mm</a:t>
            </a:r>
            <a:endParaRPr lang="cs-CZ" sz="20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87953" y="331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12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287953" y="367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</a:t>
            </a:r>
            <a:r>
              <a:rPr lang="cs-CZ" sz="2000" b="1" dirty="0" smtClean="0"/>
              <a:t>= </a:t>
            </a:r>
            <a:r>
              <a:rPr lang="cs-CZ" sz="2000" b="1" dirty="0" smtClean="0"/>
              <a:t>3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287953" y="532800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2 · 111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312000" y="331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19 cm</a:t>
            </a:r>
            <a:endParaRPr lang="cs-CZ" sz="20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347864" y="367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</a:t>
            </a:r>
            <a:r>
              <a:rPr lang="cs-CZ" sz="2000" b="1" dirty="0" smtClean="0"/>
              <a:t>= </a:t>
            </a:r>
            <a:r>
              <a:rPr lang="cs-CZ" sz="2000" b="1" dirty="0" smtClean="0"/>
              <a:t>35 cm</a:t>
            </a:r>
            <a:endParaRPr lang="cs-CZ" sz="20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300192" y="331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</a:t>
            </a:r>
            <a:r>
              <a:rPr lang="cs-CZ" sz="2000" b="1" dirty="0" smtClean="0"/>
              <a:t>= </a:t>
            </a:r>
            <a:r>
              <a:rPr lang="cs-CZ" sz="2000" b="1" dirty="0" smtClean="0"/>
              <a:t>8 cm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300192" y="367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1,5 dm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348272" y="532800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2 · 1 043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6232000" y="532800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2 · 212</a:t>
            </a:r>
            <a:endParaRPr lang="cs-CZ" sz="20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596336" y="2952000"/>
            <a:ext cx="1240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4 cm</a:t>
            </a:r>
            <a:endParaRPr lang="cs-CZ" sz="20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7596000" y="3672000"/>
            <a:ext cx="1240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15 cm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1434546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5" grpId="0"/>
      <p:bldP spid="17" grpId="0"/>
      <p:bldP spid="18" grpId="0"/>
      <p:bldP spid="20" grpId="0"/>
      <p:bldP spid="21" grpId="0"/>
      <p:bldP spid="22" grpId="0"/>
      <p:bldP spid="24" grpId="0"/>
      <p:bldP spid="27" grpId="0"/>
      <p:bldP spid="28" grpId="0"/>
      <p:bldP spid="29" grpId="0"/>
      <p:bldP spid="31" grpId="0"/>
      <p:bldP spid="32" grpId="0"/>
      <p:bldP spid="33" grpId="0"/>
      <p:bldP spid="35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Slovní úlohy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198000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</a:t>
            </a:r>
            <a:r>
              <a:rPr lang="cs-CZ" sz="2000" b="1" dirty="0" smtClean="0"/>
              <a:t>kolik kilogramů barvy bude stačit na vybílení pokoje s rozměry podlahy 6 metrů a 5 metrů s výškou stropu 3 metry. Bílit budeme i strop (podlahu samozřejmě ne!).  Jedním kilogramem barvy natřeme 6 m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. </a:t>
            </a:r>
            <a:br>
              <a:rPr lang="cs-CZ" sz="2000" b="1" dirty="0" smtClean="0"/>
            </a:br>
            <a:r>
              <a:rPr lang="cs-CZ" sz="2000" b="1" dirty="0" smtClean="0"/>
              <a:t>Na dveře a okna je třeba odečíst 12 m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 plochy.</a:t>
            </a:r>
            <a:endParaRPr lang="cs-CZ" sz="2000" b="1" dirty="0"/>
          </a:p>
        </p:txBody>
      </p:sp>
      <p:sp>
        <p:nvSpPr>
          <p:cNvPr id="14" name="Obdélník 13"/>
          <p:cNvSpPr/>
          <p:nvPr/>
        </p:nvSpPr>
        <p:spPr>
          <a:xfrm>
            <a:off x="3263077" y="6463047"/>
            <a:ext cx="58567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Na vybílení pokoje je třeba 14 kilogramů barvy.</a:t>
            </a:r>
            <a:endParaRPr lang="cs-CZ" sz="2000" b="1" dirty="0"/>
          </a:p>
        </p:txBody>
      </p:sp>
      <p:sp>
        <p:nvSpPr>
          <p:cNvPr id="61" name="Krychle 60"/>
          <p:cNvSpPr>
            <a:spLocks noChangeAspect="1"/>
          </p:cNvSpPr>
          <p:nvPr/>
        </p:nvSpPr>
        <p:spPr bwMode="auto">
          <a:xfrm>
            <a:off x="4770226" y="3603884"/>
            <a:ext cx="4236713" cy="2346126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2" name="Přímá spojnice 61"/>
          <p:cNvCxnSpPr>
            <a:cxnSpLocks noChangeAspect="1"/>
          </p:cNvCxnSpPr>
          <p:nvPr/>
        </p:nvCxnSpPr>
        <p:spPr bwMode="auto">
          <a:xfrm>
            <a:off x="5376982" y="5377859"/>
            <a:ext cx="3629957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>
            <a:cxnSpLocks noChangeAspect="1"/>
          </p:cNvCxnSpPr>
          <p:nvPr/>
        </p:nvCxnSpPr>
        <p:spPr bwMode="auto">
          <a:xfrm flipV="1">
            <a:off x="4770226" y="5381622"/>
            <a:ext cx="599101" cy="5683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>
            <a:cxnSpLocks noChangeAspect="1"/>
          </p:cNvCxnSpPr>
          <p:nvPr/>
        </p:nvCxnSpPr>
        <p:spPr bwMode="auto">
          <a:xfrm>
            <a:off x="5369327" y="3625148"/>
            <a:ext cx="3005" cy="17314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4720213" y="4708654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c</a:t>
            </a:r>
          </a:p>
        </p:txBody>
      </p:sp>
      <p:sp>
        <p:nvSpPr>
          <p:cNvPr id="72" name="TextovéPole 71"/>
          <p:cNvSpPr txBox="1"/>
          <p:nvPr/>
        </p:nvSpPr>
        <p:spPr>
          <a:xfrm>
            <a:off x="8706615" y="5580678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6717241" y="595001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44000" y="478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75" name="Přímá spojnice 74"/>
          <p:cNvCxnSpPr/>
          <p:nvPr/>
        </p:nvCxnSpPr>
        <p:spPr bwMode="auto">
          <a:xfrm>
            <a:off x="144000" y="5904000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ovéPole 75"/>
          <p:cNvSpPr txBox="1"/>
          <p:nvPr/>
        </p:nvSpPr>
        <p:spPr>
          <a:xfrm>
            <a:off x="144000" y="334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6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44000" y="370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</a:t>
            </a:r>
            <a:r>
              <a:rPr lang="cs-CZ" sz="2000" b="1" dirty="0" smtClean="0"/>
              <a:t>= </a:t>
            </a:r>
            <a:r>
              <a:rPr lang="cs-CZ" sz="2000" b="1" dirty="0"/>
              <a:t>5</a:t>
            </a:r>
            <a:r>
              <a:rPr lang="cs-CZ" sz="2000" b="1" dirty="0" smtClean="0"/>
              <a:t>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44000" y="406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</a:t>
            </a:r>
            <a:r>
              <a:rPr lang="cs-CZ" sz="2000" b="1" dirty="0" smtClean="0"/>
              <a:t>= </a:t>
            </a:r>
            <a:r>
              <a:rPr lang="cs-CZ" sz="2000" b="1" dirty="0" smtClean="0"/>
              <a:t>3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144000" y="5148000"/>
            <a:ext cx="183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 kg ….. 6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144000" y="5472000"/>
            <a:ext cx="183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= ... kg</a:t>
            </a:r>
            <a:endParaRPr lang="cs-CZ" sz="2000" b="1" baseline="30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908114" y="3284984"/>
            <a:ext cx="3095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err="1" smtClean="0"/>
              <a:t>a·b</a:t>
            </a:r>
            <a:r>
              <a:rPr lang="cs-CZ" sz="2000" b="1" dirty="0" smtClean="0"/>
              <a:t>+</a:t>
            </a:r>
            <a:r>
              <a:rPr lang="cs-CZ" sz="2000" b="1" dirty="0"/>
              <a:t> 2</a:t>
            </a:r>
            <a:r>
              <a:rPr lang="cs-CZ" sz="2000" b="1" dirty="0" smtClean="0"/>
              <a:t>·(</a:t>
            </a:r>
            <a:r>
              <a:rPr lang="cs-CZ" sz="2000" b="1" dirty="0" err="1" smtClean="0"/>
              <a:t>a·c+b·c</a:t>
            </a:r>
            <a:r>
              <a:rPr lang="cs-CZ" sz="2000" b="1" dirty="0" smtClean="0"/>
              <a:t>)-12</a:t>
            </a:r>
            <a:endParaRPr lang="cs-CZ" sz="20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1908113" y="3680984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b="1" dirty="0" smtClean="0"/>
              <a:t>6·5+2·(6·3+5·3)-12</a:t>
            </a:r>
            <a:endParaRPr lang="cs-CZ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1908114" y="447298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84</a:t>
            </a:r>
            <a:endParaRPr lang="cs-CZ" sz="2000" b="1" dirty="0"/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1908113" y="4832984"/>
            <a:ext cx="24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1908113" y="486898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84 </a:t>
            </a:r>
            <a:r>
              <a:rPr lang="cs-CZ" sz="2000" b="1" dirty="0" smtClean="0"/>
              <a:t>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86" name="Přímá spojnice 85"/>
          <p:cNvCxnSpPr/>
          <p:nvPr/>
        </p:nvCxnSpPr>
        <p:spPr bwMode="auto">
          <a:xfrm>
            <a:off x="1908113" y="522920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1908113" y="4076984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30 + 66 - 12</a:t>
            </a:r>
            <a:endParaRPr lang="cs-CZ" sz="20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1908000" y="5473178"/>
            <a:ext cx="1514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</a:t>
            </a:r>
            <a:r>
              <a:rPr lang="cs-CZ" sz="2000" b="1" dirty="0" smtClean="0"/>
              <a:t>= </a:t>
            </a:r>
            <a:r>
              <a:rPr lang="cs-CZ" sz="2000" b="1" dirty="0" smtClean="0"/>
              <a:t>84 : 6</a:t>
            </a:r>
            <a:endParaRPr lang="cs-CZ" sz="20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1895963" y="5724000"/>
            <a:ext cx="1514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14</a:t>
            </a:r>
            <a:endParaRPr lang="cs-CZ" sz="2000" b="1" dirty="0"/>
          </a:p>
        </p:txBody>
      </p:sp>
      <p:cxnSp>
        <p:nvCxnSpPr>
          <p:cNvPr id="91" name="Přímá spojnice 90"/>
          <p:cNvCxnSpPr/>
          <p:nvPr/>
        </p:nvCxnSpPr>
        <p:spPr bwMode="auto">
          <a:xfrm>
            <a:off x="1908000" y="611567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ovéPole 91"/>
          <p:cNvSpPr txBox="1"/>
          <p:nvPr/>
        </p:nvSpPr>
        <p:spPr>
          <a:xfrm>
            <a:off x="1908000" y="6048000"/>
            <a:ext cx="1514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14 kg</a:t>
            </a:r>
            <a:endParaRPr lang="cs-CZ" sz="2000" b="1" dirty="0"/>
          </a:p>
        </p:txBody>
      </p:sp>
      <p:cxnSp>
        <p:nvCxnSpPr>
          <p:cNvPr id="93" name="Přímá spojnice 92"/>
          <p:cNvCxnSpPr/>
          <p:nvPr/>
        </p:nvCxnSpPr>
        <p:spPr bwMode="auto">
          <a:xfrm>
            <a:off x="1908000" y="6443852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Přímá spojnice 93"/>
          <p:cNvCxnSpPr/>
          <p:nvPr/>
        </p:nvCxnSpPr>
        <p:spPr bwMode="auto">
          <a:xfrm>
            <a:off x="1908000" y="648000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ovéPole 96"/>
          <p:cNvSpPr txBox="1"/>
          <p:nvPr/>
        </p:nvSpPr>
        <p:spPr>
          <a:xfrm>
            <a:off x="144000" y="442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</a:t>
            </a:r>
            <a:r>
              <a:rPr lang="cs-CZ" sz="2000" b="1" baseline="-25000" dirty="0" smtClean="0"/>
              <a:t>o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12 </a:t>
            </a:r>
            <a:r>
              <a:rPr lang="cs-CZ" sz="2000" b="1" dirty="0" smtClean="0"/>
              <a:t>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</p:spTree>
    <p:extLst>
      <p:ext uri="{BB962C8B-B14F-4D97-AF65-F5344CB8AC3E}">
        <p14:creationId xmlns:p14="http://schemas.microsoft.com/office/powerpoint/2010/main" val="21328865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500"/>
                            </p:stCondLst>
                            <p:childTnLst>
                              <p:par>
                                <p:cTn id="1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61" grpId="0" animBg="1"/>
      <p:bldP spid="71" grpId="0"/>
      <p:bldP spid="72" grpId="0"/>
      <p:bldP spid="73" grpId="0"/>
      <p:bldP spid="74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5" grpId="0"/>
      <p:bldP spid="88" grpId="0"/>
      <p:bldP spid="89" grpId="0"/>
      <p:bldP spid="90" grpId="0"/>
      <p:bldP spid="92" grpId="0"/>
      <p:bldP spid="9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Slovní úlohy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19800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Kolik korun bude stát omítnutí fasády domu jehož půdorys je obdélník s rozměry 12 m a 25 m a výška je 8 m. Na okna a dveře odečtěte </a:t>
            </a:r>
            <a:r>
              <a:rPr lang="cs-CZ" sz="2000" b="1" dirty="0" smtClean="0"/>
              <a:t>90 m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. Cena jednoho metru omítky je 280,- Kč.</a:t>
            </a:r>
            <a:endParaRPr lang="cs-CZ" sz="2000" b="1" dirty="0"/>
          </a:p>
        </p:txBody>
      </p:sp>
      <p:sp>
        <p:nvSpPr>
          <p:cNvPr id="14" name="Obdélník 13"/>
          <p:cNvSpPr/>
          <p:nvPr/>
        </p:nvSpPr>
        <p:spPr>
          <a:xfrm>
            <a:off x="3911149" y="6463047"/>
            <a:ext cx="52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Omítnutí domu bude stát asi 140 560,- Kč.</a:t>
            </a:r>
            <a:endParaRPr lang="cs-CZ" sz="2000" b="1" dirty="0"/>
          </a:p>
        </p:txBody>
      </p:sp>
      <p:sp>
        <p:nvSpPr>
          <p:cNvPr id="61" name="Krychle 60"/>
          <p:cNvSpPr>
            <a:spLocks noChangeAspect="1"/>
          </p:cNvSpPr>
          <p:nvPr/>
        </p:nvSpPr>
        <p:spPr bwMode="auto">
          <a:xfrm>
            <a:off x="4770226" y="3809886"/>
            <a:ext cx="4236713" cy="2346126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2" name="Přímá spojnice 61"/>
          <p:cNvCxnSpPr>
            <a:cxnSpLocks noChangeAspect="1"/>
          </p:cNvCxnSpPr>
          <p:nvPr/>
        </p:nvCxnSpPr>
        <p:spPr bwMode="auto">
          <a:xfrm>
            <a:off x="5376982" y="5583861"/>
            <a:ext cx="3629957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>
            <a:cxnSpLocks noChangeAspect="1"/>
          </p:cNvCxnSpPr>
          <p:nvPr/>
        </p:nvCxnSpPr>
        <p:spPr bwMode="auto">
          <a:xfrm flipV="1">
            <a:off x="4770226" y="5587624"/>
            <a:ext cx="599101" cy="5683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>
            <a:cxnSpLocks noChangeAspect="1"/>
          </p:cNvCxnSpPr>
          <p:nvPr/>
        </p:nvCxnSpPr>
        <p:spPr bwMode="auto">
          <a:xfrm>
            <a:off x="5369327" y="3831150"/>
            <a:ext cx="3005" cy="17314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4720213" y="4914656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c</a:t>
            </a:r>
          </a:p>
        </p:txBody>
      </p:sp>
      <p:sp>
        <p:nvSpPr>
          <p:cNvPr id="72" name="TextovéPole 71"/>
          <p:cNvSpPr txBox="1"/>
          <p:nvPr/>
        </p:nvSpPr>
        <p:spPr>
          <a:xfrm>
            <a:off x="8706615" y="578668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6717241" y="6156012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0" y="478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75" name="Přímá spojnice 74"/>
          <p:cNvCxnSpPr/>
          <p:nvPr/>
        </p:nvCxnSpPr>
        <p:spPr bwMode="auto">
          <a:xfrm>
            <a:off x="144000" y="5904000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ovéPole 75"/>
          <p:cNvSpPr txBox="1"/>
          <p:nvPr/>
        </p:nvSpPr>
        <p:spPr>
          <a:xfrm>
            <a:off x="0" y="334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</a:t>
            </a:r>
            <a:r>
              <a:rPr lang="cs-CZ" sz="2000" b="1" dirty="0" smtClean="0"/>
              <a:t>= </a:t>
            </a:r>
            <a:r>
              <a:rPr lang="cs-CZ" sz="2000" b="1" dirty="0" smtClean="0"/>
              <a:t>25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370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12</a:t>
            </a:r>
            <a:r>
              <a:rPr lang="cs-CZ" sz="2000" b="1" dirty="0" smtClean="0"/>
              <a:t>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406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</a:t>
            </a:r>
            <a:r>
              <a:rPr lang="cs-CZ" sz="2000" b="1" dirty="0" smtClean="0"/>
              <a:t>= </a:t>
            </a:r>
            <a:r>
              <a:rPr lang="cs-CZ" sz="2000" b="1" dirty="0" smtClean="0"/>
              <a:t>8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0" y="5148000"/>
            <a:ext cx="217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1 m</a:t>
            </a:r>
            <a:r>
              <a:rPr lang="cs-CZ" sz="2000" b="1" baseline="30000" dirty="0"/>
              <a:t>2</a:t>
            </a:r>
            <a:r>
              <a:rPr lang="cs-CZ" sz="2000" b="1" dirty="0" smtClean="0"/>
              <a:t> … 280,- Kč</a:t>
            </a:r>
            <a:endParaRPr lang="cs-CZ" sz="2000" b="1" baseline="30000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0" y="5508000"/>
            <a:ext cx="183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= ... Kč</a:t>
            </a:r>
            <a:endParaRPr lang="cs-CZ" sz="2000" b="1" baseline="30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2124000" y="3284984"/>
            <a:ext cx="3015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2·(</a:t>
            </a:r>
            <a:r>
              <a:rPr lang="cs-CZ" sz="2000" b="1" dirty="0" err="1" smtClean="0"/>
              <a:t>a·c+b·c</a:t>
            </a:r>
            <a:r>
              <a:rPr lang="cs-CZ" sz="2000" b="1" dirty="0" smtClean="0"/>
              <a:t>)-90</a:t>
            </a:r>
            <a:endParaRPr lang="cs-CZ" sz="20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2124000" y="3680984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b="1" dirty="0" smtClean="0"/>
              <a:t>2·(25·8+12·8)-90</a:t>
            </a:r>
            <a:endParaRPr lang="cs-CZ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2124000" y="447298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502</a:t>
            </a:r>
            <a:endParaRPr lang="cs-CZ" sz="2000" b="1" dirty="0"/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124000" y="4832984"/>
            <a:ext cx="24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2124000" y="486898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502 </a:t>
            </a:r>
            <a:r>
              <a:rPr lang="cs-CZ" sz="2000" b="1" dirty="0" smtClean="0"/>
              <a:t>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86" name="Přímá spojnice 85"/>
          <p:cNvCxnSpPr/>
          <p:nvPr/>
        </p:nvCxnSpPr>
        <p:spPr bwMode="auto">
          <a:xfrm>
            <a:off x="2132357" y="522920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2124000" y="4076984"/>
            <a:ext cx="216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2 · </a:t>
            </a:r>
            <a:r>
              <a:rPr lang="cs-CZ" sz="2000" b="1" dirty="0" smtClean="0"/>
              <a:t>296 - 90</a:t>
            </a:r>
            <a:endParaRPr lang="cs-CZ" sz="20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2124000" y="5473178"/>
            <a:ext cx="17300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</a:t>
            </a:r>
            <a:r>
              <a:rPr lang="cs-CZ" sz="2000" b="1" dirty="0" smtClean="0"/>
              <a:t>= </a:t>
            </a:r>
            <a:r>
              <a:rPr lang="cs-CZ" sz="2000" b="1" dirty="0"/>
              <a:t>522 </a:t>
            </a:r>
            <a:r>
              <a:rPr lang="cs-CZ" sz="2000" b="1" dirty="0" smtClean="0"/>
              <a:t>· </a:t>
            </a:r>
            <a:r>
              <a:rPr lang="cs-CZ" sz="2000" b="1" dirty="0" smtClean="0"/>
              <a:t>280</a:t>
            </a:r>
            <a:endParaRPr lang="cs-CZ" sz="20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124000" y="5724000"/>
            <a:ext cx="2019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140 560</a:t>
            </a:r>
            <a:endParaRPr lang="cs-CZ" sz="2000" b="1" dirty="0"/>
          </a:p>
        </p:txBody>
      </p:sp>
      <p:cxnSp>
        <p:nvCxnSpPr>
          <p:cNvPr id="91" name="Přímá spojnice 90"/>
          <p:cNvCxnSpPr/>
          <p:nvPr/>
        </p:nvCxnSpPr>
        <p:spPr bwMode="auto">
          <a:xfrm>
            <a:off x="2132244" y="6115670"/>
            <a:ext cx="198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ovéPole 91"/>
          <p:cNvSpPr txBox="1"/>
          <p:nvPr/>
        </p:nvSpPr>
        <p:spPr>
          <a:xfrm>
            <a:off x="2124000" y="6077372"/>
            <a:ext cx="2483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140 560 </a:t>
            </a:r>
            <a:r>
              <a:rPr lang="cs-CZ" sz="2000" b="1" dirty="0" smtClean="0"/>
              <a:t>Kč</a:t>
            </a:r>
            <a:endParaRPr lang="cs-CZ" sz="2000" b="1" dirty="0"/>
          </a:p>
        </p:txBody>
      </p:sp>
      <p:cxnSp>
        <p:nvCxnSpPr>
          <p:cNvPr id="93" name="Přímá spojnice 92"/>
          <p:cNvCxnSpPr/>
          <p:nvPr/>
        </p:nvCxnSpPr>
        <p:spPr bwMode="auto">
          <a:xfrm>
            <a:off x="2132244" y="6443852"/>
            <a:ext cx="198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Přímá spojnice 93"/>
          <p:cNvCxnSpPr/>
          <p:nvPr/>
        </p:nvCxnSpPr>
        <p:spPr bwMode="auto">
          <a:xfrm>
            <a:off x="2132244" y="6480000"/>
            <a:ext cx="198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" name="Přímá spojnice 2"/>
          <p:cNvCxnSpPr/>
          <p:nvPr/>
        </p:nvCxnSpPr>
        <p:spPr bwMode="auto">
          <a:xfrm flipV="1">
            <a:off x="4770226" y="3165602"/>
            <a:ext cx="386138" cy="12154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8424000" y="3163647"/>
            <a:ext cx="386138" cy="12154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>
            <a:off x="8810138" y="3163647"/>
            <a:ext cx="196801" cy="6462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5156364" y="3170375"/>
            <a:ext cx="365377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5157806" y="3168421"/>
            <a:ext cx="196801" cy="6462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ovéPole 39"/>
          <p:cNvSpPr txBox="1"/>
          <p:nvPr/>
        </p:nvSpPr>
        <p:spPr>
          <a:xfrm>
            <a:off x="0" y="442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</a:t>
            </a:r>
            <a:r>
              <a:rPr lang="cs-CZ" sz="2000" b="1" baseline="-25000" dirty="0" smtClean="0"/>
              <a:t>o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90 </a:t>
            </a:r>
            <a:r>
              <a:rPr lang="cs-CZ" sz="2000" b="1" dirty="0" smtClean="0"/>
              <a:t>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</p:spTree>
    <p:extLst>
      <p:ext uri="{BB962C8B-B14F-4D97-AF65-F5344CB8AC3E}">
        <p14:creationId xmlns:p14="http://schemas.microsoft.com/office/powerpoint/2010/main" val="7413937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00"/>
                            </p:stCondLst>
                            <p:childTnLst>
                              <p:par>
                                <p:cTn id="1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61" grpId="0" animBg="1"/>
      <p:bldP spid="71" grpId="0"/>
      <p:bldP spid="72" grpId="0"/>
      <p:bldP spid="73" grpId="0"/>
      <p:bldP spid="74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5" grpId="0"/>
      <p:bldP spid="88" grpId="0"/>
      <p:bldP spid="89" grpId="0"/>
      <p:bldP spid="90" grpId="0"/>
      <p:bldP spid="92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Tělesa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2" name="Krychle 1"/>
          <p:cNvSpPr/>
          <p:nvPr/>
        </p:nvSpPr>
        <p:spPr bwMode="auto">
          <a:xfrm>
            <a:off x="107504" y="5301368"/>
            <a:ext cx="1440000" cy="1440000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Krychle 23"/>
          <p:cNvSpPr/>
          <p:nvPr/>
        </p:nvSpPr>
        <p:spPr bwMode="auto">
          <a:xfrm>
            <a:off x="1642323" y="4223791"/>
            <a:ext cx="1440000" cy="2376104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ovnoramenný trojúhelník 2"/>
          <p:cNvSpPr/>
          <p:nvPr/>
        </p:nvSpPr>
        <p:spPr bwMode="auto">
          <a:xfrm rot="2403441">
            <a:off x="3542403" y="5198042"/>
            <a:ext cx="648072" cy="1512168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ovnoramenný trojúhelník 24"/>
          <p:cNvSpPr/>
          <p:nvPr/>
        </p:nvSpPr>
        <p:spPr bwMode="auto">
          <a:xfrm rot="2403441">
            <a:off x="3549032" y="3393076"/>
            <a:ext cx="648072" cy="1512168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Přímá spojnice 4"/>
          <p:cNvCxnSpPr/>
          <p:nvPr/>
        </p:nvCxnSpPr>
        <p:spPr bwMode="auto">
          <a:xfrm flipH="1">
            <a:off x="3121200" y="4510800"/>
            <a:ext cx="6629" cy="18049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H="1">
            <a:off x="3635897" y="4911622"/>
            <a:ext cx="6629" cy="18049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H="1">
            <a:off x="4337809" y="3569006"/>
            <a:ext cx="6629" cy="18049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H="1">
            <a:off x="3635809" y="5347406"/>
            <a:ext cx="725145" cy="136594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>
            <a:stCxn id="3" idx="2"/>
            <a:endCxn id="3" idx="4"/>
          </p:cNvCxnSpPr>
          <p:nvPr/>
        </p:nvCxnSpPr>
        <p:spPr bwMode="auto">
          <a:xfrm>
            <a:off x="3131841" y="6324299"/>
            <a:ext cx="496034" cy="41706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Lichoběžník 29"/>
          <p:cNvSpPr/>
          <p:nvPr/>
        </p:nvSpPr>
        <p:spPr bwMode="auto">
          <a:xfrm rot="1669892">
            <a:off x="4530139" y="3370761"/>
            <a:ext cx="1411122" cy="787242"/>
          </a:xfrm>
          <a:prstGeom prst="trapezoid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Lichoběžník 32"/>
          <p:cNvSpPr/>
          <p:nvPr/>
        </p:nvSpPr>
        <p:spPr bwMode="auto">
          <a:xfrm rot="1669892">
            <a:off x="4537414" y="5381520"/>
            <a:ext cx="1411122" cy="787242"/>
          </a:xfrm>
          <a:prstGeom prst="trapezoid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4420800" y="3780000"/>
            <a:ext cx="0" cy="20107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5868144" y="3676102"/>
            <a:ext cx="0" cy="20107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5669976" y="4430051"/>
            <a:ext cx="0" cy="20107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4967976" y="3181236"/>
            <a:ext cx="0" cy="20107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5669976" y="5686861"/>
            <a:ext cx="205368" cy="76577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4435259" y="5796000"/>
            <a:ext cx="1234717" cy="64481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Pravidelný pětiúhelník 42"/>
          <p:cNvSpPr/>
          <p:nvPr/>
        </p:nvSpPr>
        <p:spPr bwMode="auto">
          <a:xfrm rot="1221253">
            <a:off x="5911179" y="5406293"/>
            <a:ext cx="1512168" cy="932958"/>
          </a:xfrm>
          <a:prstGeom prst="pentagon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" name="Přímá spojnice 44"/>
          <p:cNvCxnSpPr>
            <a:stCxn id="43" idx="1"/>
          </p:cNvCxnSpPr>
          <p:nvPr/>
        </p:nvCxnSpPr>
        <p:spPr bwMode="auto">
          <a:xfrm flipV="1">
            <a:off x="5996694" y="3746483"/>
            <a:ext cx="807235" cy="17600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Přímá spojnice 46"/>
          <p:cNvCxnSpPr>
            <a:endCxn id="43" idx="0"/>
          </p:cNvCxnSpPr>
          <p:nvPr/>
        </p:nvCxnSpPr>
        <p:spPr bwMode="auto">
          <a:xfrm>
            <a:off x="6813497" y="3746483"/>
            <a:ext cx="16018" cy="1688937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Přímá spojnice 48"/>
          <p:cNvCxnSpPr>
            <a:endCxn id="43" idx="5"/>
          </p:cNvCxnSpPr>
          <p:nvPr/>
        </p:nvCxnSpPr>
        <p:spPr bwMode="auto">
          <a:xfrm>
            <a:off x="6813497" y="3764382"/>
            <a:ext cx="600941" cy="22681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>
            <a:endCxn id="43" idx="2"/>
          </p:cNvCxnSpPr>
          <p:nvPr/>
        </p:nvCxnSpPr>
        <p:spPr bwMode="auto">
          <a:xfrm flipH="1">
            <a:off x="6066904" y="3764382"/>
            <a:ext cx="754602" cy="23832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>
            <a:endCxn id="43" idx="4"/>
          </p:cNvCxnSpPr>
          <p:nvPr/>
        </p:nvCxnSpPr>
        <p:spPr bwMode="auto">
          <a:xfrm>
            <a:off x="6829515" y="3764382"/>
            <a:ext cx="113604" cy="27082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>
            <a:off x="6929868" y="6032509"/>
            <a:ext cx="471319" cy="44014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>
            <a:stCxn id="43" idx="2"/>
            <a:endCxn id="43" idx="4"/>
          </p:cNvCxnSpPr>
          <p:nvPr/>
        </p:nvCxnSpPr>
        <p:spPr bwMode="auto">
          <a:xfrm>
            <a:off x="6066904" y="6147590"/>
            <a:ext cx="876215" cy="32506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>
            <a:stCxn id="43" idx="1"/>
            <a:endCxn id="43" idx="2"/>
          </p:cNvCxnSpPr>
          <p:nvPr/>
        </p:nvCxnSpPr>
        <p:spPr bwMode="auto">
          <a:xfrm>
            <a:off x="5996694" y="5506543"/>
            <a:ext cx="70210" cy="64104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Ovál 59"/>
          <p:cNvSpPr/>
          <p:nvPr/>
        </p:nvSpPr>
        <p:spPr bwMode="auto">
          <a:xfrm>
            <a:off x="7668344" y="6032509"/>
            <a:ext cx="1059607" cy="492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Ovál 61"/>
          <p:cNvSpPr/>
          <p:nvPr/>
        </p:nvSpPr>
        <p:spPr bwMode="auto">
          <a:xfrm>
            <a:off x="7647245" y="4626513"/>
            <a:ext cx="1059607" cy="492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3" name="Přímá spojnice 62"/>
          <p:cNvCxnSpPr>
            <a:stCxn id="62" idx="2"/>
            <a:endCxn id="60" idx="2"/>
          </p:cNvCxnSpPr>
          <p:nvPr/>
        </p:nvCxnSpPr>
        <p:spPr bwMode="auto">
          <a:xfrm>
            <a:off x="7647245" y="4872931"/>
            <a:ext cx="21099" cy="14059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717401" y="4886322"/>
            <a:ext cx="21099" cy="14059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3" name="Oblouk 5122"/>
          <p:cNvSpPr/>
          <p:nvPr/>
        </p:nvSpPr>
        <p:spPr bwMode="auto">
          <a:xfrm rot="10800000">
            <a:off x="7678893" y="6039633"/>
            <a:ext cx="1058400" cy="493200"/>
          </a:xfrm>
          <a:prstGeom prst="arc">
            <a:avLst>
              <a:gd name="adj1" fmla="val 10748642"/>
              <a:gd name="adj2" fmla="val 0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vál 68"/>
          <p:cNvSpPr/>
          <p:nvPr/>
        </p:nvSpPr>
        <p:spPr bwMode="auto">
          <a:xfrm>
            <a:off x="297700" y="4014804"/>
            <a:ext cx="1059607" cy="492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Oblouk 71"/>
          <p:cNvSpPr/>
          <p:nvPr/>
        </p:nvSpPr>
        <p:spPr bwMode="auto">
          <a:xfrm rot="10800000">
            <a:off x="298907" y="4015920"/>
            <a:ext cx="1058400" cy="493200"/>
          </a:xfrm>
          <a:prstGeom prst="arc">
            <a:avLst>
              <a:gd name="adj1" fmla="val 10748642"/>
              <a:gd name="adj2" fmla="val 0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125" name="Přímá spojnice 5124"/>
          <p:cNvCxnSpPr>
            <a:stCxn id="69" idx="2"/>
          </p:cNvCxnSpPr>
          <p:nvPr/>
        </p:nvCxnSpPr>
        <p:spPr bwMode="auto">
          <a:xfrm flipV="1">
            <a:off x="297700" y="2708920"/>
            <a:ext cx="501321" cy="15523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7" name="Přímá spojnice 5126"/>
          <p:cNvCxnSpPr>
            <a:endCxn id="69" idx="6"/>
          </p:cNvCxnSpPr>
          <p:nvPr/>
        </p:nvCxnSpPr>
        <p:spPr bwMode="auto">
          <a:xfrm>
            <a:off x="799021" y="2708920"/>
            <a:ext cx="558286" cy="15523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Ovál 86"/>
          <p:cNvSpPr/>
          <p:nvPr/>
        </p:nvSpPr>
        <p:spPr bwMode="auto">
          <a:xfrm>
            <a:off x="7623104" y="2968878"/>
            <a:ext cx="1260000" cy="492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Oblouk 87"/>
          <p:cNvSpPr/>
          <p:nvPr/>
        </p:nvSpPr>
        <p:spPr bwMode="auto">
          <a:xfrm rot="10800000">
            <a:off x="7623103" y="2970000"/>
            <a:ext cx="1260000" cy="493200"/>
          </a:xfrm>
          <a:prstGeom prst="arc">
            <a:avLst>
              <a:gd name="adj1" fmla="val 10748642"/>
              <a:gd name="adj2" fmla="val 0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Ovál 88"/>
          <p:cNvSpPr/>
          <p:nvPr/>
        </p:nvSpPr>
        <p:spPr bwMode="auto">
          <a:xfrm>
            <a:off x="7623103" y="2630934"/>
            <a:ext cx="1260000" cy="12600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38" name="TextovéPole 5137"/>
          <p:cNvSpPr txBox="1"/>
          <p:nvPr/>
        </p:nvSpPr>
        <p:spPr>
          <a:xfrm>
            <a:off x="426994" y="4952000"/>
            <a:ext cx="1109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Krychle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6025361" y="581570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Jehlan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971583" y="422161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Kvádr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4" name="TextovéPole 93"/>
          <p:cNvSpPr txBox="1"/>
          <p:nvPr/>
        </p:nvSpPr>
        <p:spPr>
          <a:xfrm>
            <a:off x="2848297" y="3170393"/>
            <a:ext cx="1286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Hranol</a:t>
            </a:r>
          </a:p>
          <a:p>
            <a:pPr algn="ctr"/>
            <a:r>
              <a:rPr lang="cs-CZ" b="1" dirty="0" smtClean="0">
                <a:solidFill>
                  <a:srgbClr val="FF0000"/>
                </a:solidFill>
              </a:rPr>
              <a:t>(trojboký)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4978137" y="2604708"/>
            <a:ext cx="1432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Hranol</a:t>
            </a:r>
          </a:p>
          <a:p>
            <a:pPr algn="ctr"/>
            <a:r>
              <a:rPr lang="cs-CZ" b="1" dirty="0" smtClean="0">
                <a:solidFill>
                  <a:srgbClr val="FF0000"/>
                </a:solidFill>
              </a:rPr>
              <a:t>(čtyřboký)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323626" y="359839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Kužel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7" name="TextovéPole 96"/>
          <p:cNvSpPr txBox="1"/>
          <p:nvPr/>
        </p:nvSpPr>
        <p:spPr>
          <a:xfrm>
            <a:off x="792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Válec</a:t>
            </a:r>
            <a:endParaRPr lang="cs-CZ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7749047" y="303062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Koule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5140" name="Přímá spojnice 5139"/>
          <p:cNvCxnSpPr/>
          <p:nvPr/>
        </p:nvCxnSpPr>
        <p:spPr bwMode="auto">
          <a:xfrm flipV="1">
            <a:off x="107504" y="6386533"/>
            <a:ext cx="392748" cy="3548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42" name="Přímá spojnice 5141"/>
          <p:cNvCxnSpPr/>
          <p:nvPr/>
        </p:nvCxnSpPr>
        <p:spPr bwMode="auto">
          <a:xfrm>
            <a:off x="492172" y="6381328"/>
            <a:ext cx="10554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47" name="Přímá spojnice 5146"/>
          <p:cNvCxnSpPr/>
          <p:nvPr/>
        </p:nvCxnSpPr>
        <p:spPr bwMode="auto">
          <a:xfrm>
            <a:off x="500252" y="5301368"/>
            <a:ext cx="0" cy="10851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2045135" y="6236482"/>
            <a:ext cx="10554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flipV="1">
            <a:off x="1631431" y="6238800"/>
            <a:ext cx="392748" cy="3548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2024179" y="4231290"/>
            <a:ext cx="20956" cy="20212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3" name="TextovéPole 112"/>
          <p:cNvSpPr txBox="1"/>
          <p:nvPr/>
        </p:nvSpPr>
        <p:spPr>
          <a:xfrm>
            <a:off x="576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Kužel</a:t>
            </a:r>
            <a:endParaRPr lang="cs-CZ" dirty="0"/>
          </a:p>
        </p:txBody>
      </p:sp>
      <p:sp>
        <p:nvSpPr>
          <p:cNvPr id="115" name="TextovéPole 114"/>
          <p:cNvSpPr txBox="1"/>
          <p:nvPr/>
        </p:nvSpPr>
        <p:spPr>
          <a:xfrm>
            <a:off x="4680000" y="19438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Krychle</a:t>
            </a:r>
            <a:endParaRPr lang="cs-CZ" dirty="0"/>
          </a:p>
        </p:txBody>
      </p:sp>
      <p:sp>
        <p:nvSpPr>
          <p:cNvPr id="116" name="TextovéPole 115"/>
          <p:cNvSpPr txBox="1"/>
          <p:nvPr/>
        </p:nvSpPr>
        <p:spPr>
          <a:xfrm>
            <a:off x="684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Kvádr</a:t>
            </a:r>
            <a:endParaRPr lang="cs-CZ" dirty="0"/>
          </a:p>
        </p:txBody>
      </p:sp>
      <p:sp>
        <p:nvSpPr>
          <p:cNvPr id="117" name="TextovéPole 116"/>
          <p:cNvSpPr txBox="1"/>
          <p:nvPr/>
        </p:nvSpPr>
        <p:spPr>
          <a:xfrm>
            <a:off x="360000" y="1944000"/>
            <a:ext cx="1176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Hranol</a:t>
            </a:r>
          </a:p>
          <a:p>
            <a:pPr algn="ctr"/>
            <a:r>
              <a:rPr lang="cs-CZ" dirty="0" smtClean="0"/>
              <a:t>(trojboký)</a:t>
            </a:r>
            <a:endParaRPr lang="cs-CZ" dirty="0"/>
          </a:p>
        </p:txBody>
      </p:sp>
      <p:sp>
        <p:nvSpPr>
          <p:cNvPr id="118" name="TextovéPole 117"/>
          <p:cNvSpPr txBox="1"/>
          <p:nvPr/>
        </p:nvSpPr>
        <p:spPr>
          <a:xfrm>
            <a:off x="1440000" y="1944000"/>
            <a:ext cx="1278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Hranol</a:t>
            </a:r>
          </a:p>
          <a:p>
            <a:pPr algn="ctr"/>
            <a:r>
              <a:rPr lang="cs-CZ" dirty="0" smtClean="0"/>
              <a:t>(čtyřboký)</a:t>
            </a:r>
            <a:endParaRPr lang="cs-CZ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252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Jehlan</a:t>
            </a:r>
            <a:endParaRPr lang="cs-CZ" dirty="0"/>
          </a:p>
        </p:txBody>
      </p:sp>
      <p:sp>
        <p:nvSpPr>
          <p:cNvPr id="120" name="TextovéPole 119"/>
          <p:cNvSpPr txBox="1"/>
          <p:nvPr/>
        </p:nvSpPr>
        <p:spPr>
          <a:xfrm>
            <a:off x="360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Koule</a:t>
            </a:r>
            <a:endParaRPr lang="cs-CZ" dirty="0"/>
          </a:p>
        </p:txBody>
      </p:sp>
      <p:sp>
        <p:nvSpPr>
          <p:cNvPr id="121" name="TextovéPole 120"/>
          <p:cNvSpPr txBox="1"/>
          <p:nvPr/>
        </p:nvSpPr>
        <p:spPr>
          <a:xfrm>
            <a:off x="7705730" y="537397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Válec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  <p:bldLst>
      <p:bldP spid="5138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113" grpId="0"/>
      <p:bldP spid="115" grpId="0"/>
      <p:bldP spid="116" grpId="0"/>
      <p:bldP spid="117" grpId="0"/>
      <p:bldP spid="118" grpId="0"/>
      <p:bldP spid="119" grpId="0"/>
      <p:bldP spid="120" grpId="0"/>
      <p:bldP spid="1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Tělesa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51520" y="22768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Uveď příklady těles v reálném životě:</a:t>
            </a:r>
            <a:endParaRPr lang="cs-CZ" sz="2000" b="1" dirty="0"/>
          </a:p>
        </p:txBody>
      </p:sp>
      <p:sp>
        <p:nvSpPr>
          <p:cNvPr id="17" name="Obdélník 16"/>
          <p:cNvSpPr/>
          <p:nvPr/>
        </p:nvSpPr>
        <p:spPr>
          <a:xfrm>
            <a:off x="251520" y="2679135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cs-CZ" sz="2000" b="1" dirty="0" smtClean="0"/>
              <a:t>Míče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Mléko (krabice)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Zmrzlina (kornout)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Kniha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Sudy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Cihla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Věže kostelů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Vodojemy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Svíčky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Planety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Herní kostka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Hrneček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Indiánský stan (</a:t>
            </a:r>
            <a:r>
              <a:rPr lang="cs-CZ" sz="2000" b="1" dirty="0" err="1" smtClean="0"/>
              <a:t>teepee</a:t>
            </a:r>
            <a:r>
              <a:rPr lang="cs-CZ" sz="2000" b="1" dirty="0" smtClean="0"/>
              <a:t>)</a:t>
            </a:r>
          </a:p>
          <a:p>
            <a:pPr marL="342900" indent="-342900">
              <a:buFontTx/>
              <a:buChar char="-"/>
            </a:pP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5492126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Tělesa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15" name="Krychle 14"/>
          <p:cNvSpPr/>
          <p:nvPr/>
        </p:nvSpPr>
        <p:spPr bwMode="auto">
          <a:xfrm>
            <a:off x="1631431" y="3156582"/>
            <a:ext cx="4945901" cy="2738847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2339752" y="5220000"/>
            <a:ext cx="42375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V="1">
            <a:off x="1631431" y="5203537"/>
            <a:ext cx="729277" cy="6918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2339752" y="3156582"/>
            <a:ext cx="20956" cy="20212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se šipkou 8"/>
          <p:cNvCxnSpPr/>
          <p:nvPr/>
        </p:nvCxnSpPr>
        <p:spPr bwMode="auto">
          <a:xfrm flipH="1">
            <a:off x="4860032" y="2420888"/>
            <a:ext cx="1944216" cy="10081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Přímá spojnice se šipkou 10"/>
          <p:cNvCxnSpPr/>
          <p:nvPr/>
        </p:nvCxnSpPr>
        <p:spPr bwMode="auto">
          <a:xfrm flipH="1">
            <a:off x="6402758" y="2420888"/>
            <a:ext cx="401490" cy="21236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30" name="Přímá spojnice se šipkou 29"/>
          <p:cNvCxnSpPr/>
          <p:nvPr/>
        </p:nvCxnSpPr>
        <p:spPr bwMode="auto">
          <a:xfrm flipH="1">
            <a:off x="4180988" y="2420887"/>
            <a:ext cx="2623260" cy="24127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6826849" y="2029865"/>
            <a:ext cx="879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stěny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34" name="Přímá spojnice se šipkou 33"/>
          <p:cNvCxnSpPr/>
          <p:nvPr/>
        </p:nvCxnSpPr>
        <p:spPr bwMode="auto">
          <a:xfrm>
            <a:off x="663515" y="3933056"/>
            <a:ext cx="967916" cy="19623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>
            <a:off x="659323" y="3964952"/>
            <a:ext cx="5918009" cy="12550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40" name="Přímá spojnice se šipkou 39"/>
          <p:cNvCxnSpPr/>
          <p:nvPr/>
        </p:nvCxnSpPr>
        <p:spPr bwMode="auto">
          <a:xfrm flipV="1">
            <a:off x="659323" y="3130919"/>
            <a:ext cx="1680429" cy="834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70198" y="3409932"/>
            <a:ext cx="1221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vrcholy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44" name="Přímá spojnice se šipkou 43"/>
          <p:cNvCxnSpPr/>
          <p:nvPr/>
        </p:nvCxnSpPr>
        <p:spPr bwMode="auto">
          <a:xfrm flipH="1">
            <a:off x="2547377" y="2708920"/>
            <a:ext cx="781247" cy="31974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46" name="Přímá spojnice se šipkou 45"/>
          <p:cNvCxnSpPr/>
          <p:nvPr/>
        </p:nvCxnSpPr>
        <p:spPr bwMode="auto">
          <a:xfrm>
            <a:off x="3328624" y="2708920"/>
            <a:ext cx="413295" cy="25110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50" name="Přímá spojnice se šipkou 49"/>
          <p:cNvCxnSpPr>
            <a:endCxn id="15" idx="0"/>
          </p:cNvCxnSpPr>
          <p:nvPr/>
        </p:nvCxnSpPr>
        <p:spPr bwMode="auto">
          <a:xfrm>
            <a:off x="3311860" y="2704872"/>
            <a:ext cx="1134877" cy="4517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2969731" y="2172561"/>
            <a:ext cx="879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hrany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5243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3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Tělesa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sz="3200" dirty="0"/>
          </a:p>
        </p:txBody>
      </p:sp>
      <p:cxnSp>
        <p:nvCxnSpPr>
          <p:cNvPr id="9" name="Přímá spojnice se šipkou 8"/>
          <p:cNvCxnSpPr/>
          <p:nvPr/>
        </p:nvCxnSpPr>
        <p:spPr bwMode="auto">
          <a:xfrm flipH="1">
            <a:off x="5073105" y="2420888"/>
            <a:ext cx="1731143" cy="1389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Přímá spojnice se šipkou 10"/>
          <p:cNvCxnSpPr/>
          <p:nvPr/>
        </p:nvCxnSpPr>
        <p:spPr bwMode="auto">
          <a:xfrm flipH="1">
            <a:off x="6672751" y="2420888"/>
            <a:ext cx="131497" cy="22972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30" name="Přímá spojnice se šipkou 29"/>
          <p:cNvCxnSpPr/>
          <p:nvPr/>
        </p:nvCxnSpPr>
        <p:spPr bwMode="auto">
          <a:xfrm flipH="1">
            <a:off x="6025361" y="2420887"/>
            <a:ext cx="778887" cy="22104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6826849" y="2029865"/>
            <a:ext cx="879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stěny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34" name="Přímá spojnice se šipkou 33"/>
          <p:cNvCxnSpPr>
            <a:endCxn id="27" idx="4"/>
          </p:cNvCxnSpPr>
          <p:nvPr/>
        </p:nvCxnSpPr>
        <p:spPr bwMode="auto">
          <a:xfrm>
            <a:off x="663515" y="3933056"/>
            <a:ext cx="6119974" cy="24365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37" name="Přímá spojnice se šipkou 36"/>
          <p:cNvCxnSpPr>
            <a:endCxn id="27" idx="0"/>
          </p:cNvCxnSpPr>
          <p:nvPr/>
        </p:nvCxnSpPr>
        <p:spPr bwMode="auto">
          <a:xfrm>
            <a:off x="659323" y="3964952"/>
            <a:ext cx="4944287" cy="1190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40" name="Přímá spojnice se šipkou 39"/>
          <p:cNvCxnSpPr>
            <a:endCxn id="27" idx="1"/>
          </p:cNvCxnSpPr>
          <p:nvPr/>
        </p:nvCxnSpPr>
        <p:spPr bwMode="auto">
          <a:xfrm>
            <a:off x="659323" y="3964951"/>
            <a:ext cx="3035201" cy="16541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70198" y="3409932"/>
            <a:ext cx="1221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vrcholy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44" name="Přímá spojnice se šipkou 43"/>
          <p:cNvCxnSpPr/>
          <p:nvPr/>
        </p:nvCxnSpPr>
        <p:spPr bwMode="auto">
          <a:xfrm>
            <a:off x="3328625" y="2708920"/>
            <a:ext cx="711644" cy="3268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46" name="Přímá spojnice se šipkou 45"/>
          <p:cNvCxnSpPr/>
          <p:nvPr/>
        </p:nvCxnSpPr>
        <p:spPr bwMode="auto">
          <a:xfrm>
            <a:off x="3328624" y="2708920"/>
            <a:ext cx="3086180" cy="21806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50" name="Přímá spojnice se šipkou 49"/>
          <p:cNvCxnSpPr/>
          <p:nvPr/>
        </p:nvCxnSpPr>
        <p:spPr bwMode="auto">
          <a:xfrm>
            <a:off x="3311860" y="2704872"/>
            <a:ext cx="1770832" cy="6589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2969731" y="2172561"/>
            <a:ext cx="879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hrany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7" name="Pravidelný pětiúhelník 26"/>
          <p:cNvSpPr/>
          <p:nvPr/>
        </p:nvSpPr>
        <p:spPr bwMode="auto">
          <a:xfrm>
            <a:off x="3694520" y="5155322"/>
            <a:ext cx="3818179" cy="1214318"/>
          </a:xfrm>
          <a:prstGeom prst="pentagon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Přímá spojnice 27"/>
          <p:cNvCxnSpPr>
            <a:stCxn id="27" idx="1"/>
          </p:cNvCxnSpPr>
          <p:nvPr/>
        </p:nvCxnSpPr>
        <p:spPr bwMode="auto">
          <a:xfrm flipV="1">
            <a:off x="3694524" y="2319589"/>
            <a:ext cx="2050993" cy="3299560"/>
          </a:xfrm>
          <a:prstGeom prst="line">
            <a:avLst/>
          </a:prstGeom>
          <a:ln w="222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Přímá spojnice 28"/>
          <p:cNvCxnSpPr>
            <a:endCxn id="27" idx="0"/>
          </p:cNvCxnSpPr>
          <p:nvPr/>
        </p:nvCxnSpPr>
        <p:spPr bwMode="auto">
          <a:xfrm flipH="1">
            <a:off x="5603610" y="2309101"/>
            <a:ext cx="141906" cy="2846221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Přímá spojnice 30"/>
          <p:cNvCxnSpPr>
            <a:endCxn id="27" idx="5"/>
          </p:cNvCxnSpPr>
          <p:nvPr/>
        </p:nvCxnSpPr>
        <p:spPr bwMode="auto">
          <a:xfrm>
            <a:off x="5775207" y="2331416"/>
            <a:ext cx="1737488" cy="3287733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>
            <a:off x="4441848" y="2317872"/>
            <a:ext cx="1330812" cy="4047387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5773943" y="2349956"/>
            <a:ext cx="1037972" cy="403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>
            <a:stCxn id="27" idx="5"/>
          </p:cNvCxnSpPr>
          <p:nvPr/>
        </p:nvCxnSpPr>
        <p:spPr bwMode="auto">
          <a:xfrm flipH="1">
            <a:off x="6797814" y="5619149"/>
            <a:ext cx="714881" cy="75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>
            <a:stCxn id="27" idx="2"/>
            <a:endCxn id="27" idx="4"/>
          </p:cNvCxnSpPr>
          <p:nvPr/>
        </p:nvCxnSpPr>
        <p:spPr bwMode="auto">
          <a:xfrm>
            <a:off x="4423730" y="6369637"/>
            <a:ext cx="2359759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>
            <a:stCxn id="27" idx="1"/>
            <a:endCxn id="27" idx="2"/>
          </p:cNvCxnSpPr>
          <p:nvPr/>
        </p:nvCxnSpPr>
        <p:spPr bwMode="auto">
          <a:xfrm>
            <a:off x="3694524" y="5619149"/>
            <a:ext cx="729206" cy="75048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4" name="Přímá spojnice se šipkou 5123"/>
          <p:cNvCxnSpPr/>
          <p:nvPr/>
        </p:nvCxnSpPr>
        <p:spPr bwMode="auto">
          <a:xfrm flipH="1">
            <a:off x="6025361" y="4792050"/>
            <a:ext cx="2363063" cy="9704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9" name="TextovéPole 68"/>
          <p:cNvSpPr txBox="1"/>
          <p:nvPr/>
        </p:nvSpPr>
        <p:spPr>
          <a:xfrm>
            <a:off x="7736591" y="4393255"/>
            <a:ext cx="1376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podstava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5128" name="Přímá spojnice se šipkou 5127"/>
          <p:cNvCxnSpPr/>
          <p:nvPr/>
        </p:nvCxnSpPr>
        <p:spPr bwMode="auto">
          <a:xfrm flipH="1" flipV="1">
            <a:off x="5772660" y="2317873"/>
            <a:ext cx="2314498" cy="7714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7287100" y="3056725"/>
            <a:ext cx="1917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h</a:t>
            </a:r>
            <a:r>
              <a:rPr lang="cs-CZ" sz="2000" b="1" dirty="0" smtClean="0">
                <a:solidFill>
                  <a:srgbClr val="FF0000"/>
                </a:solidFill>
              </a:rPr>
              <a:t>lavní vrchol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318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6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6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3" grpId="0"/>
      <p:bldP spid="60" grpId="0"/>
      <p:bldP spid="69" grpId="0"/>
      <p:bldP spid="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Tělesa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1980000"/>
            <a:ext cx="396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1. Kolik vrcholů má krychle?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772000"/>
            <a:ext cx="7980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Které těleso má víc stěn kvádr nebo trojboký hranol? O kolik?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237600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Co může být stěnami kvádru?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0" y="3492000"/>
            <a:ext cx="68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4. Kolik hran má kvádr? Mají všechny stejnou délku?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0" y="3888000"/>
            <a:ext cx="7980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5. Co tvoří podstavy (dolní a horní stěnu) válce?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0" y="4284000"/>
            <a:ext cx="7980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6. Jaké obrazce tvoří stěny pravidelného čtyřbokého jehlanu?</a:t>
            </a:r>
            <a:endParaRPr lang="cs-CZ" sz="20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0" y="5004000"/>
            <a:ext cx="4305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7. Kolik hran má pětiboký jehlan?</a:t>
            </a:r>
            <a:endParaRPr lang="cs-CZ" sz="20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0" y="5400000"/>
            <a:ext cx="4964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8. Kolik vrcholů má pětiboký hranol?</a:t>
            </a:r>
            <a:endParaRPr lang="cs-CZ" sz="20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0" y="5796000"/>
            <a:ext cx="3630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9. Kolik vrcholů má kužel?</a:t>
            </a:r>
            <a:endParaRPr lang="cs-CZ" sz="20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619200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10. Co narýsujeme, pokud si do roviny zakreslíme všechny stěny tělesa?</a:t>
            </a:r>
            <a:endParaRPr lang="cs-CZ" sz="2000" b="1" dirty="0"/>
          </a:p>
        </p:txBody>
      </p:sp>
      <p:sp>
        <p:nvSpPr>
          <p:cNvPr id="32" name="Obdélník 31"/>
          <p:cNvSpPr/>
          <p:nvPr/>
        </p:nvSpPr>
        <p:spPr>
          <a:xfrm>
            <a:off x="5760000" y="1980000"/>
            <a:ext cx="8286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1) 8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3" name="Obdélník 32"/>
          <p:cNvSpPr/>
          <p:nvPr/>
        </p:nvSpPr>
        <p:spPr>
          <a:xfrm>
            <a:off x="5760000" y="2376000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2) obdélník, čtverec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4" name="Obdélník 33"/>
          <p:cNvSpPr/>
          <p:nvPr/>
        </p:nvSpPr>
        <p:spPr>
          <a:xfrm>
            <a:off x="5760000" y="3096000"/>
            <a:ext cx="22839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3) kvádr, o jednu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6840000" y="3888000"/>
            <a:ext cx="14504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5) kruhy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7" name="Obdélník 36"/>
          <p:cNvSpPr/>
          <p:nvPr/>
        </p:nvSpPr>
        <p:spPr>
          <a:xfrm>
            <a:off x="6840000" y="3492000"/>
            <a:ext cx="14504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4) 12, 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8" name="Obdélník 37"/>
          <p:cNvSpPr/>
          <p:nvPr/>
        </p:nvSpPr>
        <p:spPr>
          <a:xfrm>
            <a:off x="4320000" y="4608000"/>
            <a:ext cx="4788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6) 4 trojúhelníky a čtverec (podstava)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9" name="Obdélník 38"/>
          <p:cNvSpPr/>
          <p:nvPr/>
        </p:nvSpPr>
        <p:spPr>
          <a:xfrm>
            <a:off x="5760000" y="5004000"/>
            <a:ext cx="8658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7) 10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0" name="Obdélník 39"/>
          <p:cNvSpPr/>
          <p:nvPr/>
        </p:nvSpPr>
        <p:spPr>
          <a:xfrm>
            <a:off x="5760000" y="5400000"/>
            <a:ext cx="16174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8) 10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1" name="Obdélník 40"/>
          <p:cNvSpPr/>
          <p:nvPr/>
        </p:nvSpPr>
        <p:spPr>
          <a:xfrm>
            <a:off x="5760000" y="5796000"/>
            <a:ext cx="11355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9) 1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2" name="Obdélník 41"/>
          <p:cNvSpPr/>
          <p:nvPr/>
        </p:nvSpPr>
        <p:spPr>
          <a:xfrm>
            <a:off x="5760000" y="6516000"/>
            <a:ext cx="14504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10) síť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5004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16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Síť kvádru a krychle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65940" y="2024561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000" dirty="0" smtClean="0">
                <a:latin typeface="Arial Black" panose="020B0A04020102020204" pitchFamily="34" charset="0"/>
                <a:cs typeface="Times New Roman" pitchFamily="18" charset="0"/>
              </a:rPr>
              <a:t>Síť </a:t>
            </a:r>
            <a:r>
              <a:rPr lang="cs-CZ" sz="2000" dirty="0">
                <a:latin typeface="Arial Black" panose="020B0A04020102020204" pitchFamily="34" charset="0"/>
                <a:cs typeface="Times New Roman" pitchFamily="18" charset="0"/>
              </a:rPr>
              <a:t>tělesa sestrojíme tak, že všechny jeho stěny zakreslíme do jedné roviny takovým způsobem, že např. po vystřižení z papíru bude možné vytvořit model příslušného tělesa.</a:t>
            </a:r>
            <a:endParaRPr lang="cs-CZ" sz="28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" name="Obdélník 1"/>
          <p:cNvSpPr/>
          <p:nvPr/>
        </p:nvSpPr>
        <p:spPr bwMode="auto">
          <a:xfrm>
            <a:off x="180000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bdélník 16"/>
          <p:cNvSpPr/>
          <p:nvPr/>
        </p:nvSpPr>
        <p:spPr bwMode="auto">
          <a:xfrm>
            <a:off x="1260000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bdélník 17"/>
          <p:cNvSpPr/>
          <p:nvPr/>
        </p:nvSpPr>
        <p:spPr bwMode="auto">
          <a:xfrm>
            <a:off x="1260000" y="342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bdélník 18"/>
          <p:cNvSpPr/>
          <p:nvPr/>
        </p:nvSpPr>
        <p:spPr bwMode="auto">
          <a:xfrm>
            <a:off x="1260000" y="558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2340000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3420000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Přímá spojnice 4"/>
          <p:cNvCxnSpPr/>
          <p:nvPr/>
        </p:nvCxnSpPr>
        <p:spPr bwMode="auto">
          <a:xfrm flipV="1">
            <a:off x="6948512" y="6374496"/>
            <a:ext cx="1566000" cy="36687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8489272" y="5070650"/>
            <a:ext cx="157344" cy="127281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V="1">
            <a:off x="7098440" y="5078447"/>
            <a:ext cx="1548176" cy="28532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6536680" y="5363775"/>
            <a:ext cx="411832" cy="137759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7872528" y="4139487"/>
            <a:ext cx="1019952" cy="63094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7581705" y="4169772"/>
            <a:ext cx="306117" cy="110663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V="1">
            <a:off x="6948512" y="5363775"/>
            <a:ext cx="152400" cy="137759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505400" y="4863976"/>
            <a:ext cx="435000" cy="135812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5505400" y="4863976"/>
            <a:ext cx="1031280" cy="50567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8489272" y="4770434"/>
            <a:ext cx="403208" cy="15874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5940400" y="6222096"/>
            <a:ext cx="1008112" cy="51927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5832000" y="4500008"/>
            <a:ext cx="58429" cy="54941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V="1">
            <a:off x="6675652" y="5790615"/>
            <a:ext cx="360000" cy="10342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flipV="1">
            <a:off x="5810709" y="4098761"/>
            <a:ext cx="1605855" cy="4071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7416000" y="4104008"/>
            <a:ext cx="87933" cy="117239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 flipH="1">
            <a:off x="5832000" y="3348000"/>
            <a:ext cx="506865" cy="11454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flipV="1">
            <a:off x="6315572" y="3040177"/>
            <a:ext cx="1569044" cy="30634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H="1">
            <a:off x="7416000" y="3042363"/>
            <a:ext cx="456528" cy="105639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007243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1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7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0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3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Síť krychle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2456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dirty="0" smtClean="0">
                <a:latin typeface="Arial Black" panose="020B0A04020102020204" pitchFamily="34" charset="0"/>
                <a:cs typeface="Times New Roman" pitchFamily="18" charset="0"/>
              </a:rPr>
              <a:t>Síť krychle se skládá ze šesti shodných čtverců. </a:t>
            </a:r>
            <a:endParaRPr lang="cs-CZ" sz="24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" name="Obdélník 1"/>
          <p:cNvSpPr/>
          <p:nvPr/>
        </p:nvSpPr>
        <p:spPr bwMode="auto">
          <a:xfrm>
            <a:off x="1907704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bdélník 16"/>
          <p:cNvSpPr/>
          <p:nvPr/>
        </p:nvSpPr>
        <p:spPr bwMode="auto">
          <a:xfrm>
            <a:off x="2987704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bdélník 17"/>
          <p:cNvSpPr/>
          <p:nvPr/>
        </p:nvSpPr>
        <p:spPr bwMode="auto">
          <a:xfrm>
            <a:off x="2987704" y="342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bdélník 18"/>
          <p:cNvSpPr/>
          <p:nvPr/>
        </p:nvSpPr>
        <p:spPr bwMode="auto">
          <a:xfrm>
            <a:off x="2987704" y="558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4067704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5147704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0" y="245378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dirty="0" smtClean="0">
                <a:latin typeface="Arial Black" panose="020B0A04020102020204" pitchFamily="34" charset="0"/>
                <a:cs typeface="Times New Roman" pitchFamily="18" charset="0"/>
              </a:rPr>
              <a:t>Sestroj síť krychle, je-li délka její hrany 35 mm. </a:t>
            </a:r>
            <a:endParaRPr lang="cs-CZ" sz="24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4427984" y="5766057"/>
            <a:ext cx="47273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 smtClean="0">
                <a:latin typeface="Arial Black" panose="020B0A04020102020204" pitchFamily="34" charset="0"/>
                <a:cs typeface="Times New Roman" pitchFamily="18" charset="0"/>
              </a:rPr>
              <a:t>Umíš sestrojit i jiné sítě krychle se stejnými rozměry? </a:t>
            </a:r>
            <a:br>
              <a:rPr lang="cs-CZ" sz="2000" dirty="0" smtClean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cs-CZ" sz="2000" dirty="0" smtClean="0">
                <a:latin typeface="Arial Black" panose="020B0A04020102020204" pitchFamily="34" charset="0"/>
                <a:cs typeface="Times New Roman" pitchFamily="18" charset="0"/>
              </a:rPr>
              <a:t>Je jich celkem 11!</a:t>
            </a:r>
            <a:endParaRPr lang="cs-CZ" sz="20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0700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Síť kvádru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623998" y="1916832"/>
            <a:ext cx="85200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dirty="0" smtClean="0">
                <a:latin typeface="Arial Black" panose="020B0A04020102020204" pitchFamily="34" charset="0"/>
                <a:cs typeface="Times New Roman" pitchFamily="18" charset="0"/>
              </a:rPr>
              <a:t>Síť kvádru se skládá ze tří dvojic shodných obdélníků. </a:t>
            </a:r>
            <a:endParaRPr lang="cs-CZ" sz="22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" name="Obdélník 1"/>
          <p:cNvSpPr/>
          <p:nvPr/>
        </p:nvSpPr>
        <p:spPr bwMode="auto">
          <a:xfrm>
            <a:off x="360000" y="3788920"/>
            <a:ext cx="1440000" cy="180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bdélník 16"/>
          <p:cNvSpPr/>
          <p:nvPr/>
        </p:nvSpPr>
        <p:spPr bwMode="auto">
          <a:xfrm>
            <a:off x="1800000" y="3788920"/>
            <a:ext cx="1080000" cy="180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bdélník 17"/>
          <p:cNvSpPr/>
          <p:nvPr/>
        </p:nvSpPr>
        <p:spPr bwMode="auto">
          <a:xfrm>
            <a:off x="2880000" y="3788920"/>
            <a:ext cx="1440000" cy="180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bdélník 18"/>
          <p:cNvSpPr/>
          <p:nvPr/>
        </p:nvSpPr>
        <p:spPr bwMode="auto">
          <a:xfrm>
            <a:off x="2880000" y="2708920"/>
            <a:ext cx="144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4320000" y="3788920"/>
            <a:ext cx="1080000" cy="180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2880000" y="5588920"/>
            <a:ext cx="144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0" y="2276872"/>
            <a:ext cx="91440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100" dirty="0" smtClean="0">
                <a:latin typeface="Arial Black" panose="020B0A04020102020204" pitchFamily="34" charset="0"/>
                <a:cs typeface="Times New Roman" pitchFamily="18" charset="0"/>
              </a:rPr>
              <a:t>Sestroj síť kvádru, jsou-li délky jeho hran 3 cm, 4 cm, 5 cm. </a:t>
            </a:r>
            <a:endParaRPr lang="cs-CZ" sz="21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386694" y="4488865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5400000" y="4488865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5207" y="3430123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4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184482" y="3430123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4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800564" y="4551436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2880000" y="4551436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4320564" y="4538584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1894717" y="5618294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4499992" y="5578652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5" name="Obdélník 24"/>
          <p:cNvSpPr/>
          <p:nvPr/>
        </p:nvSpPr>
        <p:spPr>
          <a:xfrm>
            <a:off x="4324949" y="3070123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4320564" y="6008539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800000" y="3788920"/>
            <a:ext cx="10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1800000" y="5588920"/>
            <a:ext cx="10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4320000" y="3788920"/>
            <a:ext cx="10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4320000" y="5588920"/>
            <a:ext cx="10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>
            <a:off x="2880000" y="2708920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H="1">
            <a:off x="4320000" y="2708920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H="1">
            <a:off x="2880000" y="5588920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H="1">
            <a:off x="4320000" y="5597058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H="1">
            <a:off x="360000" y="3803674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H="1">
            <a:off x="2880000" y="3788920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5400000" y="3788920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H="1">
            <a:off x="4320000" y="3788920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H="1">
            <a:off x="1800000" y="3788920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360000" y="378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360000" y="558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2880000" y="378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880000" y="558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880000" y="270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2880000" y="666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Obdélník 51"/>
          <p:cNvSpPr/>
          <p:nvPr/>
        </p:nvSpPr>
        <p:spPr>
          <a:xfrm>
            <a:off x="623998" y="5618294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4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2002379" y="3424259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4" name="Obdélník 53"/>
          <p:cNvSpPr/>
          <p:nvPr/>
        </p:nvSpPr>
        <p:spPr>
          <a:xfrm>
            <a:off x="3187606" y="5588919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4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6" name="Obdélník 55"/>
          <p:cNvSpPr/>
          <p:nvPr/>
        </p:nvSpPr>
        <p:spPr>
          <a:xfrm>
            <a:off x="4497951" y="3444217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7" name="Obdélník 56"/>
          <p:cNvSpPr/>
          <p:nvPr/>
        </p:nvSpPr>
        <p:spPr>
          <a:xfrm>
            <a:off x="2166983" y="2928490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8" name="Obdélník 57"/>
          <p:cNvSpPr/>
          <p:nvPr/>
        </p:nvSpPr>
        <p:spPr>
          <a:xfrm>
            <a:off x="2166983" y="5986221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4883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00"/>
                            </p:stCondLst>
                            <p:childTnLst>
                              <p:par>
                                <p:cTn id="1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"/>
                            </p:stCondLst>
                            <p:childTnLst>
                              <p:par>
                                <p:cTn id="1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00"/>
                            </p:stCondLst>
                            <p:childTnLst>
                              <p:par>
                                <p:cTn id="2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0" grpId="0"/>
      <p:bldP spid="31" grpId="0"/>
      <p:bldP spid="3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52" grpId="0"/>
      <p:bldP spid="52" grpId="1"/>
      <p:bldP spid="53" grpId="0"/>
      <p:bldP spid="53" grpId="1"/>
      <p:bldP spid="54" grpId="0"/>
      <p:bldP spid="54" grpId="1"/>
      <p:bldP spid="56" grpId="0"/>
      <p:bldP spid="56" grpId="1"/>
      <p:bldP spid="57" grpId="0"/>
      <p:bldP spid="57" grpId="1"/>
      <p:bldP spid="58" grpId="0"/>
      <p:bldP spid="58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1883</TotalTime>
  <Words>1197</Words>
  <Application>Microsoft Office PowerPoint</Application>
  <PresentationFormat>Předvádění na obrazovce (4:3)</PresentationFormat>
  <Paragraphs>267</Paragraphs>
  <Slides>19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5" baseType="lpstr">
      <vt:lpstr>Arial</vt:lpstr>
      <vt:lpstr>Arial Black</vt:lpstr>
      <vt:lpstr>Tahoma</vt:lpstr>
      <vt:lpstr>Times New Roman</vt:lpstr>
      <vt:lpstr>Wingdings</vt:lpstr>
      <vt:lpstr>Prezentace školení zaměstnanců</vt:lpstr>
      <vt:lpstr>Tělesa</vt:lpstr>
      <vt:lpstr>  Tělesa  </vt:lpstr>
      <vt:lpstr> Tělesa </vt:lpstr>
      <vt:lpstr> Tělesa </vt:lpstr>
      <vt:lpstr> Tělesa </vt:lpstr>
      <vt:lpstr> Tělesa </vt:lpstr>
      <vt:lpstr>Síť kvádru a krychle</vt:lpstr>
      <vt:lpstr>Síť krychle</vt:lpstr>
      <vt:lpstr>Síť kvádru</vt:lpstr>
      <vt:lpstr> Síť kvádru a krychle </vt:lpstr>
      <vt:lpstr> Síť krychle </vt:lpstr>
      <vt:lpstr> Síť kvádru </vt:lpstr>
      <vt:lpstr>Povrch krychle a kvádru</vt:lpstr>
      <vt:lpstr>Povrch krychle</vt:lpstr>
      <vt:lpstr>Povrch kvádru</vt:lpstr>
      <vt:lpstr> Povrch krychle </vt:lpstr>
      <vt:lpstr> Povrch kvádru </vt:lpstr>
      <vt:lpstr>Slovní úlohy</vt:lpstr>
      <vt:lpstr>Slovní úlohy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292</cp:revision>
  <dcterms:created xsi:type="dcterms:W3CDTF">2012-01-02T08:14:14Z</dcterms:created>
  <dcterms:modified xsi:type="dcterms:W3CDTF">2014-11-09T18:57:04Z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