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5" r:id="rId3"/>
    <p:sldId id="303" r:id="rId4"/>
    <p:sldId id="304" r:id="rId5"/>
    <p:sldId id="305" r:id="rId6"/>
    <p:sldId id="315" r:id="rId7"/>
    <p:sldId id="307" r:id="rId8"/>
    <p:sldId id="308" r:id="rId9"/>
    <p:sldId id="309" r:id="rId10"/>
    <p:sldId id="289" r:id="rId11"/>
    <p:sldId id="310" r:id="rId12"/>
    <p:sldId id="311" r:id="rId13"/>
    <p:sldId id="312" r:id="rId14"/>
    <p:sldId id="313" r:id="rId15"/>
    <p:sldId id="314" r:id="rId16"/>
    <p:sldId id="316" r:id="rId17"/>
    <p:sldId id="317" r:id="rId18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8000"/>
    <a:srgbClr val="FF9933"/>
    <a:srgbClr val="FFFF66"/>
    <a:srgbClr val="FFFFCC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25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3" y="2032002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1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5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5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3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1" y="1267355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5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2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6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1" y="178596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057300"/>
            <a:ext cx="7772400" cy="828092"/>
          </a:xfrm>
        </p:spPr>
        <p:txBody>
          <a:bodyPr/>
          <a:lstStyle/>
          <a:p>
            <a:pPr algn="ctr"/>
            <a:r>
              <a:rPr lang="cs-CZ" dirty="0" smtClean="0"/>
              <a:t>Největší společný dělitel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největší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společný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a) 18 a 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1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D(18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24) 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6084168" y="5168027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994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b) 25 a 40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D(25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40) 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9494" y="5168027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52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c) 210 a 360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D(210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360) 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4168" y="516175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70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241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42; 56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98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80000" y="5220000"/>
            <a:ext cx="2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D(42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56; 98)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3112" y="516175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443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313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e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210; 525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735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300192" y="5220000"/>
            <a:ext cx="284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D(210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525; 735)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105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92792" y="516175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426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5652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f)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108; 132; 156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252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796136" y="5220000"/>
            <a:ext cx="334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D(108; 132; 156; 252)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5868144" y="5161756"/>
            <a:ext cx="324535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795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Najděte největší společný dělitel 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181538"/>
            <a:ext cx="19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g) 63 a 220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444208" y="5220000"/>
            <a:ext cx="26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D(63; 220)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6084168" y="5161756"/>
            <a:ext cx="3024000" cy="504056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580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0537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Čísla, která mají největší společný dělitel číslo 1 se nazývají </a:t>
            </a:r>
            <a:r>
              <a:rPr lang="cs-CZ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nesoudělná.</a:t>
            </a:r>
            <a:endParaRPr lang="cs-CZ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32895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Nejmenším společným násobkem dvou nesoudělných čísel </a:t>
            </a:r>
            <a:br>
              <a:rPr lang="cs-CZ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je jejich součin</a:t>
            </a:r>
            <a:endParaRPr lang="cs-CZ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0" y="4153644"/>
            <a:ext cx="9135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Pro každá dvě přirozená čísla x a y platí:</a:t>
            </a:r>
            <a:endParaRPr lang="cs-CZ" sz="24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45855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Čísla, která mají největší společný dělitel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větší než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nazývají </a:t>
            </a:r>
            <a:r>
              <a:rPr lang="cs-CZ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soudělná</a:t>
            </a:r>
            <a:r>
              <a:rPr lang="cs-CZ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Obdélník 7"/>
              <p:cNvSpPr/>
              <p:nvPr/>
            </p:nvSpPr>
            <p:spPr>
              <a:xfrm>
                <a:off x="-10195" y="4576513"/>
                <a:ext cx="914546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𝒏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;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)∙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𝑫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;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2400" b="1" i="1" dirty="0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195" y="4576513"/>
                <a:ext cx="9145467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délník 8"/>
          <p:cNvSpPr/>
          <p:nvPr/>
        </p:nvSpPr>
        <p:spPr>
          <a:xfrm>
            <a:off x="-20752" y="5038178"/>
            <a:ext cx="913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(j</a:t>
            </a:r>
            <a:r>
              <a:rPr lang="cs-CZ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ejich součin se rovná součinu jejich nejmenšího společného násobku </a:t>
            </a:r>
            <a:br>
              <a:rPr lang="cs-CZ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cs-CZ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největšího společného dělitele)</a:t>
            </a:r>
            <a:endParaRPr lang="cs-CZ" b="1" i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452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53" grpId="0"/>
      <p:bldP spid="3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álný popisek 14"/>
          <p:cNvSpPr/>
          <p:nvPr/>
        </p:nvSpPr>
        <p:spPr bwMode="auto">
          <a:xfrm>
            <a:off x="6088832" y="3219587"/>
            <a:ext cx="3024336" cy="720080"/>
          </a:xfrm>
          <a:prstGeom prst="wedgeEllipseCallout">
            <a:avLst>
              <a:gd name="adj1" fmla="val -64925"/>
              <a:gd name="adj2" fmla="val -22745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ný popisek 13"/>
          <p:cNvSpPr/>
          <p:nvPr/>
        </p:nvSpPr>
        <p:spPr bwMode="auto">
          <a:xfrm>
            <a:off x="3644280" y="3877613"/>
            <a:ext cx="3024336" cy="720080"/>
          </a:xfrm>
          <a:prstGeom prst="wedgeEllipseCallout">
            <a:avLst>
              <a:gd name="adj1" fmla="val -19573"/>
              <a:gd name="adj2" fmla="val -99172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álný popisek 4"/>
          <p:cNvSpPr/>
          <p:nvPr/>
        </p:nvSpPr>
        <p:spPr bwMode="auto">
          <a:xfrm>
            <a:off x="126852" y="3343896"/>
            <a:ext cx="3024336" cy="720080"/>
          </a:xfrm>
          <a:prstGeom prst="wedgeEllipseCallout">
            <a:avLst>
              <a:gd name="adj1" fmla="val 62732"/>
              <a:gd name="adj2" fmla="val -44791"/>
            </a:avLst>
          </a:prstGeom>
          <a:solidFill>
            <a:srgbClr val="FFFF66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1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Dělitelem daného čísla označujeme takové číslo, které dělí dané číslo beze zbytku, tzn. číslo, jímž je dané číslo dělitelné. 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962747"/>
            <a:ext cx="9144000" cy="81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5 ∙ 18 = 90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4417612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>
                <a:latin typeface="Arial" pitchFamily="34" charset="0"/>
                <a:cs typeface="Arial" pitchFamily="34" charset="0"/>
              </a:rPr>
              <a:t>Číslo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18 </a:t>
            </a:r>
            <a:r>
              <a:rPr lang="cs-CZ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</a:t>
            </a:r>
            <a:r>
              <a:rPr lang="cs-CZ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dělitelem</a:t>
            </a:r>
            <a:r>
              <a:rPr lang="cs-CZ" sz="2800" b="1" dirty="0" smtClean="0">
                <a:solidFill>
                  <a:srgbClr val="284C6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čísla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90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5017678"/>
            <a:ext cx="914400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>
                <a:latin typeface="Arial" pitchFamily="34" charset="0"/>
                <a:cs typeface="Arial" pitchFamily="34" charset="0"/>
              </a:rPr>
              <a:t>Číslo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cs-CZ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</a:t>
            </a:r>
            <a:r>
              <a:rPr lang="cs-CZ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dělitelem</a:t>
            </a:r>
            <a:r>
              <a:rPr lang="cs-CZ" sz="2800" b="1" dirty="0" smtClean="0">
                <a:solidFill>
                  <a:srgbClr val="284C6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>
                <a:latin typeface="Arial" pitchFamily="34" charset="0"/>
                <a:cs typeface="Arial" pitchFamily="34" charset="0"/>
              </a:rPr>
              <a:t>čísla </a:t>
            </a: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90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30908" y="3579627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Dělitel čísla 90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139952" y="408424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Dělitel čísla 90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300192" y="3412915"/>
            <a:ext cx="2812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Násobek čísel 5 a 18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5" grpId="0" animBg="1"/>
      <p:bldP spid="2" grpId="0"/>
      <p:bldP spid="23" grpId="0"/>
      <p:bldP spid="24" grpId="0"/>
      <p:bldP spid="6" grpId="0"/>
      <p:bldP spid="4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0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Najděte všechny dělitele čísel 24 a 36.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08520" y="2400001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24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3337553"/>
            <a:ext cx="6732240" cy="66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Označte společné dělitele čísel 24 a 36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576000" y="2610000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864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296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1728000" y="2400001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2160000" y="2400001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627784" y="2400001"/>
            <a:ext cx="542896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3023896" y="2400001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3369196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3995936" y="2400001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-108520" y="2807928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36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553498" y="3017927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841498" y="2807928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1273498" y="2807928"/>
            <a:ext cx="70948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619672" y="2807928"/>
            <a:ext cx="8310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2195736" y="2807928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2627784" y="2807928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059832" y="2807928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344120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4067944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4716016" y="2807928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>
            <a:spLocks noChangeAspect="1"/>
          </p:cNvSpPr>
          <p:nvPr/>
        </p:nvSpPr>
        <p:spPr bwMode="auto">
          <a:xfrm>
            <a:off x="1044000" y="2356639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>
            <a:spLocks noChangeAspect="1"/>
          </p:cNvSpPr>
          <p:nvPr/>
        </p:nvSpPr>
        <p:spPr bwMode="auto">
          <a:xfrm>
            <a:off x="1044000" y="2772294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1476000" y="2357033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ál 47"/>
          <p:cNvSpPr>
            <a:spLocks noChangeAspect="1"/>
          </p:cNvSpPr>
          <p:nvPr/>
        </p:nvSpPr>
        <p:spPr bwMode="auto">
          <a:xfrm>
            <a:off x="1459089" y="2806400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1866744" y="2358543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1866744" y="2821532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-42338" y="3937620"/>
            <a:ext cx="9186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Přirozené číslo se nazývá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společný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dělitel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daných přirozených čísel, právě když je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dělitelem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všech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 daných čísel.</a:t>
            </a:r>
          </a:p>
        </p:txBody>
      </p:sp>
      <p:sp>
        <p:nvSpPr>
          <p:cNvPr id="52" name="Obdélník 51"/>
          <p:cNvSpPr/>
          <p:nvPr/>
        </p:nvSpPr>
        <p:spPr>
          <a:xfrm>
            <a:off x="-5826" y="4744322"/>
            <a:ext cx="9186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Jak najdeme snadno společný dělitel dvou či více čísel?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660232" y="14400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24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6880805" y="1764000"/>
            <a:ext cx="0" cy="133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bdélník 50"/>
          <p:cNvSpPr/>
          <p:nvPr/>
        </p:nvSpPr>
        <p:spPr>
          <a:xfrm>
            <a:off x="6588000" y="1764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6624000" y="1764000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bdélník 52"/>
          <p:cNvSpPr/>
          <p:nvPr/>
        </p:nvSpPr>
        <p:spPr>
          <a:xfrm>
            <a:off x="6876000" y="17640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24</a:t>
            </a:r>
            <a:endParaRPr lang="cs-CZ" dirty="0"/>
          </a:p>
        </p:txBody>
      </p:sp>
      <p:sp>
        <p:nvSpPr>
          <p:cNvPr id="54" name="Obdélník 53"/>
          <p:cNvSpPr/>
          <p:nvPr/>
        </p:nvSpPr>
        <p:spPr>
          <a:xfrm>
            <a:off x="6876000" y="20880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dirty="0"/>
          </a:p>
        </p:txBody>
      </p:sp>
      <p:sp>
        <p:nvSpPr>
          <p:cNvPr id="55" name="Obdélník 54"/>
          <p:cNvSpPr/>
          <p:nvPr/>
        </p:nvSpPr>
        <p:spPr>
          <a:xfrm>
            <a:off x="6588000" y="2088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dirty="0"/>
          </a:p>
        </p:txBody>
      </p:sp>
      <p:sp>
        <p:nvSpPr>
          <p:cNvPr id="56" name="Obdélník 55"/>
          <p:cNvSpPr/>
          <p:nvPr/>
        </p:nvSpPr>
        <p:spPr>
          <a:xfrm>
            <a:off x="6588000" y="2412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57" name="Obdélník 56"/>
          <p:cNvSpPr/>
          <p:nvPr/>
        </p:nvSpPr>
        <p:spPr>
          <a:xfrm>
            <a:off x="6984000" y="2412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8</a:t>
            </a:r>
            <a:endParaRPr lang="cs-CZ" dirty="0"/>
          </a:p>
        </p:txBody>
      </p:sp>
      <p:sp>
        <p:nvSpPr>
          <p:cNvPr id="58" name="Obdélník 57"/>
          <p:cNvSpPr/>
          <p:nvPr/>
        </p:nvSpPr>
        <p:spPr>
          <a:xfrm>
            <a:off x="6588000" y="2736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dirty="0"/>
          </a:p>
        </p:txBody>
      </p:sp>
      <p:sp>
        <p:nvSpPr>
          <p:cNvPr id="59" name="Obdélník 58"/>
          <p:cNvSpPr/>
          <p:nvPr/>
        </p:nvSpPr>
        <p:spPr>
          <a:xfrm>
            <a:off x="6984000" y="2736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60" name="Obdélník 59"/>
          <p:cNvSpPr/>
          <p:nvPr/>
        </p:nvSpPr>
        <p:spPr>
          <a:xfrm>
            <a:off x="7803518" y="1480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36</a:t>
            </a:r>
            <a:endParaRPr lang="cs-CZ" dirty="0"/>
          </a:p>
        </p:txBody>
      </p:sp>
      <p:cxnSp>
        <p:nvCxnSpPr>
          <p:cNvPr id="61" name="Přímá spojnice 60"/>
          <p:cNvCxnSpPr/>
          <p:nvPr/>
        </p:nvCxnSpPr>
        <p:spPr bwMode="auto">
          <a:xfrm>
            <a:off x="8024091" y="1804200"/>
            <a:ext cx="0" cy="165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Obdélník 61"/>
          <p:cNvSpPr/>
          <p:nvPr/>
        </p:nvSpPr>
        <p:spPr>
          <a:xfrm>
            <a:off x="7731286" y="18042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7767286" y="1804200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bdélník 63"/>
          <p:cNvSpPr/>
          <p:nvPr/>
        </p:nvSpPr>
        <p:spPr>
          <a:xfrm>
            <a:off x="8019286" y="1804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36</a:t>
            </a:r>
            <a:endParaRPr lang="cs-CZ" dirty="0"/>
          </a:p>
        </p:txBody>
      </p:sp>
      <p:sp>
        <p:nvSpPr>
          <p:cNvPr id="65" name="Obdélník 64"/>
          <p:cNvSpPr/>
          <p:nvPr/>
        </p:nvSpPr>
        <p:spPr>
          <a:xfrm>
            <a:off x="8019286" y="2128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dirty="0"/>
          </a:p>
        </p:txBody>
      </p:sp>
      <p:sp>
        <p:nvSpPr>
          <p:cNvPr id="66" name="Obdélník 65"/>
          <p:cNvSpPr/>
          <p:nvPr/>
        </p:nvSpPr>
        <p:spPr>
          <a:xfrm>
            <a:off x="7731286" y="21282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dirty="0"/>
          </a:p>
        </p:txBody>
      </p:sp>
      <p:sp>
        <p:nvSpPr>
          <p:cNvPr id="67" name="Obdélník 66"/>
          <p:cNvSpPr/>
          <p:nvPr/>
        </p:nvSpPr>
        <p:spPr>
          <a:xfrm>
            <a:off x="7731286" y="24522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68" name="Obdélník 67"/>
          <p:cNvSpPr/>
          <p:nvPr/>
        </p:nvSpPr>
        <p:spPr>
          <a:xfrm>
            <a:off x="8028384" y="2452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dirty="0"/>
          </a:p>
        </p:txBody>
      </p:sp>
      <p:sp>
        <p:nvSpPr>
          <p:cNvPr id="69" name="Obdélník 68"/>
          <p:cNvSpPr/>
          <p:nvPr/>
        </p:nvSpPr>
        <p:spPr>
          <a:xfrm>
            <a:off x="7731286" y="2776200"/>
            <a:ext cx="156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dirty="0"/>
          </a:p>
        </p:txBody>
      </p:sp>
      <p:sp>
        <p:nvSpPr>
          <p:cNvPr id="70" name="Obdélník 69"/>
          <p:cNvSpPr/>
          <p:nvPr/>
        </p:nvSpPr>
        <p:spPr>
          <a:xfrm>
            <a:off x="8127286" y="27762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dirty="0"/>
          </a:p>
        </p:txBody>
      </p:sp>
      <p:sp>
        <p:nvSpPr>
          <p:cNvPr id="71" name="Obdélník 70"/>
          <p:cNvSpPr/>
          <p:nvPr/>
        </p:nvSpPr>
        <p:spPr>
          <a:xfrm>
            <a:off x="7740000" y="30996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8136000" y="30996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73" name="Ovál 72"/>
          <p:cNvSpPr/>
          <p:nvPr/>
        </p:nvSpPr>
        <p:spPr bwMode="auto">
          <a:xfrm>
            <a:off x="2273226" y="2367575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vál 73"/>
          <p:cNvSpPr/>
          <p:nvPr/>
        </p:nvSpPr>
        <p:spPr bwMode="auto">
          <a:xfrm>
            <a:off x="2269931" y="2793360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vál 74"/>
          <p:cNvSpPr/>
          <p:nvPr/>
        </p:nvSpPr>
        <p:spPr bwMode="auto">
          <a:xfrm>
            <a:off x="2705226" y="2359419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vál 75"/>
          <p:cNvSpPr/>
          <p:nvPr/>
        </p:nvSpPr>
        <p:spPr bwMode="auto">
          <a:xfrm>
            <a:off x="2705226" y="2799575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vál 76"/>
          <p:cNvSpPr/>
          <p:nvPr/>
        </p:nvSpPr>
        <p:spPr bwMode="auto">
          <a:xfrm>
            <a:off x="3558837" y="2380666"/>
            <a:ext cx="504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vál 77"/>
          <p:cNvSpPr/>
          <p:nvPr/>
        </p:nvSpPr>
        <p:spPr bwMode="auto">
          <a:xfrm>
            <a:off x="3600000" y="2776200"/>
            <a:ext cx="504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61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000"/>
                            </p:stCondLst>
                            <p:childTnLst>
                              <p:par>
                                <p:cTn id="1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000"/>
                            </p:stCondLst>
                            <p:childTnLst>
                              <p:par>
                                <p:cTn id="2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7500"/>
                            </p:stCondLst>
                            <p:childTnLst>
                              <p:par>
                                <p:cTn id="2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00"/>
                            </p:stCondLst>
                            <p:childTnLst>
                              <p:par>
                                <p:cTn id="2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500"/>
                            </p:stCondLst>
                            <p:childTnLst>
                              <p:par>
                                <p:cTn id="2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4500"/>
                            </p:stCondLst>
                            <p:childTnLst>
                              <p:par>
                                <p:cTn id="2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000"/>
                            </p:stCondLst>
                            <p:childTnLst>
                              <p:par>
                                <p:cTn id="2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7500"/>
                            </p:stCondLst>
                            <p:childTnLst>
                              <p:par>
                                <p:cTn id="2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9000"/>
                            </p:stCondLst>
                            <p:childTnLst>
                              <p:par>
                                <p:cTn id="2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2000"/>
                            </p:stCondLst>
                            <p:childTnLst>
                              <p:par>
                                <p:cTn id="3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2000"/>
                            </p:stCondLst>
                            <p:childTnLst>
                              <p:par>
                                <p:cTn id="3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4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2000"/>
                            </p:stCondLst>
                            <p:childTnLst>
                              <p:par>
                                <p:cTn id="3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11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13" grpId="0"/>
      <p:bldP spid="52" grpId="0"/>
      <p:bldP spid="3" grpId="0"/>
      <p:bldP spid="51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80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Přirozená </a:t>
            </a:r>
            <a:r>
              <a:rPr lang="cs-CZ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čísla mají </a:t>
            </a:r>
            <a: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vždy </a:t>
            </a:r>
            <a:r>
              <a:rPr lang="cs-CZ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alespoň jednoho </a:t>
            </a:r>
            <a: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společného </a:t>
            </a:r>
            <a:r>
              <a:rPr lang="cs-CZ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dělitele. Je jím číslo 1.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0" y="3960000"/>
            <a:ext cx="8100392" cy="43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Největším společným dělitelem čísel 24 a 36 je číslo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34"/>
          <p:cNvSpPr>
            <a:spLocks noChangeArrowheads="1"/>
          </p:cNvSpPr>
          <p:nvPr/>
        </p:nvSpPr>
        <p:spPr bwMode="auto">
          <a:xfrm>
            <a:off x="7776000" y="3958764"/>
            <a:ext cx="68356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0" y="4680000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Číslo 12 je dělitelné všemi ostatními společnými děliteli.</a:t>
            </a:r>
          </a:p>
        </p:txBody>
      </p:sp>
      <p:sp>
        <p:nvSpPr>
          <p:cNvPr id="3" name="Obdélník 2"/>
          <p:cNvSpPr/>
          <p:nvPr/>
        </p:nvSpPr>
        <p:spPr>
          <a:xfrm>
            <a:off x="0" y="30600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Čísla 24 a 36 mají 6 společných dělitelů. 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731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51" grpId="0"/>
      <p:bldP spid="5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614200"/>
            <a:ext cx="6696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Najděte všechny dělitele čísel 90 a 54.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08520" y="2478533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90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576000" y="2688532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733498" y="2478533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187624" y="2478533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1619672" y="2478533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2051720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483768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2915816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3419872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4067944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4692367" y="2478533"/>
            <a:ext cx="8877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-144528" y="2886460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54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517490" y="3096459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719568" y="2886460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1259632" y="2886460"/>
            <a:ext cx="647997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>
                <a:latin typeface="Arial Black" pitchFamily="34" charset="0"/>
                <a:cs typeface="Arial" pitchFamily="34" charset="0"/>
              </a:rPr>
              <a:t>2</a:t>
            </a:r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691680" y="2886460"/>
            <a:ext cx="648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2123728" y="2887813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2519840" y="2886460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2915816" y="2886460"/>
            <a:ext cx="84037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3563888" y="2886460"/>
            <a:ext cx="82800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4211960" y="2886460"/>
            <a:ext cx="900176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971624" y="245224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928659" y="2899917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1367630" y="2466926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1360659" y="288424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-32614" y="4225652"/>
            <a:ext cx="9186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Největší společný dělitel čísel 90 a 54 je číslo 18.</a:t>
            </a:r>
            <a:endParaRPr lang="cs-CZ" sz="28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22502" y="4873724"/>
            <a:ext cx="9166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Každý další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 největšího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společného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dělitele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je také společný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daných čísel.</a:t>
            </a:r>
          </a:p>
        </p:txBody>
      </p:sp>
      <p:sp>
        <p:nvSpPr>
          <p:cNvPr id="44" name="Obdélník 43"/>
          <p:cNvSpPr/>
          <p:nvPr/>
        </p:nvSpPr>
        <p:spPr>
          <a:xfrm>
            <a:off x="7521534" y="191210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54</a:t>
            </a:r>
            <a:endParaRPr lang="cs-CZ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7745125" y="2236248"/>
            <a:ext cx="0" cy="133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Obdélník 47"/>
          <p:cNvSpPr/>
          <p:nvPr/>
        </p:nvSpPr>
        <p:spPr>
          <a:xfrm>
            <a:off x="7452320" y="2236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7488320" y="2236248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Obdélník 54"/>
          <p:cNvSpPr/>
          <p:nvPr/>
        </p:nvSpPr>
        <p:spPr>
          <a:xfrm>
            <a:off x="7740320" y="223624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54</a:t>
            </a:r>
            <a:endParaRPr lang="cs-CZ" dirty="0"/>
          </a:p>
        </p:txBody>
      </p:sp>
      <p:sp>
        <p:nvSpPr>
          <p:cNvPr id="56" name="Obdélník 55"/>
          <p:cNvSpPr/>
          <p:nvPr/>
        </p:nvSpPr>
        <p:spPr>
          <a:xfrm>
            <a:off x="7740320" y="256024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27</a:t>
            </a:r>
            <a:endParaRPr lang="cs-CZ" dirty="0"/>
          </a:p>
        </p:txBody>
      </p:sp>
      <p:sp>
        <p:nvSpPr>
          <p:cNvPr id="57" name="Obdélník 56"/>
          <p:cNvSpPr/>
          <p:nvPr/>
        </p:nvSpPr>
        <p:spPr>
          <a:xfrm>
            <a:off x="7452320" y="2560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dirty="0"/>
          </a:p>
        </p:txBody>
      </p:sp>
      <p:sp>
        <p:nvSpPr>
          <p:cNvPr id="58" name="Obdélník 57"/>
          <p:cNvSpPr/>
          <p:nvPr/>
        </p:nvSpPr>
        <p:spPr>
          <a:xfrm>
            <a:off x="7452320" y="2884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59" name="Obdélník 58"/>
          <p:cNvSpPr/>
          <p:nvPr/>
        </p:nvSpPr>
        <p:spPr>
          <a:xfrm>
            <a:off x="7740576" y="288424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dirty="0"/>
          </a:p>
        </p:txBody>
      </p:sp>
      <p:sp>
        <p:nvSpPr>
          <p:cNvPr id="60" name="Obdélník 59"/>
          <p:cNvSpPr/>
          <p:nvPr/>
        </p:nvSpPr>
        <p:spPr>
          <a:xfrm>
            <a:off x="7452320" y="3208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61" name="Obdélník 60"/>
          <p:cNvSpPr/>
          <p:nvPr/>
        </p:nvSpPr>
        <p:spPr>
          <a:xfrm>
            <a:off x="7848320" y="3208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dirty="0"/>
          </a:p>
        </p:txBody>
      </p:sp>
      <p:sp>
        <p:nvSpPr>
          <p:cNvPr id="62" name="Obdélník 61"/>
          <p:cNvSpPr/>
          <p:nvPr/>
        </p:nvSpPr>
        <p:spPr>
          <a:xfrm>
            <a:off x="8442140" y="19213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90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 flipH="1">
            <a:off x="8657908" y="2245396"/>
            <a:ext cx="4805" cy="19655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bdélník 63"/>
          <p:cNvSpPr/>
          <p:nvPr/>
        </p:nvSpPr>
        <p:spPr>
          <a:xfrm>
            <a:off x="8369908" y="224539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8405908" y="2245396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Obdélník 65"/>
          <p:cNvSpPr/>
          <p:nvPr/>
        </p:nvSpPr>
        <p:spPr>
          <a:xfrm>
            <a:off x="8657908" y="22453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90</a:t>
            </a:r>
            <a:endParaRPr lang="cs-CZ" dirty="0"/>
          </a:p>
        </p:txBody>
      </p:sp>
      <p:sp>
        <p:nvSpPr>
          <p:cNvPr id="67" name="Obdélník 66"/>
          <p:cNvSpPr/>
          <p:nvPr/>
        </p:nvSpPr>
        <p:spPr>
          <a:xfrm>
            <a:off x="8657908" y="25693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45</a:t>
            </a:r>
            <a:endParaRPr lang="cs-CZ" dirty="0"/>
          </a:p>
        </p:txBody>
      </p:sp>
      <p:sp>
        <p:nvSpPr>
          <p:cNvPr id="68" name="Obdélník 67"/>
          <p:cNvSpPr/>
          <p:nvPr/>
        </p:nvSpPr>
        <p:spPr>
          <a:xfrm>
            <a:off x="8369908" y="256939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dirty="0"/>
          </a:p>
        </p:txBody>
      </p:sp>
      <p:sp>
        <p:nvSpPr>
          <p:cNvPr id="69" name="Obdélník 68"/>
          <p:cNvSpPr/>
          <p:nvPr/>
        </p:nvSpPr>
        <p:spPr>
          <a:xfrm>
            <a:off x="8369908" y="289339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70" name="Obdélník 69"/>
          <p:cNvSpPr/>
          <p:nvPr/>
        </p:nvSpPr>
        <p:spPr>
          <a:xfrm>
            <a:off x="8667006" y="28933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30</a:t>
            </a:r>
            <a:endParaRPr lang="cs-CZ" dirty="0"/>
          </a:p>
        </p:txBody>
      </p:sp>
      <p:sp>
        <p:nvSpPr>
          <p:cNvPr id="71" name="Obdélník 70"/>
          <p:cNvSpPr/>
          <p:nvPr/>
        </p:nvSpPr>
        <p:spPr>
          <a:xfrm>
            <a:off x="8369908" y="3217396"/>
            <a:ext cx="156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8667006" y="32173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dirty="0"/>
          </a:p>
        </p:txBody>
      </p:sp>
      <p:sp>
        <p:nvSpPr>
          <p:cNvPr id="73" name="Obdélník 72"/>
          <p:cNvSpPr/>
          <p:nvPr/>
        </p:nvSpPr>
        <p:spPr>
          <a:xfrm>
            <a:off x="8378622" y="3540796"/>
            <a:ext cx="279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74" name="Obdélník 73"/>
          <p:cNvSpPr/>
          <p:nvPr/>
        </p:nvSpPr>
        <p:spPr>
          <a:xfrm>
            <a:off x="8667006" y="35407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dirty="0"/>
          </a:p>
        </p:txBody>
      </p:sp>
      <p:sp>
        <p:nvSpPr>
          <p:cNvPr id="75" name="Obdélník 74"/>
          <p:cNvSpPr/>
          <p:nvPr/>
        </p:nvSpPr>
        <p:spPr>
          <a:xfrm>
            <a:off x="8378974" y="3864796"/>
            <a:ext cx="279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dirty="0"/>
          </a:p>
        </p:txBody>
      </p:sp>
      <p:sp>
        <p:nvSpPr>
          <p:cNvPr id="76" name="Obdélník 75"/>
          <p:cNvSpPr/>
          <p:nvPr/>
        </p:nvSpPr>
        <p:spPr>
          <a:xfrm>
            <a:off x="8667358" y="38647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</a:t>
            </a:r>
            <a:endParaRPr lang="cs-CZ" dirty="0"/>
          </a:p>
        </p:txBody>
      </p:sp>
      <p:sp>
        <p:nvSpPr>
          <p:cNvPr id="77" name="Rectangle 34"/>
          <p:cNvSpPr>
            <a:spLocks noChangeArrowheads="1"/>
          </p:cNvSpPr>
          <p:nvPr/>
        </p:nvSpPr>
        <p:spPr bwMode="auto">
          <a:xfrm>
            <a:off x="5328000" y="2480400"/>
            <a:ext cx="8877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8" name="Rectangle 34"/>
          <p:cNvSpPr>
            <a:spLocks noChangeArrowheads="1"/>
          </p:cNvSpPr>
          <p:nvPr/>
        </p:nvSpPr>
        <p:spPr bwMode="auto">
          <a:xfrm>
            <a:off x="5940152" y="2480400"/>
            <a:ext cx="8877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9" name="Rectangle 34"/>
          <p:cNvSpPr>
            <a:spLocks noChangeArrowheads="1"/>
          </p:cNvSpPr>
          <p:nvPr/>
        </p:nvSpPr>
        <p:spPr bwMode="auto">
          <a:xfrm>
            <a:off x="6588000" y="2480400"/>
            <a:ext cx="8877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0" name="Rectangle 34"/>
          <p:cNvSpPr>
            <a:spLocks noChangeArrowheads="1"/>
          </p:cNvSpPr>
          <p:nvPr/>
        </p:nvSpPr>
        <p:spPr bwMode="auto">
          <a:xfrm>
            <a:off x="0" y="3493508"/>
            <a:ext cx="730830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Označte všechny společné dělitele čísel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Ovál 80"/>
          <p:cNvSpPr/>
          <p:nvPr/>
        </p:nvSpPr>
        <p:spPr bwMode="auto">
          <a:xfrm>
            <a:off x="3138277" y="2460515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vál 81"/>
          <p:cNvSpPr/>
          <p:nvPr/>
        </p:nvSpPr>
        <p:spPr bwMode="auto">
          <a:xfrm>
            <a:off x="1802420" y="2895332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vál 82"/>
          <p:cNvSpPr/>
          <p:nvPr/>
        </p:nvSpPr>
        <p:spPr bwMode="auto">
          <a:xfrm>
            <a:off x="2699840" y="2460515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vál 83"/>
          <p:cNvSpPr/>
          <p:nvPr/>
        </p:nvSpPr>
        <p:spPr bwMode="auto">
          <a:xfrm>
            <a:off x="2231692" y="2874853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1799630" y="244937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Ovál 85"/>
          <p:cNvSpPr/>
          <p:nvPr/>
        </p:nvSpPr>
        <p:spPr bwMode="auto">
          <a:xfrm>
            <a:off x="2609840" y="2859611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Ovál 86"/>
          <p:cNvSpPr/>
          <p:nvPr/>
        </p:nvSpPr>
        <p:spPr bwMode="auto">
          <a:xfrm>
            <a:off x="4920239" y="2463332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vál 87"/>
          <p:cNvSpPr/>
          <p:nvPr/>
        </p:nvSpPr>
        <p:spPr bwMode="auto">
          <a:xfrm>
            <a:off x="3110532" y="2889187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73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500"/>
                            </p:stCondLst>
                            <p:childTnLst>
                              <p:par>
                                <p:cTn id="2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000"/>
                            </p:stCondLst>
                            <p:childTnLst>
                              <p:par>
                                <p:cTn id="2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500"/>
                            </p:stCondLst>
                            <p:childTnLst>
                              <p:par>
                                <p:cTn id="2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9000"/>
                            </p:stCondLst>
                            <p:childTnLst>
                              <p:par>
                                <p:cTn id="2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16500"/>
                            </p:stCondLst>
                            <p:childTnLst>
                              <p:par>
                                <p:cTn id="2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3000"/>
                            </p:stCondLst>
                            <p:childTnLst>
                              <p:par>
                                <p:cTn id="2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6000"/>
                            </p:stCondLst>
                            <p:childTnLst>
                              <p:par>
                                <p:cTn id="3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9000"/>
                            </p:stCondLst>
                            <p:childTnLst>
                              <p:par>
                                <p:cTn id="3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2000"/>
                            </p:stCondLst>
                            <p:childTnLst>
                              <p:par>
                                <p:cTn id="3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000"/>
                            </p:stCondLst>
                            <p:childTnLst>
                              <p:par>
                                <p:cTn id="3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2000"/>
                            </p:stCondLst>
                            <p:childTnLst>
                              <p:par>
                                <p:cTn id="3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2000"/>
                            </p:stCondLst>
                            <p:childTnLst>
                              <p:par>
                                <p:cTn id="3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4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2000"/>
                            </p:stCondLst>
                            <p:childTnLst>
                              <p:par>
                                <p:cTn id="3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6" fill="hold">
                      <p:stCondLst>
                        <p:cond delay="indefinite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11" grpId="0" animBg="1"/>
      <p:bldP spid="46" grpId="0" animBg="1"/>
      <p:bldP spid="47" grpId="0" animBg="1"/>
      <p:bldP spid="50" grpId="0" animBg="1"/>
      <p:bldP spid="52" grpId="0"/>
      <p:bldP spid="3" grpId="0"/>
      <p:bldP spid="44" grpId="0"/>
      <p:bldP spid="48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4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614200"/>
            <a:ext cx="74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Najděte všechny dělitele čísel 42, 63 a 105.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08520" y="2478533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42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576000" y="2688532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733498" y="2478533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1187624" y="2478533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1619672" y="2478533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2001044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2411760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2915816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3563888" y="2478533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4188311" y="2478533"/>
            <a:ext cx="88774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-144528" y="2886460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63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32" name="Přímá spojnice se šipkou 31"/>
          <p:cNvCxnSpPr/>
          <p:nvPr/>
        </p:nvCxnSpPr>
        <p:spPr bwMode="auto">
          <a:xfrm>
            <a:off x="517490" y="3096459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719568" y="2886460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259632" y="2886460"/>
            <a:ext cx="648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1691680" y="2887813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2123728" y="2886460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2483768" y="2886460"/>
            <a:ext cx="840375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3131840" y="2886460"/>
            <a:ext cx="82800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971624" y="245224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928659" y="2899917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-32614" y="4225652"/>
            <a:ext cx="918633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7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Největší společný dělitel čísel 42, 63 a 105 je číslo 21.</a:t>
            </a:r>
            <a:endParaRPr lang="cs-CZ" sz="27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22502" y="4873724"/>
            <a:ext cx="9166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Každý další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 největšího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společného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dělitele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je také společný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dělitel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daných čísel.</a:t>
            </a:r>
          </a:p>
        </p:txBody>
      </p:sp>
      <p:sp>
        <p:nvSpPr>
          <p:cNvPr id="44" name="Obdélník 43"/>
          <p:cNvSpPr/>
          <p:nvPr/>
        </p:nvSpPr>
        <p:spPr>
          <a:xfrm>
            <a:off x="6513422" y="204764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42</a:t>
            </a:r>
            <a:endParaRPr lang="cs-CZ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6737013" y="2371788"/>
            <a:ext cx="0" cy="133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Obdélník 47"/>
          <p:cNvSpPr/>
          <p:nvPr/>
        </p:nvSpPr>
        <p:spPr>
          <a:xfrm>
            <a:off x="6444208" y="23717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6480208" y="2371788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Obdélník 54"/>
          <p:cNvSpPr/>
          <p:nvPr/>
        </p:nvSpPr>
        <p:spPr>
          <a:xfrm>
            <a:off x="6732208" y="237178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42</a:t>
            </a:r>
            <a:endParaRPr lang="cs-CZ" dirty="0"/>
          </a:p>
        </p:txBody>
      </p:sp>
      <p:sp>
        <p:nvSpPr>
          <p:cNvPr id="56" name="Obdélník 55"/>
          <p:cNvSpPr/>
          <p:nvPr/>
        </p:nvSpPr>
        <p:spPr>
          <a:xfrm>
            <a:off x="6732208" y="269578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dirty="0"/>
          </a:p>
        </p:txBody>
      </p:sp>
      <p:sp>
        <p:nvSpPr>
          <p:cNvPr id="57" name="Obdélník 56"/>
          <p:cNvSpPr/>
          <p:nvPr/>
        </p:nvSpPr>
        <p:spPr>
          <a:xfrm>
            <a:off x="6444208" y="26957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dirty="0"/>
          </a:p>
        </p:txBody>
      </p:sp>
      <p:sp>
        <p:nvSpPr>
          <p:cNvPr id="58" name="Obdélník 57"/>
          <p:cNvSpPr/>
          <p:nvPr/>
        </p:nvSpPr>
        <p:spPr>
          <a:xfrm>
            <a:off x="6444208" y="30197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59" name="Obdélník 58"/>
          <p:cNvSpPr/>
          <p:nvPr/>
        </p:nvSpPr>
        <p:spPr>
          <a:xfrm>
            <a:off x="6732464" y="301978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14</a:t>
            </a:r>
            <a:endParaRPr lang="cs-CZ" dirty="0"/>
          </a:p>
        </p:txBody>
      </p:sp>
      <p:sp>
        <p:nvSpPr>
          <p:cNvPr id="60" name="Obdélník 59"/>
          <p:cNvSpPr/>
          <p:nvPr/>
        </p:nvSpPr>
        <p:spPr>
          <a:xfrm>
            <a:off x="6444208" y="33437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dirty="0"/>
          </a:p>
        </p:txBody>
      </p:sp>
      <p:sp>
        <p:nvSpPr>
          <p:cNvPr id="61" name="Obdélník 60"/>
          <p:cNvSpPr/>
          <p:nvPr/>
        </p:nvSpPr>
        <p:spPr>
          <a:xfrm>
            <a:off x="6840208" y="33437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</a:t>
            </a:r>
            <a:endParaRPr lang="cs-CZ" dirty="0"/>
          </a:p>
        </p:txBody>
      </p:sp>
      <p:sp>
        <p:nvSpPr>
          <p:cNvPr id="62" name="Obdélník 61"/>
          <p:cNvSpPr/>
          <p:nvPr/>
        </p:nvSpPr>
        <p:spPr>
          <a:xfrm>
            <a:off x="7434028" y="20569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63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 flipH="1">
            <a:off x="7649796" y="2380936"/>
            <a:ext cx="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bdélník 63"/>
          <p:cNvSpPr/>
          <p:nvPr/>
        </p:nvSpPr>
        <p:spPr>
          <a:xfrm>
            <a:off x="7361796" y="238093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7397796" y="2380936"/>
            <a:ext cx="50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Obdélník 65"/>
          <p:cNvSpPr/>
          <p:nvPr/>
        </p:nvSpPr>
        <p:spPr>
          <a:xfrm>
            <a:off x="7649796" y="23809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63</a:t>
            </a:r>
            <a:endParaRPr lang="cs-CZ" dirty="0"/>
          </a:p>
        </p:txBody>
      </p:sp>
      <p:sp>
        <p:nvSpPr>
          <p:cNvPr id="67" name="Obdélník 66"/>
          <p:cNvSpPr/>
          <p:nvPr/>
        </p:nvSpPr>
        <p:spPr>
          <a:xfrm>
            <a:off x="7649796" y="27049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dirty="0"/>
          </a:p>
        </p:txBody>
      </p:sp>
      <p:sp>
        <p:nvSpPr>
          <p:cNvPr id="68" name="Obdélník 67"/>
          <p:cNvSpPr/>
          <p:nvPr/>
        </p:nvSpPr>
        <p:spPr>
          <a:xfrm>
            <a:off x="7361796" y="270493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69" name="Obdélník 68"/>
          <p:cNvSpPr/>
          <p:nvPr/>
        </p:nvSpPr>
        <p:spPr>
          <a:xfrm>
            <a:off x="7361796" y="302893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</a:t>
            </a:r>
            <a:endParaRPr lang="cs-CZ" dirty="0"/>
          </a:p>
        </p:txBody>
      </p:sp>
      <p:sp>
        <p:nvSpPr>
          <p:cNvPr id="70" name="Obdélník 69"/>
          <p:cNvSpPr/>
          <p:nvPr/>
        </p:nvSpPr>
        <p:spPr>
          <a:xfrm>
            <a:off x="7658894" y="302893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dirty="0"/>
          </a:p>
        </p:txBody>
      </p:sp>
      <p:sp>
        <p:nvSpPr>
          <p:cNvPr id="71" name="Obdélník 70"/>
          <p:cNvSpPr/>
          <p:nvPr/>
        </p:nvSpPr>
        <p:spPr>
          <a:xfrm>
            <a:off x="8244408" y="2353444"/>
            <a:ext cx="156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8541506" y="235344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105</a:t>
            </a:r>
            <a:endParaRPr lang="cs-CZ" dirty="0"/>
          </a:p>
        </p:txBody>
      </p:sp>
      <p:sp>
        <p:nvSpPr>
          <p:cNvPr id="73" name="Obdélník 72"/>
          <p:cNvSpPr/>
          <p:nvPr/>
        </p:nvSpPr>
        <p:spPr>
          <a:xfrm>
            <a:off x="8253122" y="2676844"/>
            <a:ext cx="279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dirty="0"/>
          </a:p>
        </p:txBody>
      </p:sp>
      <p:sp>
        <p:nvSpPr>
          <p:cNvPr id="74" name="Obdélník 73"/>
          <p:cNvSpPr/>
          <p:nvPr/>
        </p:nvSpPr>
        <p:spPr>
          <a:xfrm>
            <a:off x="8541506" y="267684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  35</a:t>
            </a:r>
            <a:endParaRPr lang="cs-CZ" dirty="0"/>
          </a:p>
        </p:txBody>
      </p:sp>
      <p:sp>
        <p:nvSpPr>
          <p:cNvPr id="75" name="Obdélník 74"/>
          <p:cNvSpPr/>
          <p:nvPr/>
        </p:nvSpPr>
        <p:spPr>
          <a:xfrm>
            <a:off x="8253474" y="3000844"/>
            <a:ext cx="279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dirty="0"/>
          </a:p>
        </p:txBody>
      </p:sp>
      <p:sp>
        <p:nvSpPr>
          <p:cNvPr id="76" name="Obdélník 75"/>
          <p:cNvSpPr/>
          <p:nvPr/>
        </p:nvSpPr>
        <p:spPr>
          <a:xfrm>
            <a:off x="8541858" y="300084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  21</a:t>
            </a:r>
            <a:endParaRPr lang="cs-CZ" dirty="0"/>
          </a:p>
        </p:txBody>
      </p:sp>
      <p:sp>
        <p:nvSpPr>
          <p:cNvPr id="80" name="Rectangle 34"/>
          <p:cNvSpPr>
            <a:spLocks noChangeArrowheads="1"/>
          </p:cNvSpPr>
          <p:nvPr/>
        </p:nvSpPr>
        <p:spPr bwMode="auto">
          <a:xfrm>
            <a:off x="0" y="3493508"/>
            <a:ext cx="730830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latin typeface="Arial" pitchFamily="34" charset="0"/>
                <a:cs typeface="Arial" pitchFamily="34" charset="0"/>
              </a:rPr>
              <a:t>Označte všechny společné dělitele čísel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Ovál 80"/>
          <p:cNvSpPr>
            <a:spLocks noChangeAspect="1"/>
          </p:cNvSpPr>
          <p:nvPr/>
        </p:nvSpPr>
        <p:spPr bwMode="auto">
          <a:xfrm>
            <a:off x="3708000" y="2448000"/>
            <a:ext cx="504000" cy="504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vál 81"/>
          <p:cNvSpPr/>
          <p:nvPr/>
        </p:nvSpPr>
        <p:spPr bwMode="auto">
          <a:xfrm>
            <a:off x="1370372" y="2895332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vál 82"/>
          <p:cNvSpPr/>
          <p:nvPr/>
        </p:nvSpPr>
        <p:spPr bwMode="auto">
          <a:xfrm>
            <a:off x="2627784" y="2460515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vál 83"/>
          <p:cNvSpPr/>
          <p:nvPr/>
        </p:nvSpPr>
        <p:spPr bwMode="auto">
          <a:xfrm>
            <a:off x="1799644" y="2874853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1799630" y="244937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vál 87"/>
          <p:cNvSpPr>
            <a:spLocks noChangeAspect="1"/>
          </p:cNvSpPr>
          <p:nvPr/>
        </p:nvSpPr>
        <p:spPr bwMode="auto">
          <a:xfrm>
            <a:off x="2628000" y="2808000"/>
            <a:ext cx="504000" cy="504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Obdélník 88"/>
          <p:cNvSpPr/>
          <p:nvPr/>
        </p:nvSpPr>
        <p:spPr>
          <a:xfrm>
            <a:off x="8337976" y="2091183"/>
            <a:ext cx="626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105</a:t>
            </a:r>
            <a:endParaRPr lang="cs-CZ" dirty="0"/>
          </a:p>
        </p:txBody>
      </p:sp>
      <p:sp>
        <p:nvSpPr>
          <p:cNvPr id="90" name="Obdélník 89"/>
          <p:cNvSpPr/>
          <p:nvPr/>
        </p:nvSpPr>
        <p:spPr>
          <a:xfrm>
            <a:off x="8244408" y="3352264"/>
            <a:ext cx="279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</a:t>
            </a:r>
            <a:endParaRPr lang="cs-CZ" dirty="0"/>
          </a:p>
        </p:txBody>
      </p:sp>
      <p:sp>
        <p:nvSpPr>
          <p:cNvPr id="91" name="Obdélník 90"/>
          <p:cNvSpPr/>
          <p:nvPr/>
        </p:nvSpPr>
        <p:spPr>
          <a:xfrm>
            <a:off x="8532792" y="335226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  15</a:t>
            </a:r>
            <a:endParaRPr lang="cs-CZ" dirty="0"/>
          </a:p>
        </p:txBody>
      </p:sp>
      <p:cxnSp>
        <p:nvCxnSpPr>
          <p:cNvPr id="92" name="Přímá spojnice 91"/>
          <p:cNvCxnSpPr/>
          <p:nvPr/>
        </p:nvCxnSpPr>
        <p:spPr bwMode="auto">
          <a:xfrm flipH="1">
            <a:off x="8604000" y="2406323"/>
            <a:ext cx="0" cy="133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8280000" y="2394356"/>
            <a:ext cx="7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34"/>
          <p:cNvSpPr>
            <a:spLocks noChangeArrowheads="1"/>
          </p:cNvSpPr>
          <p:nvPr/>
        </p:nvSpPr>
        <p:spPr bwMode="auto">
          <a:xfrm>
            <a:off x="-108520" y="3235606"/>
            <a:ext cx="98601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105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95" name="Přímá spojnice se šipkou 94"/>
          <p:cNvCxnSpPr/>
          <p:nvPr/>
        </p:nvCxnSpPr>
        <p:spPr bwMode="auto">
          <a:xfrm>
            <a:off x="792024" y="3445605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6" name="Rectangle 34"/>
          <p:cNvSpPr>
            <a:spLocks noChangeArrowheads="1"/>
          </p:cNvSpPr>
          <p:nvPr/>
        </p:nvSpPr>
        <p:spPr bwMode="auto">
          <a:xfrm>
            <a:off x="949522" y="3235606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7" name="Rectangle 34"/>
          <p:cNvSpPr>
            <a:spLocks noChangeArrowheads="1"/>
          </p:cNvSpPr>
          <p:nvPr/>
        </p:nvSpPr>
        <p:spPr bwMode="auto">
          <a:xfrm>
            <a:off x="1403648" y="3235606"/>
            <a:ext cx="7953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8" name="Rectangle 34"/>
          <p:cNvSpPr>
            <a:spLocks noChangeArrowheads="1"/>
          </p:cNvSpPr>
          <p:nvPr/>
        </p:nvSpPr>
        <p:spPr bwMode="auto">
          <a:xfrm>
            <a:off x="1835696" y="3235606"/>
            <a:ext cx="7920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9" name="Rectangle 34"/>
          <p:cNvSpPr>
            <a:spLocks noChangeArrowheads="1"/>
          </p:cNvSpPr>
          <p:nvPr/>
        </p:nvSpPr>
        <p:spPr bwMode="auto">
          <a:xfrm>
            <a:off x="2217068" y="3235606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0" name="Rectangle 34"/>
          <p:cNvSpPr>
            <a:spLocks noChangeArrowheads="1"/>
          </p:cNvSpPr>
          <p:nvPr/>
        </p:nvSpPr>
        <p:spPr bwMode="auto">
          <a:xfrm>
            <a:off x="2627784" y="3235606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1" name="Rectangle 34"/>
          <p:cNvSpPr>
            <a:spLocks noChangeArrowheads="1"/>
          </p:cNvSpPr>
          <p:nvPr/>
        </p:nvSpPr>
        <p:spPr bwMode="auto">
          <a:xfrm>
            <a:off x="3203848" y="3235606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" name="Rectangle 34"/>
          <p:cNvSpPr>
            <a:spLocks noChangeArrowheads="1"/>
          </p:cNvSpPr>
          <p:nvPr/>
        </p:nvSpPr>
        <p:spPr bwMode="auto">
          <a:xfrm>
            <a:off x="3851920" y="3235606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3" name="Rectangle 34"/>
          <p:cNvSpPr>
            <a:spLocks noChangeArrowheads="1"/>
          </p:cNvSpPr>
          <p:nvPr/>
        </p:nvSpPr>
        <p:spPr bwMode="auto">
          <a:xfrm>
            <a:off x="4476343" y="3235606"/>
            <a:ext cx="1103769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4" name="Ovál 103"/>
          <p:cNvSpPr/>
          <p:nvPr/>
        </p:nvSpPr>
        <p:spPr bwMode="auto">
          <a:xfrm>
            <a:off x="1187648" y="3209321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Ovál 104"/>
          <p:cNvSpPr>
            <a:spLocks noChangeAspect="1"/>
          </p:cNvSpPr>
          <p:nvPr/>
        </p:nvSpPr>
        <p:spPr bwMode="auto">
          <a:xfrm>
            <a:off x="3348000" y="3204000"/>
            <a:ext cx="504000" cy="504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Ovál 105"/>
          <p:cNvSpPr/>
          <p:nvPr/>
        </p:nvSpPr>
        <p:spPr bwMode="auto">
          <a:xfrm>
            <a:off x="2396286" y="3217588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Ovál 106"/>
          <p:cNvSpPr/>
          <p:nvPr/>
        </p:nvSpPr>
        <p:spPr bwMode="auto">
          <a:xfrm>
            <a:off x="1619672" y="3206451"/>
            <a:ext cx="432000" cy="432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9254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500"/>
                            </p:stCondLst>
                            <p:childTnLst>
                              <p:par>
                                <p:cTn id="2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3000"/>
                            </p:stCondLst>
                            <p:childTnLst>
                              <p:par>
                                <p:cTn id="2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6000"/>
                            </p:stCondLst>
                            <p:childTnLst>
                              <p:par>
                                <p:cTn id="2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7500"/>
                            </p:stCondLst>
                            <p:childTnLst>
                              <p:par>
                                <p:cTn id="2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9000"/>
                            </p:stCondLst>
                            <p:childTnLst>
                              <p:par>
                                <p:cTn id="2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1500"/>
                            </p:stCondLst>
                            <p:childTnLst>
                              <p:par>
                                <p:cTn id="2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"/>
                            </p:stCondLst>
                            <p:childTnLst>
                              <p:par>
                                <p:cTn id="3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7500"/>
                            </p:stCondLst>
                            <p:childTnLst>
                              <p:par>
                                <p:cTn id="3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1500"/>
                            </p:stCondLst>
                            <p:childTnLst>
                              <p:par>
                                <p:cTn id="3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3000"/>
                            </p:stCondLst>
                            <p:childTnLst>
                              <p:par>
                                <p:cTn id="3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500"/>
                            </p:stCondLst>
                            <p:childTnLst>
                              <p:par>
                                <p:cTn id="3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6000"/>
                            </p:stCondLst>
                            <p:childTnLst>
                              <p:par>
                                <p:cTn id="3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9000"/>
                            </p:stCondLst>
                            <p:childTnLst>
                              <p:par>
                                <p:cTn id="3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2000"/>
                            </p:stCondLst>
                            <p:childTnLst>
                              <p:par>
                                <p:cTn id="39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2000"/>
                            </p:stCondLst>
                            <p:childTnLst>
                              <p:par>
                                <p:cTn id="4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4000"/>
                            </p:stCondLst>
                            <p:childTnLst>
                              <p:par>
                                <p:cTn id="4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4000"/>
                            </p:stCondLst>
                            <p:childTnLst>
                              <p:par>
                                <p:cTn id="4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2000"/>
                            </p:stCondLst>
                            <p:childTnLst>
                              <p:par>
                                <p:cTn id="4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4000"/>
                            </p:stCondLst>
                            <p:childTnLst>
                              <p:par>
                                <p:cTn id="4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1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16" grpId="0"/>
      <p:bldP spid="17" grpId="0"/>
      <p:bldP spid="18" grpId="0"/>
      <p:bldP spid="20" grpId="0"/>
      <p:bldP spid="21" grpId="0"/>
      <p:bldP spid="22" grpId="0"/>
      <p:bldP spid="25" grpId="0"/>
      <p:bldP spid="26" grpId="0"/>
      <p:bldP spid="31" grpId="0"/>
      <p:bldP spid="33" grpId="0"/>
      <p:bldP spid="35" grpId="0"/>
      <p:bldP spid="36" grpId="0"/>
      <p:bldP spid="37" grpId="0"/>
      <p:bldP spid="38" grpId="0"/>
      <p:bldP spid="39" grpId="0"/>
      <p:bldP spid="11" grpId="0" animBg="1"/>
      <p:bldP spid="46" grpId="0" animBg="1"/>
      <p:bldP spid="52" grpId="0"/>
      <p:bldP spid="3" grpId="0"/>
      <p:bldP spid="44" grpId="0"/>
      <p:bldP spid="48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4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0" grpId="0"/>
      <p:bldP spid="81" grpId="0" animBg="1"/>
      <p:bldP spid="82" grpId="0" animBg="1"/>
      <p:bldP spid="83" grpId="0" animBg="1"/>
      <p:bldP spid="84" grpId="0" animBg="1"/>
      <p:bldP spid="85" grpId="0" animBg="1"/>
      <p:bldP spid="88" grpId="0" animBg="1"/>
      <p:bldP spid="89" grpId="0"/>
      <p:bldP spid="90" grpId="0"/>
      <p:bldP spid="91" grpId="0"/>
      <p:bldP spid="94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 animBg="1"/>
      <p:bldP spid="105" grpId="0" animBg="1"/>
      <p:bldP spid="106" grpId="0" animBg="1"/>
      <p:bldP spid="1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Největšímu ze všech společných dělitelů dvou a více čísel říkáme největší společný dělitel těchto čísel.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497460"/>
            <a:ext cx="9186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>
                <a:latin typeface="Arial" pitchFamily="34" charset="0"/>
                <a:cs typeface="Arial" pitchFamily="34" charset="0"/>
              </a:rPr>
              <a:t>Každý další dělitel největšího společného dělitele je také společný dělitel daných čísel.</a:t>
            </a:r>
          </a:p>
        </p:txBody>
      </p:sp>
      <p:sp>
        <p:nvSpPr>
          <p:cNvPr id="53" name="Obdélník 52"/>
          <p:cNvSpPr/>
          <p:nvPr/>
        </p:nvSpPr>
        <p:spPr>
          <a:xfrm>
            <a:off x="0" y="4260002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Zapisujeme: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D(90; 54) = 18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5700" y="485631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Největší společný dělitel čísel 90 a 54 je číslo 18.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/>
        </p:nvSpPr>
        <p:spPr bwMode="auto">
          <a:xfrm>
            <a:off x="-108520" y="3295692"/>
            <a:ext cx="72008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90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/>
          <p:nvPr/>
        </p:nvCxnSpPr>
        <p:spPr bwMode="auto">
          <a:xfrm>
            <a:off x="576000" y="3505691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733498" y="3295692"/>
            <a:ext cx="8399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1331640" y="3295692"/>
            <a:ext cx="57634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1763688" y="3295692"/>
            <a:ext cx="61199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2195736" y="3295692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2627784" y="3295692"/>
            <a:ext cx="61200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3059832" y="3295692"/>
            <a:ext cx="62634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3441620" y="3295692"/>
            <a:ext cx="84234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4089276" y="3295692"/>
            <a:ext cx="84276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4716016" y="3295692"/>
            <a:ext cx="87193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5364088" y="3295692"/>
            <a:ext cx="864096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30;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6077326" y="3295692"/>
            <a:ext cx="79893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45;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-144528" y="3703619"/>
            <a:ext cx="69757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54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25" name="Přímá spojnice se šipkou 24"/>
          <p:cNvCxnSpPr/>
          <p:nvPr/>
        </p:nvCxnSpPr>
        <p:spPr bwMode="auto">
          <a:xfrm>
            <a:off x="517490" y="3913618"/>
            <a:ext cx="36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719568" y="3703619"/>
            <a:ext cx="85018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1259632" y="3703619"/>
            <a:ext cx="575989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1691680" y="3703619"/>
            <a:ext cx="615258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3;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2123728" y="3704972"/>
            <a:ext cx="61179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6;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0" name="Rectangle 34"/>
          <p:cNvSpPr>
            <a:spLocks noChangeArrowheads="1"/>
          </p:cNvSpPr>
          <p:nvPr/>
        </p:nvSpPr>
        <p:spPr bwMode="auto">
          <a:xfrm>
            <a:off x="2555776" y="3703619"/>
            <a:ext cx="62280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2987824" y="3703619"/>
            <a:ext cx="831962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18;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3635896" y="3703619"/>
            <a:ext cx="889366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27;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4283968" y="3703619"/>
            <a:ext cx="925390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54;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732240" y="3297600"/>
            <a:ext cx="858534" cy="4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i="1" dirty="0" smtClean="0">
                <a:latin typeface="Arial Black" pitchFamily="34" charset="0"/>
                <a:cs typeface="Arial" pitchFamily="34" charset="0"/>
              </a:rPr>
              <a:t>90; 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" name="Ovál 36"/>
          <p:cNvSpPr/>
          <p:nvPr/>
        </p:nvSpPr>
        <p:spPr bwMode="auto">
          <a:xfrm>
            <a:off x="935648" y="3221027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ál 37"/>
          <p:cNvSpPr/>
          <p:nvPr/>
        </p:nvSpPr>
        <p:spPr bwMode="auto">
          <a:xfrm>
            <a:off x="935648" y="3667985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vál 38"/>
          <p:cNvSpPr/>
          <p:nvPr/>
        </p:nvSpPr>
        <p:spPr bwMode="auto">
          <a:xfrm>
            <a:off x="1385812" y="3252524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vál 39"/>
          <p:cNvSpPr/>
          <p:nvPr/>
        </p:nvSpPr>
        <p:spPr bwMode="auto">
          <a:xfrm>
            <a:off x="1327854" y="3667986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vál 35"/>
          <p:cNvSpPr/>
          <p:nvPr/>
        </p:nvSpPr>
        <p:spPr bwMode="auto">
          <a:xfrm>
            <a:off x="1835684" y="3221027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vál 40"/>
          <p:cNvSpPr/>
          <p:nvPr/>
        </p:nvSpPr>
        <p:spPr bwMode="auto">
          <a:xfrm>
            <a:off x="1779033" y="3669697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vál 41"/>
          <p:cNvSpPr/>
          <p:nvPr/>
        </p:nvSpPr>
        <p:spPr bwMode="auto">
          <a:xfrm>
            <a:off x="2699784" y="3255738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ál 43"/>
          <p:cNvSpPr/>
          <p:nvPr/>
        </p:nvSpPr>
        <p:spPr bwMode="auto">
          <a:xfrm>
            <a:off x="2210594" y="3674012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3139002" y="3255738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2638492" y="3683544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ál 46"/>
          <p:cNvSpPr/>
          <p:nvPr/>
        </p:nvSpPr>
        <p:spPr bwMode="auto">
          <a:xfrm>
            <a:off x="4903395" y="3252524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ál 47"/>
          <p:cNvSpPr/>
          <p:nvPr/>
        </p:nvSpPr>
        <p:spPr bwMode="auto">
          <a:xfrm>
            <a:off x="3170461" y="3698706"/>
            <a:ext cx="468000" cy="468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847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5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0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0"/>
                            </p:stCondLst>
                            <p:childTnLst>
                              <p:par>
                                <p:cTn id="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000"/>
                            </p:stCondLst>
                            <p:childTnLst>
                              <p:par>
                                <p:cTn id="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00"/>
                            </p:stCondLst>
                            <p:childTnLst>
                              <p:par>
                                <p:cTn id="1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000"/>
                            </p:stCondLst>
                            <p:childTnLst>
                              <p:par>
                                <p:cTn id="1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000"/>
                            </p:stCondLst>
                            <p:childTnLst>
                              <p:par>
                                <p:cTn id="18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00"/>
                            </p:stCondLst>
                            <p:childTnLst>
                              <p:par>
                                <p:cTn id="19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000"/>
                            </p:stCondLst>
                            <p:childTnLst>
                              <p:par>
                                <p:cTn id="20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"/>
                            </p:stCondLst>
                            <p:childTnLst>
                              <p:par>
                                <p:cTn id="2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53" grpId="0"/>
      <p:bldP spid="3" grpId="0"/>
      <p:bldP spid="9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7" grpId="0" animBg="1"/>
      <p:bldP spid="38" grpId="0" animBg="1"/>
      <p:bldP spid="39" grpId="0" animBg="1"/>
      <p:bldP spid="40" grpId="0" animBg="1"/>
      <p:bldP spid="36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hledání největšího společného dělitele: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137420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Určete největší společný dělitel čísel 126 a 210.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436096" y="2641476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Rozložíme obě čísla </a:t>
            </a:r>
            <a:br>
              <a:rPr lang="cs-CZ" b="1" dirty="0" smtClean="0"/>
            </a:br>
            <a:r>
              <a:rPr lang="cs-CZ" b="1" dirty="0" smtClean="0"/>
              <a:t>na součin prvočísel.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496" y="3000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899496" y="2713485"/>
            <a:ext cx="0" cy="16108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935496" y="30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31496" y="33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935496" y="33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39496" y="36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916576" y="3600000"/>
            <a:ext cx="37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539496" y="39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0" y="43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126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468000" y="4320000"/>
            <a:ext cx="575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84000" y="4650000"/>
            <a:ext cx="13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Ovál 53"/>
          <p:cNvSpPr/>
          <p:nvPr/>
        </p:nvSpPr>
        <p:spPr bwMode="auto">
          <a:xfrm>
            <a:off x="900000" y="2713485"/>
            <a:ext cx="395096" cy="125336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51520" y="2713484"/>
            <a:ext cx="68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126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36000" y="2713484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962199" y="2979598"/>
            <a:ext cx="70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627688" y="2713485"/>
            <a:ext cx="504" cy="1528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2663688" y="2979598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1962200" y="3279598"/>
            <a:ext cx="6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35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2663688" y="3279598"/>
            <a:ext cx="34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267688" y="3579598"/>
            <a:ext cx="3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2267688" y="43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777856" y="4320000"/>
            <a:ext cx="72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3024000" y="4650000"/>
            <a:ext cx="11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vál 67"/>
          <p:cNvSpPr/>
          <p:nvPr/>
        </p:nvSpPr>
        <p:spPr bwMode="auto">
          <a:xfrm>
            <a:off x="2628192" y="2693083"/>
            <a:ext cx="395096" cy="127376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1962199" y="2693082"/>
            <a:ext cx="701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192" y="2693082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5436095" y="3208201"/>
            <a:ext cx="370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Zapíšeme D (x, y) =.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-1" y="4860000"/>
            <a:ext cx="194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D(126; 210)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684000" y="4320000"/>
            <a:ext cx="41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5415708" y="3505572"/>
            <a:ext cx="372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Do součinu doplňuje ta prvočísla, která jsou součástí obou rozkladů.</a:t>
            </a:r>
            <a:endParaRPr lang="cs-CZ" b="1" dirty="0"/>
          </a:p>
        </p:txBody>
      </p:sp>
      <p:sp>
        <p:nvSpPr>
          <p:cNvPr id="24" name="Obdélník 23"/>
          <p:cNvSpPr/>
          <p:nvPr/>
        </p:nvSpPr>
        <p:spPr>
          <a:xfrm>
            <a:off x="3168000" y="432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3816000" y="432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3168000" y="4320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3492000" y="4320000"/>
            <a:ext cx="495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2555776" y="4860000"/>
            <a:ext cx="90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42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2699792" y="5197764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2700104" y="5233764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5415707" y="4369668"/>
            <a:ext cx="372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Vypočteme součin, který je největším společným dělitelem těchto čísel.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664000" y="3578400"/>
            <a:ext cx="3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2267502" y="3865612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916576" y="432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245817" y="4320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8000" y="4320000"/>
            <a:ext cx="5325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7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3816000" y="4320000"/>
            <a:ext cx="555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4776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00"/>
                            </p:stCondLst>
                            <p:childTnLst>
                              <p:par>
                                <p:cTn id="2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500"/>
                            </p:stCondLst>
                            <p:childTnLst>
                              <p:par>
                                <p:cTn id="2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000"/>
                            </p:stCondLst>
                            <p:childTnLst>
                              <p:par>
                                <p:cTn id="24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7" presetID="5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5429E-6 L 0.0677 0.0408 C 0.07673 0.05496 0.09913 0.03359 0.09913 0.05551 C 0.09913 0.08049 0.11076 0.08715 0.09913 0.07411 L 0.11076 0.09271 " pathEditMode="relative" rAng="0" ptsTypes="FffFF">
                                      <p:cBhvr>
                                        <p:cTn id="258" dur="16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38" y="46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000"/>
                            </p:stCondLst>
                            <p:childTnLst>
                              <p:par>
                                <p:cTn id="26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5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5" presetID="5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5429E-6 L -0.04306 0.05385 C -0.03403 0.068 -0.08142 0.05413 -0.08142 0.07605 C -0.08142 0.10103 -0.09566 0.07328 -0.10469 0.08715 L -0.14184 0.09271 " pathEditMode="relative" rAng="0" ptsTypes="FffFF">
                                      <p:cBhvr>
                                        <p:cTn id="2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5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2000"/>
                            </p:stCondLst>
                            <p:childTnLst>
                              <p:par>
                                <p:cTn id="29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1" presetID="5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0361 L 0.00417 0.03692 C 0.01632 0.04691 0.01858 0.0544 0.01858 0.06967 C 0.01858 0.08715 -0.04479 0.07578 -0.05694 0.08549 L -0.17309 0.09271 " pathEditMode="relative" rAng="0" ptsTypes="FffFF">
                                      <p:cBhvr>
                                        <p:cTn id="30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16" y="4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1000"/>
                            </p:stCondLst>
                            <p:childTnLst>
                              <p:par>
                                <p:cTn id="3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0" grpId="1"/>
      <p:bldP spid="50" grpId="2"/>
      <p:bldP spid="54" grpId="0" animBg="1"/>
      <p:bldP spid="55" grpId="0"/>
      <p:bldP spid="56" grpId="0"/>
      <p:bldP spid="57" grpId="0"/>
      <p:bldP spid="59" grpId="0"/>
      <p:bldP spid="60" grpId="0"/>
      <p:bldP spid="61" grpId="0"/>
      <p:bldP spid="62" grpId="0"/>
      <p:bldP spid="65" grpId="0"/>
      <p:bldP spid="66" grpId="0"/>
      <p:bldP spid="66" grpId="1"/>
      <p:bldP spid="66" grpId="2"/>
      <p:bldP spid="68" grpId="0" animBg="1"/>
      <p:bldP spid="69" grpId="0"/>
      <p:bldP spid="70" grpId="0"/>
      <p:bldP spid="71" grpId="0"/>
      <p:bldP spid="72" grpId="0"/>
      <p:bldP spid="73" grpId="0"/>
      <p:bldP spid="73" grpId="1"/>
      <p:bldP spid="74" grpId="0"/>
      <p:bldP spid="24" grpId="0"/>
      <p:bldP spid="24" grpId="1"/>
      <p:bldP spid="36" grpId="0"/>
      <p:bldP spid="36" grpId="1"/>
      <p:bldP spid="76" grpId="0"/>
      <p:bldP spid="76" grpId="1"/>
      <p:bldP spid="76" grpId="2"/>
      <p:bldP spid="77" grpId="0"/>
      <p:bldP spid="79" grpId="0"/>
      <p:bldP spid="82" grpId="0"/>
      <p:bldP spid="52" grpId="0"/>
      <p:bldP spid="53" grpId="0"/>
      <p:bldP spid="5" grpId="0"/>
      <p:bldP spid="5" grpId="1"/>
      <p:bldP spid="5" grpId="2"/>
      <p:bldP spid="6" grpId="0"/>
      <p:bldP spid="6" grpId="1"/>
      <p:bldP spid="6" grpId="2"/>
      <p:bldP spid="7" grpId="0"/>
      <p:bldP spid="7" grpId="1"/>
      <p:bldP spid="7" grpId="2"/>
      <p:bldP spid="63" grpId="0"/>
      <p:bldP spid="63" grpId="1"/>
      <p:bldP spid="63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Největší společný dělitel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173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hledání největšího společného dělitele: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137420"/>
            <a:ext cx="9186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Určete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největší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společný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dělitel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čísel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72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108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180</a:t>
            </a:r>
            <a:r>
              <a:rPr lang="cs-CZ" sz="2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436096" y="2641476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Rozložíme všechna čísla </a:t>
            </a:r>
            <a:br>
              <a:rPr lang="cs-CZ" b="1" dirty="0" smtClean="0"/>
            </a:br>
            <a:r>
              <a:rPr lang="cs-CZ" b="1" dirty="0" smtClean="0"/>
              <a:t>na součin prvočísel.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87624" y="2988000"/>
            <a:ext cx="61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H="1">
            <a:off x="869025" y="2766650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935496" y="2988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288000" y="3276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936000" y="3276000"/>
            <a:ext cx="414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76000" y="3564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0" y="4572000"/>
            <a:ext cx="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570079" y="4572000"/>
            <a:ext cx="473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11496" y="4932000"/>
            <a:ext cx="15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Ovál 53"/>
          <p:cNvSpPr/>
          <p:nvPr/>
        </p:nvSpPr>
        <p:spPr bwMode="auto">
          <a:xfrm>
            <a:off x="900000" y="2713485"/>
            <a:ext cx="395096" cy="157051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432000" y="2700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36000" y="27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997887" y="2988000"/>
            <a:ext cx="665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54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628000" y="2772000"/>
            <a:ext cx="504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2663688" y="2988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1997887" y="3276000"/>
            <a:ext cx="666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27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1475656" y="4932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160000" y="4932000"/>
            <a:ext cx="364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2218812" y="5292000"/>
            <a:ext cx="15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vál 67"/>
          <p:cNvSpPr/>
          <p:nvPr/>
        </p:nvSpPr>
        <p:spPr bwMode="auto">
          <a:xfrm>
            <a:off x="2628192" y="2693084"/>
            <a:ext cx="395096" cy="159502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2052000" y="2700000"/>
            <a:ext cx="666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108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192" y="27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5436095" y="3208201"/>
            <a:ext cx="370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/>
              <a:t>Zapíšeme </a:t>
            </a:r>
            <a:r>
              <a:rPr lang="cs-CZ" b="1" dirty="0"/>
              <a:t>D (x, y) =.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9364" y="5328000"/>
            <a:ext cx="2258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D(72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105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180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)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2160000" y="4932000"/>
            <a:ext cx="41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5415708" y="3505572"/>
            <a:ext cx="3728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</a:t>
            </a:r>
            <a:r>
              <a:rPr lang="cs-CZ" b="1" dirty="0"/>
              <a:t>Do součinu doplňuje ta prvočísla, která jsou součástí </a:t>
            </a:r>
            <a:r>
              <a:rPr lang="cs-CZ" b="1" dirty="0" smtClean="0"/>
              <a:t>všech </a:t>
            </a:r>
            <a:r>
              <a:rPr lang="cs-CZ" b="1" dirty="0"/>
              <a:t>rozkladů.</a:t>
            </a:r>
            <a:endParaRPr lang="cs-CZ" b="1" dirty="0"/>
          </a:p>
        </p:txBody>
      </p:sp>
      <p:sp>
        <p:nvSpPr>
          <p:cNvPr id="8" name="Obdélník 7"/>
          <p:cNvSpPr/>
          <p:nvPr/>
        </p:nvSpPr>
        <p:spPr>
          <a:xfrm>
            <a:off x="2340000" y="493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664000" y="493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2340000" y="4932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3368787" y="5328000"/>
            <a:ext cx="77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3512659" y="5656704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3512971" y="5692704"/>
            <a:ext cx="5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3814992" y="2808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 flipH="1">
            <a:off x="4252521" y="2591999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4318992" y="2808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672000" y="3096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4318992" y="3096000"/>
            <a:ext cx="39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3672000" y="3384000"/>
            <a:ext cx="647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Ovál 82"/>
          <p:cNvSpPr/>
          <p:nvPr/>
        </p:nvSpPr>
        <p:spPr bwMode="auto">
          <a:xfrm>
            <a:off x="4283496" y="2556000"/>
            <a:ext cx="395096" cy="149605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3672000" y="2520000"/>
            <a:ext cx="750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180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4319496" y="252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56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080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2664000" y="4572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180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348000" y="4572000"/>
            <a:ext cx="437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8" name="Přímá spojnice 87"/>
          <p:cNvCxnSpPr/>
          <p:nvPr/>
        </p:nvCxnSpPr>
        <p:spPr bwMode="auto">
          <a:xfrm>
            <a:off x="3420000" y="4917630"/>
            <a:ext cx="14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Obdélník 88"/>
          <p:cNvSpPr/>
          <p:nvPr/>
        </p:nvSpPr>
        <p:spPr>
          <a:xfrm>
            <a:off x="3528304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bdélník 89"/>
          <p:cNvSpPr/>
          <p:nvPr/>
        </p:nvSpPr>
        <p:spPr>
          <a:xfrm>
            <a:off x="3852304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36097" y="4441676"/>
            <a:ext cx="37079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4. </a:t>
            </a:r>
            <a:r>
              <a:rPr lang="cs-CZ" b="1" dirty="0"/>
              <a:t>Vypočteme součin, který je největším společným dělitelem těchto čísel.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936000" y="3564000"/>
            <a:ext cx="451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76000" y="3888000"/>
            <a:ext cx="451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936000" y="3888000"/>
            <a:ext cx="451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576000" y="4212000"/>
            <a:ext cx="33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37861" y="4572000"/>
            <a:ext cx="346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= </a:t>
            </a:r>
            <a:endParaRPr lang="cs-CZ" sz="2000" dirty="0"/>
          </a:p>
        </p:txBody>
      </p:sp>
      <p:sp>
        <p:nvSpPr>
          <p:cNvPr id="92" name="Obdélník 91"/>
          <p:cNvSpPr/>
          <p:nvPr/>
        </p:nvSpPr>
        <p:spPr>
          <a:xfrm>
            <a:off x="1404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Obdélník 92"/>
          <p:cNvSpPr/>
          <p:nvPr/>
        </p:nvSpPr>
        <p:spPr>
          <a:xfrm>
            <a:off x="1728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2667951" y="3276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2667951" y="3564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2667951" y="3852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2267704" y="414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250232" y="3852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232086" y="3564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Obdélník 100"/>
          <p:cNvSpPr/>
          <p:nvPr/>
        </p:nvSpPr>
        <p:spPr>
          <a:xfrm>
            <a:off x="1959186" y="4932000"/>
            <a:ext cx="346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= </a:t>
            </a:r>
            <a:endParaRPr lang="cs-CZ" sz="2000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3312000" y="4932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2988000" y="4932000"/>
            <a:ext cx="51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2664000" y="4932000"/>
            <a:ext cx="539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4336183" y="3363945"/>
            <a:ext cx="39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4320000" y="3672000"/>
            <a:ext cx="39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3924000" y="3672000"/>
            <a:ext cx="39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3924000" y="3960000"/>
            <a:ext cx="39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Obdélník 108"/>
          <p:cNvSpPr/>
          <p:nvPr/>
        </p:nvSpPr>
        <p:spPr>
          <a:xfrm>
            <a:off x="3132000" y="4572000"/>
            <a:ext cx="346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= </a:t>
            </a:r>
            <a:endParaRPr lang="cs-CZ" sz="2000" dirty="0"/>
          </a:p>
        </p:txBody>
      </p:sp>
      <p:sp>
        <p:nvSpPr>
          <p:cNvPr id="110" name="Obdélník 109"/>
          <p:cNvSpPr/>
          <p:nvPr/>
        </p:nvSpPr>
        <p:spPr>
          <a:xfrm>
            <a:off x="4176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Obdélník 110"/>
          <p:cNvSpPr/>
          <p:nvPr/>
        </p:nvSpPr>
        <p:spPr>
          <a:xfrm>
            <a:off x="4500000" y="457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Obdélník 111"/>
          <p:cNvSpPr/>
          <p:nvPr/>
        </p:nvSpPr>
        <p:spPr>
          <a:xfrm>
            <a:off x="2988000" y="493200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7719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000"/>
                            </p:stCondLst>
                            <p:childTnLst>
                              <p:par>
                                <p:cTn id="2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5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0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8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1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15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2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2500"/>
                            </p:stCondLst>
                            <p:childTnLst>
                              <p:par>
                                <p:cTn id="3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000"/>
                            </p:stCondLst>
                            <p:childTnLst>
                              <p:par>
                                <p:cTn id="3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4000"/>
                            </p:stCondLst>
                            <p:childTnLst>
                              <p:par>
                                <p:cTn id="35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7 0.00527 L -0.00295 0.068 " pathEditMode="relative" rAng="0" ptsTypes="AA">
                                      <p:cBhvr>
                                        <p:cTn id="36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3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2000"/>
                            </p:stCondLst>
                            <p:childTnLst>
                              <p:par>
                                <p:cTn id="37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3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000"/>
                            </p:stCondLst>
                            <p:childTnLst>
                              <p:par>
                                <p:cTn id="37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2.20094E-6 L 0.004 0.068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3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2000"/>
                            </p:stCondLst>
                            <p:childTnLst>
                              <p:par>
                                <p:cTn id="40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3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4000"/>
                            </p:stCondLst>
                            <p:childTnLst>
                              <p:par>
                                <p:cTn id="40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0094E-6 L 0.00208 0.068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2000"/>
                            </p:stCondLst>
                            <p:childTnLst>
                              <p:par>
                                <p:cTn id="42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5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6" fill="hold">
                            <p:stCondLst>
                              <p:cond delay="4000"/>
                            </p:stCondLst>
                            <p:childTnLst>
                              <p:par>
                                <p:cTn id="4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4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0094E-6 L 0.00209 0.06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500"/>
                            </p:stCondLst>
                            <p:childTnLst>
                              <p:par>
                                <p:cTn id="4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1000"/>
                            </p:stCondLst>
                            <p:childTnLst>
                              <p:par>
                                <p:cTn id="4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/>
      <p:bldP spid="41" grpId="0"/>
      <p:bldP spid="43" grpId="0"/>
      <p:bldP spid="44" grpId="0"/>
      <p:bldP spid="45" grpId="0"/>
      <p:bldP spid="46" grpId="0"/>
      <p:bldP spid="49" grpId="0"/>
      <p:bldP spid="50" grpId="0"/>
      <p:bldP spid="50" grpId="1"/>
      <p:bldP spid="50" grpId="2"/>
      <p:bldP spid="54" grpId="0" animBg="1"/>
      <p:bldP spid="55" grpId="0"/>
      <p:bldP spid="56" grpId="0"/>
      <p:bldP spid="57" grpId="0"/>
      <p:bldP spid="59" grpId="0"/>
      <p:bldP spid="60" grpId="0"/>
      <p:bldP spid="65" grpId="0"/>
      <p:bldP spid="66" grpId="0"/>
      <p:bldP spid="66" grpId="1"/>
      <p:bldP spid="66" grpId="2"/>
      <p:bldP spid="68" grpId="0" animBg="1"/>
      <p:bldP spid="69" grpId="0"/>
      <p:bldP spid="70" grpId="0"/>
      <p:bldP spid="71" grpId="0"/>
      <p:bldP spid="72" grpId="0"/>
      <p:bldP spid="73" grpId="0"/>
      <p:bldP spid="73" grpId="1"/>
      <p:bldP spid="74" grpId="0"/>
      <p:bldP spid="8" grpId="0"/>
      <p:bldP spid="8" grpId="1"/>
      <p:bldP spid="36" grpId="0"/>
      <p:bldP spid="36" grpId="1"/>
      <p:bldP spid="76" grpId="0"/>
      <p:bldP spid="76" grpId="1"/>
      <p:bldP spid="76" grpId="2"/>
      <p:bldP spid="79" grpId="0"/>
      <p:bldP spid="52" grpId="0"/>
      <p:bldP spid="63" grpId="0"/>
      <p:bldP spid="64" grpId="0"/>
      <p:bldP spid="75" grpId="0"/>
      <p:bldP spid="82" grpId="0"/>
      <p:bldP spid="83" grpId="0" animBg="1"/>
      <p:bldP spid="84" grpId="0"/>
      <p:bldP spid="85" grpId="0"/>
      <p:bldP spid="10" grpId="0"/>
      <p:bldP spid="10" grpId="1"/>
      <p:bldP spid="10" grpId="2"/>
      <p:bldP spid="11" grpId="0"/>
      <p:bldP spid="11" grpId="1"/>
      <p:bldP spid="11" grpId="2"/>
      <p:bldP spid="86" grpId="0"/>
      <p:bldP spid="87" grpId="0"/>
      <p:bldP spid="87" grpId="1"/>
      <p:bldP spid="87" grpId="2"/>
      <p:bldP spid="89" grpId="0"/>
      <p:bldP spid="89" grpId="1"/>
      <p:bldP spid="89" grpId="2"/>
      <p:bldP spid="90" grpId="0"/>
      <p:bldP spid="90" grpId="1"/>
      <p:bldP spid="90" grpId="2"/>
      <p:bldP spid="12" grpId="0"/>
      <p:bldP spid="61" grpId="0"/>
      <p:bldP spid="62" grpId="0"/>
      <p:bldP spid="77" grpId="0"/>
      <p:bldP spid="78" grpId="0"/>
      <p:bldP spid="3" grpId="0"/>
      <p:bldP spid="92" grpId="0"/>
      <p:bldP spid="92" grpId="1"/>
      <p:bldP spid="92" grpId="2"/>
      <p:bldP spid="93" grpId="0"/>
      <p:bldP spid="93" grpId="1"/>
      <p:bldP spid="93" grpId="2"/>
      <p:bldP spid="94" grpId="0"/>
      <p:bldP spid="95" grpId="0"/>
      <p:bldP spid="96" grpId="0"/>
      <p:bldP spid="98" grpId="0"/>
      <p:bldP spid="99" grpId="0"/>
      <p:bldP spid="100" grpId="0"/>
      <p:bldP spid="101" grpId="0"/>
      <p:bldP spid="102" grpId="0"/>
      <p:bldP spid="103" grpId="0"/>
      <p:bldP spid="103" grpId="1"/>
      <p:bldP spid="103" grpId="2"/>
      <p:bldP spid="104" grpId="0"/>
      <p:bldP spid="104" grpId="1"/>
      <p:bldP spid="104" grpId="2"/>
      <p:bldP spid="105" grpId="0"/>
      <p:bldP spid="106" grpId="0"/>
      <p:bldP spid="107" grpId="0"/>
      <p:bldP spid="108" grpId="0"/>
      <p:bldP spid="109" grpId="0"/>
      <p:bldP spid="110" grpId="0"/>
      <p:bldP spid="110" grpId="1"/>
      <p:bldP spid="110" grpId="2"/>
      <p:bldP spid="111" grpId="0"/>
      <p:bldP spid="112" grpId="0"/>
      <p:bldP spid="112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3250</TotalTime>
  <Words>1014</Words>
  <Application>Microsoft Office PowerPoint</Application>
  <PresentationFormat>Předvádění na obrazovce (16:10)</PresentationFormat>
  <Paragraphs>337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Prezentace školení zaměstnanců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  <vt:lpstr>Největší společný dělitel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458</cp:revision>
  <dcterms:created xsi:type="dcterms:W3CDTF">2012-01-02T08:14:14Z</dcterms:created>
  <dcterms:modified xsi:type="dcterms:W3CDTF">2013-05-04T08:54:07Z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