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5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289" r:id="rId11"/>
    <p:sldId id="310" r:id="rId12"/>
    <p:sldId id="311" r:id="rId13"/>
    <p:sldId id="312" r:id="rId14"/>
    <p:sldId id="313" r:id="rId15"/>
    <p:sldId id="314" r:id="rId16"/>
  </p:sldIdLst>
  <p:sldSz cx="9144000" cy="5715000" type="screen16x1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66"/>
    <a:srgbClr val="FFFFCC"/>
    <a:srgbClr val="00CC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90" d="100"/>
          <a:sy n="90" d="100"/>
        </p:scale>
        <p:origin x="-258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4375" y="696913"/>
            <a:ext cx="55689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4375" y="696913"/>
            <a:ext cx="55689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3" y="2032002"/>
            <a:ext cx="9009063" cy="877094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397001"/>
            <a:ext cx="7772400" cy="121840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5207000"/>
            <a:ext cx="28956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78595"/>
            <a:ext cx="1951038" cy="493183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78595"/>
            <a:ext cx="5700712" cy="493183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8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3" y="227542"/>
            <a:ext cx="3008313" cy="968376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915459"/>
            <a:ext cx="438150" cy="39555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3" y="915459"/>
            <a:ext cx="328613" cy="39555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1" y="1267355"/>
            <a:ext cx="422275" cy="39555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267355"/>
            <a:ext cx="368300" cy="39555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206500"/>
            <a:ext cx="560388" cy="35189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825502"/>
            <a:ext cx="31750" cy="877094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6" y="1484313"/>
            <a:ext cx="8226425" cy="2645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1" y="178596"/>
            <a:ext cx="7793037" cy="121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81428"/>
            <a:ext cx="7772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5203032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99592" y="1057300"/>
            <a:ext cx="7772400" cy="828092"/>
          </a:xfrm>
        </p:spPr>
        <p:txBody>
          <a:bodyPr/>
          <a:lstStyle/>
          <a:p>
            <a:pPr algn="ctr"/>
            <a:r>
              <a:rPr lang="cs-CZ" dirty="0" smtClean="0"/>
              <a:t>Nejmenší společný násobek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Najděte nejmenší společný násobek 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a) 18 a 24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480000" y="5220000"/>
            <a:ext cx="2196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n(18; 24) = 72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bdélník 3"/>
          <p:cNvSpPr/>
          <p:nvPr/>
        </p:nvSpPr>
        <p:spPr bwMode="auto">
          <a:xfrm>
            <a:off x="6089494" y="5153876"/>
            <a:ext cx="302400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8994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Najděte nejmenší společný násobek 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b) 25 a 40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480000" y="5220000"/>
            <a:ext cx="266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n(25; 40) = 200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6089494" y="5153876"/>
            <a:ext cx="302400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2528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Najděte nejmenší společný násobek 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241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c) 210 a 360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480000" y="5220000"/>
            <a:ext cx="266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n(210; 360) = 2 520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6089494" y="5153876"/>
            <a:ext cx="302400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6703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Najděte nejmenší společný násobek 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241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d) 12; 28 a 32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480000" y="5220000"/>
            <a:ext cx="266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n(12; 28; 32) = 672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6089494" y="5153876"/>
            <a:ext cx="302400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4443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Najděte nejmenší společný násobek 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241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e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) 20; 36 a 54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480000" y="5220000"/>
            <a:ext cx="266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n(20; 36; 54) = 540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6089494" y="5153876"/>
            <a:ext cx="302400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7426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Najděte nejmenší společný násobek 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241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f) 6; 10; 15 a 21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084168" y="5220000"/>
            <a:ext cx="3059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n(6; 10; 15; 21) = 210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6089494" y="5153876"/>
            <a:ext cx="302400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795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álný popisek 14"/>
          <p:cNvSpPr/>
          <p:nvPr/>
        </p:nvSpPr>
        <p:spPr bwMode="auto">
          <a:xfrm>
            <a:off x="6088832" y="3219587"/>
            <a:ext cx="3024336" cy="720080"/>
          </a:xfrm>
          <a:prstGeom prst="wedgeEllipseCallout">
            <a:avLst>
              <a:gd name="adj1" fmla="val -64925"/>
              <a:gd name="adj2" fmla="val -22745"/>
            </a:avLst>
          </a:prstGeom>
          <a:solidFill>
            <a:srgbClr val="FFFF66"/>
          </a:solidFill>
          <a:ln w="1905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álný popisek 13"/>
          <p:cNvSpPr/>
          <p:nvPr/>
        </p:nvSpPr>
        <p:spPr bwMode="auto">
          <a:xfrm>
            <a:off x="3644280" y="3877613"/>
            <a:ext cx="3024336" cy="720080"/>
          </a:xfrm>
          <a:prstGeom prst="wedgeEllipseCallout">
            <a:avLst>
              <a:gd name="adj1" fmla="val -19573"/>
              <a:gd name="adj2" fmla="val -99172"/>
            </a:avLst>
          </a:prstGeom>
          <a:solidFill>
            <a:srgbClr val="FFFF66"/>
          </a:solidFill>
          <a:ln w="1905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válný popisek 4"/>
          <p:cNvSpPr/>
          <p:nvPr/>
        </p:nvSpPr>
        <p:spPr bwMode="auto">
          <a:xfrm>
            <a:off x="126852" y="3343896"/>
            <a:ext cx="3024336" cy="720080"/>
          </a:xfrm>
          <a:prstGeom prst="wedgeEllipseCallout">
            <a:avLst>
              <a:gd name="adj1" fmla="val 62732"/>
              <a:gd name="adj2" fmla="val -44791"/>
            </a:avLst>
          </a:prstGeom>
          <a:solidFill>
            <a:srgbClr val="FFFF66"/>
          </a:solidFill>
          <a:ln w="1905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latin typeface="Arial" pitchFamily="34" charset="0"/>
                <a:cs typeface="Arial" pitchFamily="34" charset="0"/>
              </a:rPr>
              <a:t>Násobkem daného čísla označujeme takové číslo, které vznikne vynásobením daného čísla jakýmkoliv jiným číslem.</a:t>
            </a: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0" y="2962747"/>
            <a:ext cx="9144000" cy="817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5 ∙ 18 = 90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0" y="4417612"/>
            <a:ext cx="9144000" cy="66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dirty="0">
                <a:latin typeface="Arial" pitchFamily="34" charset="0"/>
                <a:cs typeface="Arial" pitchFamily="34" charset="0"/>
              </a:rPr>
              <a:t>Číslo </a:t>
            </a: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90 </a:t>
            </a:r>
            <a:r>
              <a:rPr lang="cs-CZ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je násobkem</a:t>
            </a:r>
            <a:r>
              <a:rPr lang="cs-CZ" sz="2800" b="1" dirty="0">
                <a:solidFill>
                  <a:srgbClr val="284C6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800" b="1" dirty="0">
                <a:latin typeface="Arial" pitchFamily="34" charset="0"/>
                <a:cs typeface="Arial" pitchFamily="34" charset="0"/>
              </a:rPr>
              <a:t>čísla </a:t>
            </a: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18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0" y="5017678"/>
            <a:ext cx="9144000" cy="66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dirty="0">
                <a:latin typeface="Arial" pitchFamily="34" charset="0"/>
                <a:cs typeface="Arial" pitchFamily="34" charset="0"/>
              </a:rPr>
              <a:t>Číslo </a:t>
            </a: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90 </a:t>
            </a:r>
            <a:r>
              <a:rPr lang="cs-CZ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je násobkem</a:t>
            </a:r>
            <a:r>
              <a:rPr lang="cs-CZ" sz="2800" b="1" dirty="0">
                <a:solidFill>
                  <a:srgbClr val="284C6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800" b="1" dirty="0">
                <a:latin typeface="Arial" pitchFamily="34" charset="0"/>
                <a:cs typeface="Arial" pitchFamily="34" charset="0"/>
              </a:rPr>
              <a:t>čísla </a:t>
            </a: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630908" y="3579627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Dělitel čísla 90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139952" y="408424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Dělitel čísla 90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300192" y="3412915"/>
            <a:ext cx="2812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Násobek čísel 5 a 18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9992374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5" grpId="0" animBg="1"/>
      <p:bldP spid="2" grpId="0"/>
      <p:bldP spid="23" grpId="0"/>
      <p:bldP spid="24" grpId="0"/>
      <p:bldP spid="6" grpId="0"/>
      <p:bldP spid="4" grpId="0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Zapište prvních13 násobků čísel 3 a 4.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0" y="2400001"/>
            <a:ext cx="61156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3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0" y="3337553"/>
            <a:ext cx="9144000" cy="66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dirty="0" smtClean="0">
                <a:latin typeface="Arial" pitchFamily="34" charset="0"/>
                <a:cs typeface="Arial" pitchFamily="34" charset="0"/>
              </a:rPr>
              <a:t>Označte společné násobky čísel 3 a 4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Přímá spojnice se šipkou 6"/>
          <p:cNvCxnSpPr/>
          <p:nvPr/>
        </p:nvCxnSpPr>
        <p:spPr bwMode="auto">
          <a:xfrm>
            <a:off x="576000" y="2610000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864000" y="2400001"/>
            <a:ext cx="70948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1296000" y="2400001"/>
            <a:ext cx="70948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1728000" y="2400001"/>
            <a:ext cx="70948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2160000" y="240000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2772000" y="240000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3384000" y="240000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auto">
          <a:xfrm>
            <a:off x="3996000" y="240000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4608000" y="240000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auto">
          <a:xfrm>
            <a:off x="5220000" y="240000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27;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auto">
          <a:xfrm>
            <a:off x="5832000" y="240000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8" name="Rectangle 34"/>
          <p:cNvSpPr>
            <a:spLocks noChangeArrowheads="1"/>
          </p:cNvSpPr>
          <p:nvPr/>
        </p:nvSpPr>
        <p:spPr bwMode="auto">
          <a:xfrm>
            <a:off x="6444000" y="240000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9" name="Rectangle 34"/>
          <p:cNvSpPr>
            <a:spLocks noChangeArrowheads="1"/>
          </p:cNvSpPr>
          <p:nvPr/>
        </p:nvSpPr>
        <p:spPr bwMode="auto">
          <a:xfrm>
            <a:off x="7056000" y="240000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0" name="Rectangle 34"/>
          <p:cNvSpPr>
            <a:spLocks noChangeArrowheads="1"/>
          </p:cNvSpPr>
          <p:nvPr/>
        </p:nvSpPr>
        <p:spPr bwMode="auto">
          <a:xfrm>
            <a:off x="7668000" y="2400828"/>
            <a:ext cx="117497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39,…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-22502" y="2807928"/>
            <a:ext cx="61156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4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32" name="Přímá spojnice se šipkou 31"/>
          <p:cNvCxnSpPr/>
          <p:nvPr/>
        </p:nvCxnSpPr>
        <p:spPr bwMode="auto">
          <a:xfrm>
            <a:off x="553498" y="3017927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841498" y="2807928"/>
            <a:ext cx="70948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4" name="Rectangle 34"/>
          <p:cNvSpPr>
            <a:spLocks noChangeArrowheads="1"/>
          </p:cNvSpPr>
          <p:nvPr/>
        </p:nvSpPr>
        <p:spPr bwMode="auto">
          <a:xfrm>
            <a:off x="1273498" y="2807928"/>
            <a:ext cx="70948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1692000" y="2807928"/>
            <a:ext cx="83100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2281514" y="280792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2893514" y="280792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3505514" y="280792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9" name="Rectangle 34"/>
          <p:cNvSpPr>
            <a:spLocks noChangeArrowheads="1"/>
          </p:cNvSpPr>
          <p:nvPr/>
        </p:nvSpPr>
        <p:spPr bwMode="auto">
          <a:xfrm>
            <a:off x="4117514" y="280792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0" name="Rectangle 34"/>
          <p:cNvSpPr>
            <a:spLocks noChangeArrowheads="1"/>
          </p:cNvSpPr>
          <p:nvPr/>
        </p:nvSpPr>
        <p:spPr bwMode="auto">
          <a:xfrm>
            <a:off x="4729514" y="280792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1" name="Rectangle 34"/>
          <p:cNvSpPr>
            <a:spLocks noChangeArrowheads="1"/>
          </p:cNvSpPr>
          <p:nvPr/>
        </p:nvSpPr>
        <p:spPr bwMode="auto">
          <a:xfrm>
            <a:off x="5341514" y="280792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2" name="Rectangle 34"/>
          <p:cNvSpPr>
            <a:spLocks noChangeArrowheads="1"/>
          </p:cNvSpPr>
          <p:nvPr/>
        </p:nvSpPr>
        <p:spPr bwMode="auto">
          <a:xfrm>
            <a:off x="5953514" y="280792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3" name="Rectangle 34"/>
          <p:cNvSpPr>
            <a:spLocks noChangeArrowheads="1"/>
          </p:cNvSpPr>
          <p:nvPr/>
        </p:nvSpPr>
        <p:spPr bwMode="auto">
          <a:xfrm>
            <a:off x="6565514" y="280792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4" name="Rectangle 34"/>
          <p:cNvSpPr>
            <a:spLocks noChangeArrowheads="1"/>
          </p:cNvSpPr>
          <p:nvPr/>
        </p:nvSpPr>
        <p:spPr bwMode="auto">
          <a:xfrm>
            <a:off x="7177514" y="280792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5" name="Rectangle 34"/>
          <p:cNvSpPr>
            <a:spLocks noChangeArrowheads="1"/>
          </p:cNvSpPr>
          <p:nvPr/>
        </p:nvSpPr>
        <p:spPr bwMode="auto">
          <a:xfrm>
            <a:off x="7789514" y="2808753"/>
            <a:ext cx="117497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52,…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Ovál 10"/>
          <p:cNvSpPr/>
          <p:nvPr/>
        </p:nvSpPr>
        <p:spPr bwMode="auto">
          <a:xfrm>
            <a:off x="2317450" y="2364368"/>
            <a:ext cx="576064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1840900" y="2777900"/>
            <a:ext cx="576064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vál 46"/>
          <p:cNvSpPr/>
          <p:nvPr/>
        </p:nvSpPr>
        <p:spPr bwMode="auto">
          <a:xfrm>
            <a:off x="4729514" y="2364368"/>
            <a:ext cx="576064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ál 47"/>
          <p:cNvSpPr/>
          <p:nvPr/>
        </p:nvSpPr>
        <p:spPr bwMode="auto">
          <a:xfrm>
            <a:off x="3635914" y="2777900"/>
            <a:ext cx="576064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ál 48"/>
          <p:cNvSpPr/>
          <p:nvPr/>
        </p:nvSpPr>
        <p:spPr bwMode="auto">
          <a:xfrm>
            <a:off x="7177514" y="2327875"/>
            <a:ext cx="576064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ál 49"/>
          <p:cNvSpPr/>
          <p:nvPr/>
        </p:nvSpPr>
        <p:spPr bwMode="auto">
          <a:xfrm>
            <a:off x="5474864" y="2772295"/>
            <a:ext cx="576064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-42338" y="3937620"/>
            <a:ext cx="9186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Přirozené číslo se nazývá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společný násobek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 daných přirozených čísel, právě když je násobkem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všech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 daných čísel.</a:t>
            </a:r>
          </a:p>
        </p:txBody>
      </p:sp>
      <p:sp>
        <p:nvSpPr>
          <p:cNvPr id="52" name="Obdélník 51"/>
          <p:cNvSpPr/>
          <p:nvPr/>
        </p:nvSpPr>
        <p:spPr>
          <a:xfrm>
            <a:off x="-5826" y="4744322"/>
            <a:ext cx="91863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Jak najdeme snadno společný násobek dvou či více čísel?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619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65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80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00"/>
                            </p:stCondLst>
                            <p:childTnLst>
                              <p:par>
                                <p:cTn id="1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000"/>
                            </p:stCondLst>
                            <p:childTnLst>
                              <p:par>
                                <p:cTn id="1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7500"/>
                            </p:stCondLst>
                            <p:childTnLst>
                              <p:par>
                                <p:cTn id="1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9000"/>
                            </p:stCondLst>
                            <p:childTnLst>
                              <p:par>
                                <p:cTn id="1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6500"/>
                            </p:stCondLst>
                            <p:childTnLst>
                              <p:par>
                                <p:cTn id="1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2000"/>
                            </p:stCondLst>
                            <p:childTnLst>
                              <p:par>
                                <p:cTn id="20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000"/>
                            </p:stCondLst>
                            <p:childTnLst>
                              <p:par>
                                <p:cTn id="2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11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13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717375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Trebuchet MS" pitchFamily="34" charset="0"/>
              </a:rPr>
              <a:t>Každá </a:t>
            </a:r>
            <a:r>
              <a:rPr lang="cs-CZ" sz="2800" b="1" dirty="0">
                <a:latin typeface="Trebuchet MS" pitchFamily="34" charset="0"/>
              </a:rPr>
              <a:t>dvě i více čísel můžeme vynásobit spolu, a tak získat jejich </a:t>
            </a:r>
            <a:r>
              <a:rPr lang="cs-CZ" sz="2800" b="1" dirty="0" smtClean="0">
                <a:latin typeface="Trebuchet MS" pitchFamily="34" charset="0"/>
              </a:rPr>
              <a:t>společný </a:t>
            </a:r>
            <a:r>
              <a:rPr lang="cs-CZ" sz="2800" b="1" dirty="0">
                <a:latin typeface="Trebuchet MS" pitchFamily="34" charset="0"/>
              </a:rPr>
              <a:t>násobek. </a:t>
            </a:r>
            <a:endParaRPr lang="cs-CZ" sz="2800" dirty="0">
              <a:latin typeface="Trebuchet MS" pitchFamily="34" charset="0"/>
            </a:endParaRP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0" y="2497460"/>
            <a:ext cx="9144000" cy="66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dirty="0" smtClean="0">
                <a:latin typeface="Arial" pitchFamily="34" charset="0"/>
                <a:cs typeface="Arial" pitchFamily="34" charset="0"/>
              </a:rPr>
              <a:t>25 ∙ 12 = 300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3000002"/>
            <a:ext cx="91863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latin typeface="Arial" pitchFamily="34" charset="0"/>
                <a:cs typeface="Arial" pitchFamily="34" charset="0"/>
              </a:rPr>
              <a:t>Číslo 300 je násobek čísla 12 i čísla 25, tj. číslo 300 je společným násobkem čísel 25 a 12.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34"/>
          <p:cNvSpPr>
            <a:spLocks noChangeArrowheads="1"/>
          </p:cNvSpPr>
          <p:nvPr/>
        </p:nvSpPr>
        <p:spPr bwMode="auto">
          <a:xfrm>
            <a:off x="0" y="3750000"/>
            <a:ext cx="9144000" cy="66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dirty="0" smtClean="0">
                <a:latin typeface="Arial" pitchFamily="34" charset="0"/>
                <a:cs typeface="Arial" pitchFamily="34" charset="0"/>
              </a:rPr>
              <a:t>8 ∙ 12</a:t>
            </a:r>
            <a:r>
              <a:rPr lang="cs-CZ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∙ 15 = 1 440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0" y="4260002"/>
            <a:ext cx="91863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latin typeface="Arial" pitchFamily="34" charset="0"/>
                <a:cs typeface="Arial" pitchFamily="34" charset="0"/>
              </a:rPr>
              <a:t>Číslo 1 440 je násobek čísel 8, 12 i čísla 15, tj. číslo 1 440 je společným násobkem čísel 8, 12 a 15.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50700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Každý další násobek společného násobku je opět společným násobkem daných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čísel =&gt; lze najít nekonečně mnoho společných násobků.</a:t>
            </a:r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731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  <p:bldP spid="13" grpId="0"/>
      <p:bldP spid="51" grpId="0"/>
      <p:bldP spid="53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614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Najděte několik společných násobků čísel 12 a 15.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-108520" y="3559721"/>
            <a:ext cx="72008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12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-22502" y="2077413"/>
            <a:ext cx="411751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u="sng" dirty="0" smtClean="0">
                <a:latin typeface="Arial" pitchFamily="34" charset="0"/>
                <a:cs typeface="Arial" pitchFamily="34" charset="0"/>
              </a:rPr>
              <a:t>Nejjednodušší způsob:</a:t>
            </a:r>
            <a:endParaRPr lang="cs-CZ" sz="24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Přímá spojnice se šipkou 6"/>
          <p:cNvCxnSpPr/>
          <p:nvPr/>
        </p:nvCxnSpPr>
        <p:spPr bwMode="auto">
          <a:xfrm>
            <a:off x="576000" y="3769720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733498" y="3559721"/>
            <a:ext cx="8399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1403648" y="3559721"/>
            <a:ext cx="79536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2016000" y="3559721"/>
            <a:ext cx="79204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2577652" y="355972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3189652" y="355972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3801652" y="355972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72;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auto">
          <a:xfrm>
            <a:off x="4413652" y="355972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84;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5025652" y="355972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auto">
          <a:xfrm>
            <a:off x="5644286" y="3559721"/>
            <a:ext cx="105215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108;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auto">
          <a:xfrm>
            <a:off x="6400302" y="3559721"/>
            <a:ext cx="119617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8" name="Rectangle 34"/>
          <p:cNvSpPr>
            <a:spLocks noChangeArrowheads="1"/>
          </p:cNvSpPr>
          <p:nvPr/>
        </p:nvSpPr>
        <p:spPr bwMode="auto">
          <a:xfrm>
            <a:off x="7365708" y="3559721"/>
            <a:ext cx="159786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132; …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-144528" y="3967648"/>
            <a:ext cx="69757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15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32" name="Přímá spojnice se šipkou 31"/>
          <p:cNvCxnSpPr/>
          <p:nvPr/>
        </p:nvCxnSpPr>
        <p:spPr bwMode="auto">
          <a:xfrm>
            <a:off x="517490" y="4177647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719568" y="3967648"/>
            <a:ext cx="85018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4" name="Rectangle 34"/>
          <p:cNvSpPr>
            <a:spLocks noChangeArrowheads="1"/>
          </p:cNvSpPr>
          <p:nvPr/>
        </p:nvSpPr>
        <p:spPr bwMode="auto">
          <a:xfrm>
            <a:off x="1331995" y="3967648"/>
            <a:ext cx="863445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1979992" y="3967648"/>
            <a:ext cx="83100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2627992" y="396900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3239992" y="396764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75;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3851992" y="396764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9" name="Rectangle 34"/>
          <p:cNvSpPr>
            <a:spLocks noChangeArrowheads="1"/>
          </p:cNvSpPr>
          <p:nvPr/>
        </p:nvSpPr>
        <p:spPr bwMode="auto">
          <a:xfrm>
            <a:off x="4427992" y="3967648"/>
            <a:ext cx="11053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105;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0" name="Rectangle 34"/>
          <p:cNvSpPr>
            <a:spLocks noChangeArrowheads="1"/>
          </p:cNvSpPr>
          <p:nvPr/>
        </p:nvSpPr>
        <p:spPr bwMode="auto">
          <a:xfrm>
            <a:off x="5256000" y="3967648"/>
            <a:ext cx="11053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1" name="Rectangle 34"/>
          <p:cNvSpPr>
            <a:spLocks noChangeArrowheads="1"/>
          </p:cNvSpPr>
          <p:nvPr/>
        </p:nvSpPr>
        <p:spPr bwMode="auto">
          <a:xfrm>
            <a:off x="6120000" y="3967648"/>
            <a:ext cx="104404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135;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2" name="Rectangle 34"/>
          <p:cNvSpPr>
            <a:spLocks noChangeArrowheads="1"/>
          </p:cNvSpPr>
          <p:nvPr/>
        </p:nvSpPr>
        <p:spPr bwMode="auto">
          <a:xfrm>
            <a:off x="6948000" y="3967648"/>
            <a:ext cx="104443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150;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3" name="Rectangle 34"/>
          <p:cNvSpPr>
            <a:spLocks noChangeArrowheads="1"/>
          </p:cNvSpPr>
          <p:nvPr/>
        </p:nvSpPr>
        <p:spPr bwMode="auto">
          <a:xfrm>
            <a:off x="7776000" y="3967648"/>
            <a:ext cx="165655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165; …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Ovál 10"/>
          <p:cNvSpPr/>
          <p:nvPr/>
        </p:nvSpPr>
        <p:spPr bwMode="auto">
          <a:xfrm>
            <a:off x="3275018" y="3506640"/>
            <a:ext cx="576064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2735792" y="3937620"/>
            <a:ext cx="576064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vál 46"/>
          <p:cNvSpPr/>
          <p:nvPr/>
        </p:nvSpPr>
        <p:spPr bwMode="auto">
          <a:xfrm>
            <a:off x="6588000" y="3488455"/>
            <a:ext cx="828000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ál 49"/>
          <p:cNvSpPr/>
          <p:nvPr/>
        </p:nvSpPr>
        <p:spPr bwMode="auto">
          <a:xfrm>
            <a:off x="5436000" y="3932015"/>
            <a:ext cx="792000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-8603" y="2971899"/>
            <a:ext cx="8416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u="sng" dirty="0" smtClean="0">
                <a:latin typeface="Arial" pitchFamily="34" charset="0"/>
                <a:cs typeface="Arial" pitchFamily="34" charset="0"/>
              </a:rPr>
              <a:t>Nebo si sestavíme řady násobků a společné vyhledáme:</a:t>
            </a:r>
            <a:endParaRPr lang="cs-CZ" sz="24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Obdélník 51"/>
          <p:cNvSpPr/>
          <p:nvPr/>
        </p:nvSpPr>
        <p:spPr>
          <a:xfrm>
            <a:off x="-32614" y="4433196"/>
            <a:ext cx="9186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Nejmenší společný násobek čísel 12 a 15 je číslo 60.</a:t>
            </a:r>
            <a:endParaRPr lang="cs-CZ" sz="28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34"/>
          <p:cNvSpPr>
            <a:spLocks noChangeArrowheads="1"/>
          </p:cNvSpPr>
          <p:nvPr/>
        </p:nvSpPr>
        <p:spPr bwMode="auto">
          <a:xfrm>
            <a:off x="-29673" y="2422126"/>
            <a:ext cx="2451829" cy="375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12 ∙ 15 = 180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34"/>
          <p:cNvSpPr>
            <a:spLocks noChangeArrowheads="1"/>
          </p:cNvSpPr>
          <p:nvPr/>
        </p:nvSpPr>
        <p:spPr bwMode="auto">
          <a:xfrm>
            <a:off x="2277688" y="2422126"/>
            <a:ext cx="2451829" cy="375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2 ∙ 180 = 360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34"/>
          <p:cNvSpPr>
            <a:spLocks noChangeArrowheads="1"/>
          </p:cNvSpPr>
          <p:nvPr/>
        </p:nvSpPr>
        <p:spPr bwMode="auto">
          <a:xfrm>
            <a:off x="4608003" y="2350934"/>
            <a:ext cx="2451829" cy="517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3 ∙ 180 = 540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-22502" y="4941839"/>
            <a:ext cx="91665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Každý další násobek nejmenšího společného násobku je také společný násobek daných čísel.</a:t>
            </a:r>
          </a:p>
        </p:txBody>
      </p:sp>
    </p:spTree>
    <p:extLst>
      <p:ext uri="{BB962C8B-B14F-4D97-AF65-F5344CB8AC3E}">
        <p14:creationId xmlns:p14="http://schemas.microsoft.com/office/powerpoint/2010/main" val="3679738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000"/>
                            </p:stCondLst>
                            <p:childTnLst>
                              <p:par>
                                <p:cTn id="1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500"/>
                            </p:stCondLst>
                            <p:childTnLst>
                              <p:par>
                                <p:cTn id="1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6000"/>
                            </p:stCondLst>
                            <p:childTnLst>
                              <p:par>
                                <p:cTn id="1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7500"/>
                            </p:stCondLst>
                            <p:childTnLst>
                              <p:par>
                                <p:cTn id="1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9000"/>
                            </p:stCondLst>
                            <p:childTnLst>
                              <p:par>
                                <p:cTn id="1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000"/>
                            </p:stCondLst>
                            <p:childTnLst>
                              <p:par>
                                <p:cTn id="20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000"/>
                            </p:stCondLst>
                            <p:childTnLst>
                              <p:par>
                                <p:cTn id="2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11" grpId="0" animBg="1"/>
      <p:bldP spid="46" grpId="0" animBg="1"/>
      <p:bldP spid="47" grpId="0" animBg="1"/>
      <p:bldP spid="50" grpId="0" animBg="1"/>
      <p:bldP spid="13" grpId="0"/>
      <p:bldP spid="52" grpId="0"/>
      <p:bldP spid="51" grpId="0"/>
      <p:bldP spid="53" grpId="0"/>
      <p:bldP spid="54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614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Najděte několik společných násobků čísel 2, 3 a 4.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0" y="3726672"/>
            <a:ext cx="72008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3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-22502" y="2077413"/>
            <a:ext cx="411751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u="sng" dirty="0" smtClean="0">
                <a:latin typeface="Arial" pitchFamily="34" charset="0"/>
                <a:cs typeface="Arial" pitchFamily="34" charset="0"/>
              </a:rPr>
              <a:t>Nejjednodušší způsob:</a:t>
            </a:r>
            <a:endParaRPr lang="cs-CZ" sz="24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Přímá spojnice se šipkou 6"/>
          <p:cNvCxnSpPr/>
          <p:nvPr/>
        </p:nvCxnSpPr>
        <p:spPr bwMode="auto">
          <a:xfrm>
            <a:off x="432000" y="3936671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733498" y="3726672"/>
            <a:ext cx="8399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1152000" y="3726672"/>
            <a:ext cx="79536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1584000" y="3726672"/>
            <a:ext cx="79204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1980000" y="3726672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2592000" y="3726672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3204000" y="3726672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auto">
          <a:xfrm>
            <a:off x="3852000" y="3726672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4500000" y="3726672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auto">
          <a:xfrm>
            <a:off x="5112000" y="3726672"/>
            <a:ext cx="105215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27;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auto">
          <a:xfrm>
            <a:off x="5760000" y="3726672"/>
            <a:ext cx="119617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8" name="Rectangle 34"/>
          <p:cNvSpPr>
            <a:spLocks noChangeArrowheads="1"/>
          </p:cNvSpPr>
          <p:nvPr/>
        </p:nvSpPr>
        <p:spPr bwMode="auto">
          <a:xfrm>
            <a:off x="6444000" y="3726672"/>
            <a:ext cx="159786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33; …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0" y="4135667"/>
            <a:ext cx="69757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4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32" name="Přímá spojnice se šipkou 31"/>
          <p:cNvCxnSpPr/>
          <p:nvPr/>
        </p:nvCxnSpPr>
        <p:spPr bwMode="auto">
          <a:xfrm>
            <a:off x="432000" y="4345666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719568" y="4135667"/>
            <a:ext cx="85018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4" name="Rectangle 34"/>
          <p:cNvSpPr>
            <a:spLocks noChangeArrowheads="1"/>
          </p:cNvSpPr>
          <p:nvPr/>
        </p:nvSpPr>
        <p:spPr bwMode="auto">
          <a:xfrm>
            <a:off x="1116000" y="4135667"/>
            <a:ext cx="863445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1512000" y="4135667"/>
            <a:ext cx="83100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2124000" y="4137020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2772000" y="4135667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3420000" y="4135667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9" name="Rectangle 34"/>
          <p:cNvSpPr>
            <a:spLocks noChangeArrowheads="1"/>
          </p:cNvSpPr>
          <p:nvPr/>
        </p:nvSpPr>
        <p:spPr bwMode="auto">
          <a:xfrm>
            <a:off x="4068000" y="4135667"/>
            <a:ext cx="11053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0" name="Rectangle 34"/>
          <p:cNvSpPr>
            <a:spLocks noChangeArrowheads="1"/>
          </p:cNvSpPr>
          <p:nvPr/>
        </p:nvSpPr>
        <p:spPr bwMode="auto">
          <a:xfrm>
            <a:off x="4680000" y="4135667"/>
            <a:ext cx="135900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32; …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Ovál 10"/>
          <p:cNvSpPr/>
          <p:nvPr/>
        </p:nvSpPr>
        <p:spPr bwMode="auto">
          <a:xfrm>
            <a:off x="2088000" y="3673591"/>
            <a:ext cx="576064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1620000" y="4105639"/>
            <a:ext cx="576064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vál 46"/>
          <p:cNvSpPr/>
          <p:nvPr/>
        </p:nvSpPr>
        <p:spPr bwMode="auto">
          <a:xfrm>
            <a:off x="4572000" y="3691038"/>
            <a:ext cx="612000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ál 49"/>
          <p:cNvSpPr/>
          <p:nvPr/>
        </p:nvSpPr>
        <p:spPr bwMode="auto">
          <a:xfrm>
            <a:off x="3528000" y="4100034"/>
            <a:ext cx="576000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-8603" y="2785492"/>
            <a:ext cx="8416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u="sng" dirty="0" smtClean="0">
                <a:latin typeface="Arial" pitchFamily="34" charset="0"/>
                <a:cs typeface="Arial" pitchFamily="34" charset="0"/>
              </a:rPr>
              <a:t>Nebo si sestavíme řady násobků a společné vyhledáme:</a:t>
            </a:r>
            <a:endParaRPr lang="cs-CZ" sz="24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Obdélník 51"/>
          <p:cNvSpPr/>
          <p:nvPr/>
        </p:nvSpPr>
        <p:spPr>
          <a:xfrm>
            <a:off x="-32614" y="4433196"/>
            <a:ext cx="9186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Nejmenší společný násobek čísel 2,3 a 4 je číslo 12.</a:t>
            </a:r>
            <a:endParaRPr lang="cs-CZ" sz="28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34"/>
          <p:cNvSpPr>
            <a:spLocks noChangeArrowheads="1"/>
          </p:cNvSpPr>
          <p:nvPr/>
        </p:nvSpPr>
        <p:spPr bwMode="auto">
          <a:xfrm>
            <a:off x="-29673" y="2422126"/>
            <a:ext cx="2228683" cy="375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2 ∙ 3</a:t>
            </a:r>
            <a:r>
              <a:rPr lang="cs-CZ" sz="2800" b="1" dirty="0">
                <a:latin typeface="Arial" pitchFamily="34" charset="0"/>
                <a:cs typeface="Arial" pitchFamily="34" charset="0"/>
              </a:rPr>
              <a:t> ∙ </a:t>
            </a: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4 = 24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34"/>
          <p:cNvSpPr>
            <a:spLocks noChangeArrowheads="1"/>
          </p:cNvSpPr>
          <p:nvPr/>
        </p:nvSpPr>
        <p:spPr bwMode="auto">
          <a:xfrm>
            <a:off x="3272299" y="2422126"/>
            <a:ext cx="1911701" cy="375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2 ∙ 24 = 48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34"/>
          <p:cNvSpPr>
            <a:spLocks noChangeArrowheads="1"/>
          </p:cNvSpPr>
          <p:nvPr/>
        </p:nvSpPr>
        <p:spPr bwMode="auto">
          <a:xfrm>
            <a:off x="5292080" y="2350934"/>
            <a:ext cx="2451829" cy="517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3 ∙ 24 = 72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-22502" y="4941839"/>
            <a:ext cx="91665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Každý další násobek nejmenšího společného násobku je také společný násobek daných čísel.</a:t>
            </a:r>
          </a:p>
        </p:txBody>
      </p:sp>
      <p:sp>
        <p:nvSpPr>
          <p:cNvPr id="44" name="Rectangle 34"/>
          <p:cNvSpPr>
            <a:spLocks noChangeArrowheads="1"/>
          </p:cNvSpPr>
          <p:nvPr/>
        </p:nvSpPr>
        <p:spPr bwMode="auto">
          <a:xfrm>
            <a:off x="0" y="3294624"/>
            <a:ext cx="72008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2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45" name="Přímá spojnice se šipkou 44"/>
          <p:cNvCxnSpPr/>
          <p:nvPr/>
        </p:nvCxnSpPr>
        <p:spPr bwMode="auto">
          <a:xfrm>
            <a:off x="432000" y="3504623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Rectangle 34"/>
          <p:cNvSpPr>
            <a:spLocks noChangeArrowheads="1"/>
          </p:cNvSpPr>
          <p:nvPr/>
        </p:nvSpPr>
        <p:spPr bwMode="auto">
          <a:xfrm>
            <a:off x="805506" y="3294624"/>
            <a:ext cx="8399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9" name="Rectangle 34"/>
          <p:cNvSpPr>
            <a:spLocks noChangeArrowheads="1"/>
          </p:cNvSpPr>
          <p:nvPr/>
        </p:nvSpPr>
        <p:spPr bwMode="auto">
          <a:xfrm>
            <a:off x="1224000" y="3294624"/>
            <a:ext cx="79536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5" name="Rectangle 34"/>
          <p:cNvSpPr>
            <a:spLocks noChangeArrowheads="1"/>
          </p:cNvSpPr>
          <p:nvPr/>
        </p:nvSpPr>
        <p:spPr bwMode="auto">
          <a:xfrm>
            <a:off x="1656000" y="3294624"/>
            <a:ext cx="79204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6" name="Rectangle 34"/>
          <p:cNvSpPr>
            <a:spLocks noChangeArrowheads="1"/>
          </p:cNvSpPr>
          <p:nvPr/>
        </p:nvSpPr>
        <p:spPr bwMode="auto">
          <a:xfrm>
            <a:off x="2088000" y="3294624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7" name="Rectangle 34"/>
          <p:cNvSpPr>
            <a:spLocks noChangeArrowheads="1"/>
          </p:cNvSpPr>
          <p:nvPr/>
        </p:nvSpPr>
        <p:spPr bwMode="auto">
          <a:xfrm>
            <a:off x="2448000" y="3294624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>
                <a:latin typeface="Arial Black" pitchFamily="34" charset="0"/>
                <a:cs typeface="Arial" pitchFamily="34" charset="0"/>
              </a:rPr>
              <a:t>1</a:t>
            </a:r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8" name="Rectangle 34"/>
          <p:cNvSpPr>
            <a:spLocks noChangeArrowheads="1"/>
          </p:cNvSpPr>
          <p:nvPr/>
        </p:nvSpPr>
        <p:spPr bwMode="auto">
          <a:xfrm>
            <a:off x="3060000" y="3294624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9" name="Rectangle 34"/>
          <p:cNvSpPr>
            <a:spLocks noChangeArrowheads="1"/>
          </p:cNvSpPr>
          <p:nvPr/>
        </p:nvSpPr>
        <p:spPr bwMode="auto">
          <a:xfrm>
            <a:off x="3672000" y="3294624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0" name="Rectangle 34"/>
          <p:cNvSpPr>
            <a:spLocks noChangeArrowheads="1"/>
          </p:cNvSpPr>
          <p:nvPr/>
        </p:nvSpPr>
        <p:spPr bwMode="auto">
          <a:xfrm>
            <a:off x="4284000" y="3294624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1" name="Rectangle 34"/>
          <p:cNvSpPr>
            <a:spLocks noChangeArrowheads="1"/>
          </p:cNvSpPr>
          <p:nvPr/>
        </p:nvSpPr>
        <p:spPr bwMode="auto">
          <a:xfrm>
            <a:off x="4896000" y="3294624"/>
            <a:ext cx="105215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2" name="Rectangle 34"/>
          <p:cNvSpPr>
            <a:spLocks noChangeArrowheads="1"/>
          </p:cNvSpPr>
          <p:nvPr/>
        </p:nvSpPr>
        <p:spPr bwMode="auto">
          <a:xfrm>
            <a:off x="5508000" y="3294624"/>
            <a:ext cx="119617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3" name="Rectangle 34"/>
          <p:cNvSpPr>
            <a:spLocks noChangeArrowheads="1"/>
          </p:cNvSpPr>
          <p:nvPr/>
        </p:nvSpPr>
        <p:spPr bwMode="auto">
          <a:xfrm>
            <a:off x="6156000" y="3294624"/>
            <a:ext cx="91800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22; 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4" name="Ovál 63"/>
          <p:cNvSpPr/>
          <p:nvPr/>
        </p:nvSpPr>
        <p:spPr bwMode="auto">
          <a:xfrm>
            <a:off x="3168000" y="3241542"/>
            <a:ext cx="576064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Ovál 64"/>
          <p:cNvSpPr/>
          <p:nvPr/>
        </p:nvSpPr>
        <p:spPr bwMode="auto">
          <a:xfrm>
            <a:off x="6876000" y="3250044"/>
            <a:ext cx="612000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Rectangle 34"/>
          <p:cNvSpPr>
            <a:spLocks noChangeArrowheads="1"/>
          </p:cNvSpPr>
          <p:nvPr/>
        </p:nvSpPr>
        <p:spPr bwMode="auto">
          <a:xfrm>
            <a:off x="6804000" y="3294000"/>
            <a:ext cx="1586146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24; …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0058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00"/>
                            </p:stCondLst>
                            <p:childTnLst>
                              <p:par>
                                <p:cTn id="1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3000"/>
                            </p:stCondLst>
                            <p:childTnLst>
                              <p:par>
                                <p:cTn id="1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4500"/>
                            </p:stCondLst>
                            <p:childTnLst>
                              <p:par>
                                <p:cTn id="1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6000"/>
                            </p:stCondLst>
                            <p:childTnLst>
                              <p:par>
                                <p:cTn id="1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7500"/>
                            </p:stCondLst>
                            <p:childTnLst>
                              <p:par>
                                <p:cTn id="1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9000"/>
                            </p:stCondLst>
                            <p:childTnLst>
                              <p:par>
                                <p:cTn id="1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3000"/>
                            </p:stCondLst>
                            <p:childTnLst>
                              <p:par>
                                <p:cTn id="2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4500"/>
                            </p:stCondLst>
                            <p:childTnLst>
                              <p:par>
                                <p:cTn id="2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6000"/>
                            </p:stCondLst>
                            <p:childTnLst>
                              <p:par>
                                <p:cTn id="2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7500"/>
                            </p:stCondLst>
                            <p:childTnLst>
                              <p:par>
                                <p:cTn id="2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9000"/>
                            </p:stCondLst>
                            <p:childTnLst>
                              <p:par>
                                <p:cTn id="2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2000"/>
                            </p:stCondLst>
                            <p:childTnLst>
                              <p:par>
                                <p:cTn id="27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000"/>
                            </p:stCondLst>
                            <p:childTnLst>
                              <p:par>
                                <p:cTn id="28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2000"/>
                            </p:stCondLst>
                            <p:childTnLst>
                              <p:par>
                                <p:cTn id="2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000"/>
                            </p:stCondLst>
                            <p:childTnLst>
                              <p:par>
                                <p:cTn id="2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11" grpId="0" animBg="1"/>
      <p:bldP spid="46" grpId="0" animBg="1"/>
      <p:bldP spid="47" grpId="0" animBg="1"/>
      <p:bldP spid="50" grpId="0" animBg="1"/>
      <p:bldP spid="13" grpId="0"/>
      <p:bldP spid="52" grpId="0"/>
      <p:bldP spid="51" grpId="0"/>
      <p:bldP spid="53" grpId="0"/>
      <p:bldP spid="54" grpId="0"/>
      <p:bldP spid="3" grpId="0"/>
      <p:bldP spid="44" grpId="0"/>
      <p:bldP spid="48" grpId="0"/>
      <p:bldP spid="49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 animBg="1"/>
      <p:bldP spid="65" grpId="0" animBg="1"/>
      <p:bldP spid="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717375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Nejmenšímu ze všech společných násobků dvou a více čísel říkáme nejmenší společný násobek těchto čísel.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2569468"/>
            <a:ext cx="91863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Každý násobek společného násobku je také společným násobkem daných čísel</a:t>
            </a:r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0" y="4260002"/>
            <a:ext cx="9186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latin typeface="Arial" pitchFamily="34" charset="0"/>
                <a:cs typeface="Arial" pitchFamily="34" charset="0"/>
              </a:rPr>
              <a:t>Zapisujeme: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n(12; 15) = 60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-5700" y="485631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Nejmenší společný násobek čísel 12 a 15 je číslo 60.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4"/>
          <p:cNvSpPr>
            <a:spLocks noChangeArrowheads="1"/>
          </p:cNvSpPr>
          <p:nvPr/>
        </p:nvSpPr>
        <p:spPr bwMode="auto">
          <a:xfrm>
            <a:off x="-108520" y="3295692"/>
            <a:ext cx="72008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12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10" name="Přímá spojnice se šipkou 9"/>
          <p:cNvCxnSpPr/>
          <p:nvPr/>
        </p:nvCxnSpPr>
        <p:spPr bwMode="auto">
          <a:xfrm>
            <a:off x="576000" y="3505691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ectangle 34"/>
          <p:cNvSpPr>
            <a:spLocks noChangeArrowheads="1"/>
          </p:cNvSpPr>
          <p:nvPr/>
        </p:nvSpPr>
        <p:spPr bwMode="auto">
          <a:xfrm>
            <a:off x="733498" y="3295692"/>
            <a:ext cx="8399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2" name="Rectangle 34"/>
          <p:cNvSpPr>
            <a:spLocks noChangeArrowheads="1"/>
          </p:cNvSpPr>
          <p:nvPr/>
        </p:nvSpPr>
        <p:spPr bwMode="auto">
          <a:xfrm>
            <a:off x="1403648" y="3295692"/>
            <a:ext cx="79536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4" name="Rectangle 34"/>
          <p:cNvSpPr>
            <a:spLocks noChangeArrowheads="1"/>
          </p:cNvSpPr>
          <p:nvPr/>
        </p:nvSpPr>
        <p:spPr bwMode="auto">
          <a:xfrm>
            <a:off x="2016000" y="3295692"/>
            <a:ext cx="79204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2577652" y="3295692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3189652" y="3295692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3801652" y="3295692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72;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4413652" y="3295692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84;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5025652" y="3295692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5644286" y="3295692"/>
            <a:ext cx="105215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108;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6400302" y="3295692"/>
            <a:ext cx="119617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auto">
          <a:xfrm>
            <a:off x="7365708" y="3295692"/>
            <a:ext cx="159786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132; …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-144528" y="3703619"/>
            <a:ext cx="69757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15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25" name="Přímá spojnice se šipkou 24"/>
          <p:cNvCxnSpPr/>
          <p:nvPr/>
        </p:nvCxnSpPr>
        <p:spPr bwMode="auto">
          <a:xfrm>
            <a:off x="517490" y="3913618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Rectangle 34"/>
          <p:cNvSpPr>
            <a:spLocks noChangeArrowheads="1"/>
          </p:cNvSpPr>
          <p:nvPr/>
        </p:nvSpPr>
        <p:spPr bwMode="auto">
          <a:xfrm>
            <a:off x="719568" y="3703619"/>
            <a:ext cx="85018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auto">
          <a:xfrm>
            <a:off x="1331995" y="3703619"/>
            <a:ext cx="863445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8" name="Rectangle 34"/>
          <p:cNvSpPr>
            <a:spLocks noChangeArrowheads="1"/>
          </p:cNvSpPr>
          <p:nvPr/>
        </p:nvSpPr>
        <p:spPr bwMode="auto">
          <a:xfrm>
            <a:off x="1979992" y="3703619"/>
            <a:ext cx="83100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9" name="Rectangle 34"/>
          <p:cNvSpPr>
            <a:spLocks noChangeArrowheads="1"/>
          </p:cNvSpPr>
          <p:nvPr/>
        </p:nvSpPr>
        <p:spPr bwMode="auto">
          <a:xfrm>
            <a:off x="2627992" y="3704972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0" name="Rectangle 34"/>
          <p:cNvSpPr>
            <a:spLocks noChangeArrowheads="1"/>
          </p:cNvSpPr>
          <p:nvPr/>
        </p:nvSpPr>
        <p:spPr bwMode="auto">
          <a:xfrm>
            <a:off x="3239992" y="3703619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75;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3851992" y="3703619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/>
        </p:nvSpPr>
        <p:spPr bwMode="auto">
          <a:xfrm>
            <a:off x="4427992" y="3703619"/>
            <a:ext cx="11053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105;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5256000" y="3703619"/>
            <a:ext cx="11053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4" name="Rectangle 34"/>
          <p:cNvSpPr>
            <a:spLocks noChangeArrowheads="1"/>
          </p:cNvSpPr>
          <p:nvPr/>
        </p:nvSpPr>
        <p:spPr bwMode="auto">
          <a:xfrm>
            <a:off x="6120000" y="3703619"/>
            <a:ext cx="104404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135;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6948000" y="3703619"/>
            <a:ext cx="18004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150; …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7" name="Ovál 36"/>
          <p:cNvSpPr/>
          <p:nvPr/>
        </p:nvSpPr>
        <p:spPr bwMode="auto">
          <a:xfrm>
            <a:off x="3275018" y="3242611"/>
            <a:ext cx="576064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vál 37"/>
          <p:cNvSpPr/>
          <p:nvPr/>
        </p:nvSpPr>
        <p:spPr bwMode="auto">
          <a:xfrm>
            <a:off x="2735792" y="3673591"/>
            <a:ext cx="576064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vál 38"/>
          <p:cNvSpPr/>
          <p:nvPr/>
        </p:nvSpPr>
        <p:spPr bwMode="auto">
          <a:xfrm>
            <a:off x="6588000" y="3224426"/>
            <a:ext cx="828000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vál 39"/>
          <p:cNvSpPr/>
          <p:nvPr/>
        </p:nvSpPr>
        <p:spPr bwMode="auto">
          <a:xfrm>
            <a:off x="5436000" y="3667986"/>
            <a:ext cx="792000" cy="4800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8847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5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500"/>
                            </p:stCondLst>
                            <p:childTnLst>
                              <p:par>
                                <p:cTn id="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000"/>
                            </p:stCondLst>
                            <p:childTnLst>
                              <p:par>
                                <p:cTn id="1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9000"/>
                            </p:stCondLst>
                            <p:childTnLst>
                              <p:par>
                                <p:cTn id="1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"/>
                            </p:stCondLst>
                            <p:childTnLst>
                              <p:par>
                                <p:cTn id="17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000"/>
                            </p:stCondLst>
                            <p:childTnLst>
                              <p:par>
                                <p:cTn id="18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53" grpId="0"/>
      <p:bldP spid="3" grpId="0"/>
      <p:bldP spid="9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7" grpId="0" animBg="1"/>
      <p:bldP spid="38" grpId="0" animBg="1"/>
      <p:bldP spid="39" grpId="0" animBg="1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71737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Postup při hledání nejmenšího společného násobku: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2137420"/>
            <a:ext cx="9186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Určete nejmenší společný násobek čísel 60 a 42.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436096" y="2641476"/>
            <a:ext cx="3707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Rozložíme obě čísla </a:t>
            </a:r>
            <a:br>
              <a:rPr lang="cs-CZ" b="1" dirty="0" smtClean="0"/>
            </a:br>
            <a:r>
              <a:rPr lang="cs-CZ" b="1" dirty="0" smtClean="0"/>
              <a:t>na součin prvočísel.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31496" y="3000000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899496" y="2713485"/>
            <a:ext cx="0" cy="16108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935496" y="3000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431496" y="330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935496" y="330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539496" y="360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916576" y="3600000"/>
            <a:ext cx="379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539496" y="3900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35496" y="435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6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395496" y="4350000"/>
            <a:ext cx="180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 ∙ 2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611496" y="4650000"/>
            <a:ext cx="133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Ovál 53"/>
          <p:cNvSpPr/>
          <p:nvPr/>
        </p:nvSpPr>
        <p:spPr bwMode="auto">
          <a:xfrm>
            <a:off x="900000" y="2713485"/>
            <a:ext cx="395096" cy="125336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432000" y="2713484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60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936000" y="2713484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2159688" y="2979598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21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2627688" y="2713485"/>
            <a:ext cx="504" cy="118651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2663688" y="2979598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2159688" y="3279598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7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2663688" y="3279598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2267688" y="3579598"/>
            <a:ext cx="36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1763688" y="396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2123688" y="3960000"/>
            <a:ext cx="72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Přímá spojnice 66"/>
          <p:cNvCxnSpPr/>
          <p:nvPr/>
        </p:nvCxnSpPr>
        <p:spPr bwMode="auto">
          <a:xfrm>
            <a:off x="2339688" y="4284000"/>
            <a:ext cx="100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Ovál 67"/>
          <p:cNvSpPr/>
          <p:nvPr/>
        </p:nvSpPr>
        <p:spPr bwMode="auto">
          <a:xfrm>
            <a:off x="2628192" y="2693083"/>
            <a:ext cx="395096" cy="98662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2160192" y="2693082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2664192" y="2693082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5436095" y="3208201"/>
            <a:ext cx="3707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Opíšeme rozklad jednoho (většího) z čísel.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153450" y="4860000"/>
            <a:ext cx="1467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n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(60; 42)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1530586" y="4860000"/>
            <a:ext cx="412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5415708" y="3780000"/>
            <a:ext cx="3728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Do součinu doplníme </a:t>
            </a:r>
            <a:br>
              <a:rPr lang="cs-CZ" b="1" dirty="0" smtClean="0"/>
            </a:br>
            <a:r>
              <a:rPr lang="cs-CZ" b="1" dirty="0" smtClean="0"/>
              <a:t>z druhého rozkladu ta čísla, která tam ještě nejsou.</a:t>
            </a:r>
            <a:endParaRPr lang="cs-CZ" b="1" dirty="0"/>
          </a:p>
        </p:txBody>
      </p:sp>
      <p:sp>
        <p:nvSpPr>
          <p:cNvPr id="8" name="Obdélník 7"/>
          <p:cNvSpPr/>
          <p:nvPr/>
        </p:nvSpPr>
        <p:spPr>
          <a:xfrm>
            <a:off x="1728000" y="4860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2052000" y="4860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2376000" y="4860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5</a:t>
            </a:r>
          </a:p>
        </p:txBody>
      </p:sp>
      <p:sp>
        <p:nvSpPr>
          <p:cNvPr id="76" name="TextovéPole 75"/>
          <p:cNvSpPr txBox="1"/>
          <p:nvPr/>
        </p:nvSpPr>
        <p:spPr>
          <a:xfrm>
            <a:off x="2520000" y="3960000"/>
            <a:ext cx="514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2880000" y="3960000"/>
            <a:ext cx="495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7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ovéPole 77"/>
          <p:cNvSpPr txBox="1"/>
          <p:nvPr/>
        </p:nvSpPr>
        <p:spPr>
          <a:xfrm>
            <a:off x="2880000" y="3960000"/>
            <a:ext cx="555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7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ovéPole 78"/>
          <p:cNvSpPr txBox="1"/>
          <p:nvPr/>
        </p:nvSpPr>
        <p:spPr>
          <a:xfrm>
            <a:off x="3127715" y="4860000"/>
            <a:ext cx="90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420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0" name="Přímá spojnice 79"/>
          <p:cNvCxnSpPr/>
          <p:nvPr/>
        </p:nvCxnSpPr>
        <p:spPr bwMode="auto">
          <a:xfrm>
            <a:off x="3347688" y="5184000"/>
            <a:ext cx="5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3348000" y="5220000"/>
            <a:ext cx="5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5415707" y="4598466"/>
            <a:ext cx="3728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Vypočteme součin, který je nejmenším společným násobkem těchto čísel.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574776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500"/>
                            </p:stCondLst>
                            <p:childTnLst>
                              <p:par>
                                <p:cTn id="2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000"/>
                            </p:stCondLst>
                            <p:childTnLst>
                              <p:par>
                                <p:cTn id="218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5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2000"/>
                            </p:stCondLst>
                            <p:childTnLst>
                              <p:par>
                                <p:cTn id="23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4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5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9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2000"/>
                            </p:stCondLst>
                            <p:childTnLst>
                              <p:par>
                                <p:cTn id="25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2000"/>
                            </p:stCondLst>
                            <p:childTnLst>
                              <p:par>
                                <p:cTn id="25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3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0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2000"/>
                            </p:stCondLst>
                            <p:childTnLst>
                              <p:par>
                                <p:cTn id="272" presetID="58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08 -1.80128E-6 L 0.02275 0.0433 C 0.02639 0.05246 0.02865 0.06606 0.02865 0.08021 C 0.02865 0.09659 0.01788 0.1113 0.01424 0.12046 L -0.01718 0.15765 " pathEditMode="relative" rAng="0" ptsTypes="FffFF">
                                      <p:cBhvr>
                                        <p:cTn id="273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8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1000"/>
                            </p:stCondLst>
                            <p:childTnLst>
                              <p:par>
                                <p:cTn id="2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1500"/>
                            </p:stCondLst>
                            <p:childTnLst>
                              <p:par>
                                <p:cTn id="2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4" grpId="0"/>
      <p:bldP spid="41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4" grpId="0" animBg="1"/>
      <p:bldP spid="55" grpId="0"/>
      <p:bldP spid="56" grpId="0"/>
      <p:bldP spid="57" grpId="0"/>
      <p:bldP spid="59" grpId="0"/>
      <p:bldP spid="60" grpId="0"/>
      <p:bldP spid="61" grpId="0"/>
      <p:bldP spid="62" grpId="0"/>
      <p:bldP spid="65" grpId="0"/>
      <p:bldP spid="66" grpId="0"/>
      <p:bldP spid="66" grpId="1"/>
      <p:bldP spid="66" grpId="2"/>
      <p:bldP spid="68" grpId="0" animBg="1"/>
      <p:bldP spid="69" grpId="0"/>
      <p:bldP spid="70" grpId="0"/>
      <p:bldP spid="71" grpId="0"/>
      <p:bldP spid="72" grpId="0"/>
      <p:bldP spid="73" grpId="0"/>
      <p:bldP spid="73" grpId="1"/>
      <p:bldP spid="73" grpId="2"/>
      <p:bldP spid="74" grpId="0"/>
      <p:bldP spid="8" grpId="0"/>
      <p:bldP spid="24" grpId="0"/>
      <p:bldP spid="24" grpId="1"/>
      <p:bldP spid="24" grpId="2"/>
      <p:bldP spid="36" grpId="0"/>
      <p:bldP spid="76" grpId="0"/>
      <p:bldP spid="76" grpId="1"/>
      <p:bldP spid="76" grpId="2"/>
      <p:bldP spid="77" grpId="0"/>
      <p:bldP spid="77" grpId="1"/>
      <p:bldP spid="77" grpId="2"/>
      <p:bldP spid="78" grpId="0"/>
      <p:bldP spid="78" grpId="1"/>
      <p:bldP spid="79" grpId="0"/>
      <p:bldP spid="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Nejmenší společný násobek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71737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Postup při hledání nejmenšího společného násobku: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2137420"/>
            <a:ext cx="9186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Určete nejmenší společný násobek čísel 12, 15 a 20.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436096" y="2641476"/>
            <a:ext cx="3707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Rozložíme všechna čísla </a:t>
            </a:r>
            <a:br>
              <a:rPr lang="cs-CZ" b="1" dirty="0" smtClean="0"/>
            </a:br>
            <a:r>
              <a:rPr lang="cs-CZ" b="1" dirty="0" smtClean="0"/>
              <a:t>na součin prvočísel.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31496" y="2988000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6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 flipH="1">
            <a:off x="869025" y="2766651"/>
            <a:ext cx="0" cy="12669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935496" y="2988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431496" y="3276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935496" y="3276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432000" y="3564000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1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35496" y="435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395496" y="4350000"/>
            <a:ext cx="702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611496" y="4650000"/>
            <a:ext cx="97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Ovál 53"/>
          <p:cNvSpPr/>
          <p:nvPr/>
        </p:nvSpPr>
        <p:spPr bwMode="auto">
          <a:xfrm>
            <a:off x="900000" y="2713485"/>
            <a:ext cx="395096" cy="966223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432000" y="2700000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936000" y="2700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2159688" y="2979598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5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2627688" y="2713484"/>
            <a:ext cx="504" cy="93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2663688" y="2979598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2159688" y="3279598"/>
            <a:ext cx="504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1763688" y="396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2123688" y="3960000"/>
            <a:ext cx="72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Přímá spojnice 66"/>
          <p:cNvCxnSpPr/>
          <p:nvPr/>
        </p:nvCxnSpPr>
        <p:spPr bwMode="auto">
          <a:xfrm>
            <a:off x="2339688" y="4284000"/>
            <a:ext cx="6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Ovál 67"/>
          <p:cNvSpPr/>
          <p:nvPr/>
        </p:nvSpPr>
        <p:spPr bwMode="auto">
          <a:xfrm>
            <a:off x="2628192" y="2693084"/>
            <a:ext cx="395096" cy="70702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2160192" y="2693082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2664192" y="2693082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5436095" y="3208201"/>
            <a:ext cx="3707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Opíšeme rozklad jednoho (většího) z čísel.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0" y="4860000"/>
            <a:ext cx="1952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n(12; 15; 20)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1763688" y="4860000"/>
            <a:ext cx="412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5415708" y="3780000"/>
            <a:ext cx="37282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Do součinu doplníme </a:t>
            </a:r>
            <a:br>
              <a:rPr lang="cs-CZ" b="1" dirty="0" smtClean="0"/>
            </a:br>
            <a:r>
              <a:rPr lang="cs-CZ" b="1" dirty="0" smtClean="0"/>
              <a:t>z druhého rozkladu ta čísla, která tam ještě nejsou a totéž poté z rozkladu třetího.</a:t>
            </a:r>
            <a:endParaRPr lang="cs-CZ" b="1" dirty="0"/>
          </a:p>
        </p:txBody>
      </p:sp>
      <p:sp>
        <p:nvSpPr>
          <p:cNvPr id="8" name="Obdélník 7"/>
          <p:cNvSpPr/>
          <p:nvPr/>
        </p:nvSpPr>
        <p:spPr>
          <a:xfrm>
            <a:off x="1980000" y="4860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2339688" y="4860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5</a:t>
            </a:r>
          </a:p>
        </p:txBody>
      </p:sp>
      <p:sp>
        <p:nvSpPr>
          <p:cNvPr id="76" name="TextovéPole 75"/>
          <p:cNvSpPr txBox="1"/>
          <p:nvPr/>
        </p:nvSpPr>
        <p:spPr>
          <a:xfrm>
            <a:off x="2520000" y="3960000"/>
            <a:ext cx="514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ovéPole 78"/>
          <p:cNvSpPr txBox="1"/>
          <p:nvPr/>
        </p:nvSpPr>
        <p:spPr>
          <a:xfrm>
            <a:off x="3060000" y="4860000"/>
            <a:ext cx="90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60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0" name="Přímá spojnice 79"/>
          <p:cNvCxnSpPr/>
          <p:nvPr/>
        </p:nvCxnSpPr>
        <p:spPr bwMode="auto">
          <a:xfrm>
            <a:off x="3203848" y="5184000"/>
            <a:ext cx="5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3204160" y="5220000"/>
            <a:ext cx="5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3814992" y="2929476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3" name="Přímá spojnice 52"/>
          <p:cNvCxnSpPr/>
          <p:nvPr/>
        </p:nvCxnSpPr>
        <p:spPr bwMode="auto">
          <a:xfrm flipH="1">
            <a:off x="4252521" y="2708127"/>
            <a:ext cx="0" cy="12669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TextovéPole 62"/>
          <p:cNvSpPr txBox="1"/>
          <p:nvPr/>
        </p:nvSpPr>
        <p:spPr>
          <a:xfrm>
            <a:off x="4318992" y="2929476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3814992" y="3217476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4318992" y="3217476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3815496" y="3505476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1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Ovál 82"/>
          <p:cNvSpPr/>
          <p:nvPr/>
        </p:nvSpPr>
        <p:spPr bwMode="auto">
          <a:xfrm>
            <a:off x="4283496" y="2654961"/>
            <a:ext cx="395096" cy="966223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3815496" y="2641476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4319496" y="2641476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92000" y="434955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116000" y="43488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3491880" y="4154844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3851880" y="4154844"/>
            <a:ext cx="702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8" name="Přímá spojnice 87"/>
          <p:cNvCxnSpPr/>
          <p:nvPr/>
        </p:nvCxnSpPr>
        <p:spPr bwMode="auto">
          <a:xfrm>
            <a:off x="4067880" y="4454844"/>
            <a:ext cx="97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Obdélník 88"/>
          <p:cNvSpPr/>
          <p:nvPr/>
        </p:nvSpPr>
        <p:spPr>
          <a:xfrm>
            <a:off x="4248384" y="4154394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Obdélník 89"/>
          <p:cNvSpPr/>
          <p:nvPr/>
        </p:nvSpPr>
        <p:spPr>
          <a:xfrm>
            <a:off x="4572384" y="4153644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Obdélník 90"/>
          <p:cNvSpPr/>
          <p:nvPr/>
        </p:nvSpPr>
        <p:spPr>
          <a:xfrm>
            <a:off x="1116000" y="43488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5436096" y="4980329"/>
            <a:ext cx="2599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4. Vypočteme </a:t>
            </a:r>
            <a:r>
              <a:rPr lang="cs-CZ" b="1" dirty="0" smtClean="0"/>
              <a:t>součin.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87719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4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1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00"/>
                            </p:stCondLst>
                            <p:childTnLst>
                              <p:par>
                                <p:cTn id="2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1000"/>
                            </p:stCondLst>
                            <p:childTnLst>
                              <p:par>
                                <p:cTn id="2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00"/>
                            </p:stCondLst>
                            <p:childTnLst>
                              <p:par>
                                <p:cTn id="2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1000"/>
                            </p:stCondLst>
                            <p:childTnLst>
                              <p:par>
                                <p:cTn id="2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000"/>
                            </p:stCondLst>
                            <p:childTnLst>
                              <p:par>
                                <p:cTn id="28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7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2000"/>
                            </p:stCondLst>
                            <p:childTnLst>
                              <p:par>
                                <p:cTn id="293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2000"/>
                            </p:stCondLst>
                            <p:childTnLst>
                              <p:par>
                                <p:cTn id="307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58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9 0.01027 L 0.08611 -0.00611 C 0.09549 0.00916 0.12569 -0.00194 0.12569 0.02165 C 0.12865 0.03303 0.15208 0.03525 0.15955 0.0383 C 0.16736 0.04413 0.16979 0.0519 0.17222 0.0569 L 0.17465 0.06828 L 0.17066 0.08909 " pathEditMode="relative" rAng="0" ptsTypes="FffaFAF">
                                      <p:cBhvr>
                                        <p:cTn id="323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38" y="3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7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2000"/>
                            </p:stCondLst>
                            <p:childTnLst>
                              <p:par>
                                <p:cTn id="329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0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36" presetID="3" presetClass="emph" presetSubtype="2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7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1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000"/>
                            </p:stCondLst>
                            <p:childTnLst>
                              <p:par>
                                <p:cTn id="34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2000"/>
                            </p:stCondLst>
                            <p:childTnLst>
                              <p:par>
                                <p:cTn id="350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00"/>
                            </p:stCondLst>
                            <p:childTnLst>
                              <p:par>
                                <p:cTn id="3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1000"/>
                            </p:stCondLst>
                            <p:childTnLst>
                              <p:par>
                                <p:cTn id="3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4" grpId="0"/>
      <p:bldP spid="41" grpId="0"/>
      <p:bldP spid="43" grpId="0"/>
      <p:bldP spid="44" grpId="0"/>
      <p:bldP spid="45" grpId="0"/>
      <p:bldP spid="46" grpId="0"/>
      <p:bldP spid="49" grpId="0"/>
      <p:bldP spid="50" grpId="0"/>
      <p:bldP spid="50" grpId="1"/>
      <p:bldP spid="50" grpId="2"/>
      <p:bldP spid="54" grpId="0" animBg="1"/>
      <p:bldP spid="55" grpId="0"/>
      <p:bldP spid="56" grpId="0"/>
      <p:bldP spid="57" grpId="0"/>
      <p:bldP spid="59" grpId="0"/>
      <p:bldP spid="60" grpId="0"/>
      <p:bldP spid="65" grpId="0"/>
      <p:bldP spid="66" grpId="0"/>
      <p:bldP spid="66" grpId="1"/>
      <p:bldP spid="66" grpId="2"/>
      <p:bldP spid="68" grpId="0" animBg="1"/>
      <p:bldP spid="69" grpId="0"/>
      <p:bldP spid="70" grpId="0"/>
      <p:bldP spid="71" grpId="0"/>
      <p:bldP spid="72" grpId="0"/>
      <p:bldP spid="73" grpId="0"/>
      <p:bldP spid="73" grpId="1"/>
      <p:bldP spid="73" grpId="2"/>
      <p:bldP spid="74" grpId="0"/>
      <p:bldP spid="8" grpId="0"/>
      <p:bldP spid="8" grpId="1"/>
      <p:bldP spid="8" grpId="2"/>
      <p:bldP spid="36" grpId="0"/>
      <p:bldP spid="36" grpId="1"/>
      <p:bldP spid="36" grpId="2"/>
      <p:bldP spid="76" grpId="0"/>
      <p:bldP spid="76" grpId="1"/>
      <p:bldP spid="76" grpId="2"/>
      <p:bldP spid="79" grpId="0"/>
      <p:bldP spid="52" grpId="0"/>
      <p:bldP spid="63" grpId="0"/>
      <p:bldP spid="64" grpId="0"/>
      <p:bldP spid="75" grpId="0"/>
      <p:bldP spid="82" grpId="0"/>
      <p:bldP spid="83" grpId="0" animBg="1"/>
      <p:bldP spid="84" grpId="0"/>
      <p:bldP spid="85" grpId="0"/>
      <p:bldP spid="10" grpId="0"/>
      <p:bldP spid="10" grpId="1"/>
      <p:bldP spid="10" grpId="2"/>
      <p:bldP spid="11" grpId="0"/>
      <p:bldP spid="11" grpId="1"/>
      <p:bldP spid="11" grpId="2"/>
      <p:bldP spid="86" grpId="0"/>
      <p:bldP spid="87" grpId="0"/>
      <p:bldP spid="89" grpId="0"/>
      <p:bldP spid="90" grpId="0"/>
      <p:bldP spid="91" grpId="0"/>
      <p:bldP spid="91" grpId="1"/>
      <p:bldP spid="91" grpId="2"/>
      <p:bldP spid="91" grpId="3"/>
      <p:bldP spid="12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2822</TotalTime>
  <Words>952</Words>
  <Application>Microsoft Office PowerPoint</Application>
  <PresentationFormat>Předvádění na obrazovce (16:10)</PresentationFormat>
  <Paragraphs>261</Paragraphs>
  <Slides>15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Prezentace školení zaměstnanců</vt:lpstr>
      <vt:lpstr>Nejmenší společný násobek</vt:lpstr>
      <vt:lpstr>Nejmenší společný násobek</vt:lpstr>
      <vt:lpstr>Nejmenší společný násobek</vt:lpstr>
      <vt:lpstr>Nejmenší společný násobek</vt:lpstr>
      <vt:lpstr>Nejmenší společný násobek</vt:lpstr>
      <vt:lpstr>Nejmenší společný násobek</vt:lpstr>
      <vt:lpstr>Nejmenší společný násobek</vt:lpstr>
      <vt:lpstr>Nejmenší společný násobek</vt:lpstr>
      <vt:lpstr>Nejmenší společný násobek</vt:lpstr>
      <vt:lpstr>Nejmenší společný násobek</vt:lpstr>
      <vt:lpstr>Nejmenší společný násobek</vt:lpstr>
      <vt:lpstr>Nejmenší společný násobek</vt:lpstr>
      <vt:lpstr>Nejmenší společný násobek</vt:lpstr>
      <vt:lpstr>Nejmenší společný násobek</vt:lpstr>
      <vt:lpstr>Nejmenší společný násobek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415</cp:revision>
  <dcterms:created xsi:type="dcterms:W3CDTF">2012-01-02T08:14:14Z</dcterms:created>
  <dcterms:modified xsi:type="dcterms:W3CDTF">2013-05-02T11:47:53Z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