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1" r:id="rId18"/>
    <p:sldId id="300" r:id="rId19"/>
    <p:sldId id="302" r:id="rId20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99592" y="1268760"/>
            <a:ext cx="7772400" cy="861616"/>
          </a:xfrm>
        </p:spPr>
        <p:txBody>
          <a:bodyPr/>
          <a:lstStyle/>
          <a:p>
            <a:pPr algn="ctr"/>
            <a:r>
              <a:rPr lang="cs-CZ" dirty="0"/>
              <a:t>Rozklad čísel na </a:t>
            </a:r>
            <a:r>
              <a:rPr lang="cs-CZ" dirty="0" smtClean="0"/>
              <a:t>prvočísla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1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g)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75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899592" y="261784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3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862512" y="2592000"/>
            <a:ext cx="8280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2215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1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h)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81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899592" y="261784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3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3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864000" y="2592000"/>
            <a:ext cx="8280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9915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1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i)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100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899592" y="261784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864000" y="2628000"/>
            <a:ext cx="8280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569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1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j)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132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899592" y="261784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864000" y="2592000"/>
            <a:ext cx="8280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6757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1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k)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144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899592" y="261784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1008000" y="2592000"/>
            <a:ext cx="8136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7208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1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l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167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899592" y="261784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je prvočíslo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1008000" y="2592000"/>
            <a:ext cx="8136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1538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403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205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1115616" y="2617844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5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41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1116000" y="2592000"/>
            <a:ext cx="8028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8171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403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420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1115616" y="261784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2 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1116000" y="2592000"/>
            <a:ext cx="8028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033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403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512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1115616" y="2617844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2 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2 ∙ 2 ∙ 2 ∙ 2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1116000" y="2592000"/>
            <a:ext cx="8028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0201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403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2 520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1115616" y="2617844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 ∙ 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∙7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1296000" y="2592000"/>
            <a:ext cx="7848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3803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Prvočísla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 jsou čísla, </a:t>
            </a:r>
            <a:br>
              <a:rPr lang="cs-CZ" sz="2800" b="1" dirty="0" smtClean="0">
                <a:latin typeface="Arial Black" pitchFamily="34" charset="0"/>
                <a:cs typeface="Arial" pitchFamily="34" charset="0"/>
              </a:rPr>
            </a:b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která mají </a:t>
            </a:r>
            <a:r>
              <a:rPr lang="cs-CZ" sz="2800" b="1" dirty="0">
                <a:latin typeface="Arial Black" pitchFamily="34" charset="0"/>
                <a:cs typeface="Arial" pitchFamily="34" charset="0"/>
              </a:rPr>
              <a:t>právě dva různé dělitele 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cs-CZ" sz="2800" b="1" dirty="0" smtClean="0">
                <a:latin typeface="Arial Black" pitchFamily="34" charset="0"/>
                <a:cs typeface="Arial" pitchFamily="34" charset="0"/>
              </a:rPr>
            </a:b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(</a:t>
            </a:r>
            <a:r>
              <a:rPr lang="cs-CZ" sz="2800" b="1" dirty="0">
                <a:latin typeface="Arial Black" pitchFamily="34" charset="0"/>
                <a:cs typeface="Arial" pitchFamily="34" charset="0"/>
              </a:rPr>
              <a:t>číslo jedna 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a </a:t>
            </a:r>
            <a:r>
              <a:rPr lang="cs-CZ" sz="2800" b="1" dirty="0">
                <a:latin typeface="Arial Black" pitchFamily="34" charset="0"/>
                <a:cs typeface="Arial" pitchFamily="34" charset="0"/>
              </a:rPr>
              <a:t>samo sebe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).</a:t>
            </a:r>
            <a:endParaRPr lang="cs-CZ" sz="28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0" y="3960000"/>
            <a:ext cx="9144000" cy="9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Složená čísla 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jsou čísla, </a:t>
            </a:r>
            <a:br>
              <a:rPr lang="cs-CZ" sz="2800" b="1" dirty="0" smtClean="0">
                <a:latin typeface="Arial Black" pitchFamily="34" charset="0"/>
                <a:cs typeface="Arial" pitchFamily="34" charset="0"/>
              </a:rPr>
            </a:b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která mají </a:t>
            </a:r>
            <a:r>
              <a:rPr lang="cs-CZ" sz="2800" b="1" dirty="0">
                <a:latin typeface="Arial Black" pitchFamily="34" charset="0"/>
                <a:cs typeface="Arial" pitchFamily="34" charset="0"/>
              </a:rPr>
              <a:t>víc než dva různé dělitele.</a:t>
            </a: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0" y="5220000"/>
            <a:ext cx="91440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Číslo 1</a:t>
            </a:r>
            <a:r>
              <a:rPr lang="cs-CZ" sz="28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není ani prvočíslo ani číslo složené.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2374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0" y="3060000"/>
            <a:ext cx="2181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1. způsob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1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a)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356000" y="3600000"/>
            <a:ext cx="5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60000" y="378000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 ∙ 15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332000" y="378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 ∙ 3 ∙ 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548000" y="4140000"/>
            <a:ext cx="1018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1548000" y="4176000"/>
            <a:ext cx="1018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3600000" y="3060000"/>
            <a:ext cx="1549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2. způsob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4824000" y="3622596"/>
            <a:ext cx="0" cy="15666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ovéPole 20"/>
          <p:cNvSpPr txBox="1"/>
          <p:nvPr/>
        </p:nvSpPr>
        <p:spPr>
          <a:xfrm>
            <a:off x="0" y="378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860000" y="3600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4356000" y="396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4860000" y="396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4464000" y="432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4860000" y="432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4464000" y="468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3960000" y="522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4320000" y="5220000"/>
            <a:ext cx="142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 ∙ 3 ∙ 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4536000" y="5580000"/>
            <a:ext cx="1018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4536000" y="5616000"/>
            <a:ext cx="1018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7200000" y="3060000"/>
            <a:ext cx="1517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3. způsob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876000" y="3600000"/>
            <a:ext cx="50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Přímá spojnice 19"/>
          <p:cNvCxnSpPr/>
          <p:nvPr/>
        </p:nvCxnSpPr>
        <p:spPr bwMode="auto">
          <a:xfrm flipH="1">
            <a:off x="6813376" y="3960000"/>
            <a:ext cx="216024" cy="3662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7210951" y="3945265"/>
            <a:ext cx="236897" cy="3747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ovéPole 39"/>
          <p:cNvSpPr txBox="1"/>
          <p:nvPr/>
        </p:nvSpPr>
        <p:spPr>
          <a:xfrm>
            <a:off x="6620004" y="4360110"/>
            <a:ext cx="4064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41" name="TextovéPole 40"/>
          <p:cNvSpPr txBox="1"/>
          <p:nvPr/>
        </p:nvSpPr>
        <p:spPr>
          <a:xfrm>
            <a:off x="7236296" y="4360110"/>
            <a:ext cx="576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 flipH="1">
            <a:off x="7155573" y="4729965"/>
            <a:ext cx="182451" cy="3831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7575719" y="4729965"/>
            <a:ext cx="236897" cy="3747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6948264" y="511315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7694240" y="5104699"/>
            <a:ext cx="406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Ovál 48"/>
          <p:cNvSpPr/>
          <p:nvPr/>
        </p:nvSpPr>
        <p:spPr bwMode="auto">
          <a:xfrm>
            <a:off x="4860000" y="3552532"/>
            <a:ext cx="395096" cy="120768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vál 50"/>
          <p:cNvSpPr/>
          <p:nvPr/>
        </p:nvSpPr>
        <p:spPr bwMode="auto">
          <a:xfrm>
            <a:off x="6569696" y="4355196"/>
            <a:ext cx="395096" cy="4037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vál 51"/>
          <p:cNvSpPr/>
          <p:nvPr/>
        </p:nvSpPr>
        <p:spPr bwMode="auto">
          <a:xfrm>
            <a:off x="6921388" y="5080110"/>
            <a:ext cx="395096" cy="4037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vál 52"/>
          <p:cNvSpPr/>
          <p:nvPr/>
        </p:nvSpPr>
        <p:spPr bwMode="auto">
          <a:xfrm>
            <a:off x="7668344" y="5113443"/>
            <a:ext cx="395096" cy="4037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7308304" y="360000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2 ∙ 3 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" name="Přímá spojnice 54"/>
          <p:cNvCxnSpPr/>
          <p:nvPr/>
        </p:nvCxnSpPr>
        <p:spPr bwMode="auto">
          <a:xfrm>
            <a:off x="7554113" y="3964110"/>
            <a:ext cx="1018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7554113" y="4000110"/>
            <a:ext cx="101865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624047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500"/>
                            </p:stCondLst>
                            <p:childTnLst>
                              <p:par>
                                <p:cTn id="2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  <p:bldP spid="10" grpId="0"/>
      <p:bldP spid="11" grpId="0"/>
      <p:bldP spid="15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0" grpId="0"/>
      <p:bldP spid="32" grpId="0"/>
      <p:bldP spid="35" grpId="0"/>
      <p:bldP spid="36" grpId="0"/>
      <p:bldP spid="40" grpId="0"/>
      <p:bldP spid="41" grpId="0"/>
      <p:bldP spid="44" grpId="0"/>
      <p:bldP spid="45" grpId="0"/>
      <p:bldP spid="49" grpId="0" animBg="1"/>
      <p:bldP spid="51" grpId="0" animBg="1"/>
      <p:bldP spid="52" grpId="0" animBg="1"/>
      <p:bldP spid="53" grpId="0" animBg="1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0" y="3060000"/>
            <a:ext cx="2181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1. způsob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1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b)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360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139952" y="2880000"/>
            <a:ext cx="720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360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04000" y="392400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 ∙ 180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20000" y="5400000"/>
            <a:ext cx="202602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720000" y="5364000"/>
            <a:ext cx="20147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3600000" y="2520000"/>
            <a:ext cx="1549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2. způsob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4824000" y="2880000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ovéPole 20"/>
          <p:cNvSpPr txBox="1"/>
          <p:nvPr/>
        </p:nvSpPr>
        <p:spPr>
          <a:xfrm>
            <a:off x="0" y="3924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360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860000" y="2880000"/>
            <a:ext cx="34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4139952" y="3240000"/>
            <a:ext cx="684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180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4860000" y="3240000"/>
            <a:ext cx="457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4284000" y="3600000"/>
            <a:ext cx="666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4860000" y="360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4284000" y="396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3419871" y="6120000"/>
            <a:ext cx="847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360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3942396" y="6120000"/>
            <a:ext cx="2357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= 2 ∙ 2 ∙ 2 ∙ 3 ∙ 3 ∙ 5</a:t>
            </a:r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4158396" y="6480000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4158396" y="6516000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7096575" y="2415532"/>
            <a:ext cx="1517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3. způsob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012160" y="2880000"/>
            <a:ext cx="612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360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Přímá spojnice 19"/>
          <p:cNvCxnSpPr/>
          <p:nvPr/>
        </p:nvCxnSpPr>
        <p:spPr bwMode="auto">
          <a:xfrm flipH="1">
            <a:off x="6012160" y="3273834"/>
            <a:ext cx="216024" cy="3662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6451247" y="3280110"/>
            <a:ext cx="315997" cy="3767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ovéPole 39"/>
          <p:cNvSpPr txBox="1"/>
          <p:nvPr/>
        </p:nvSpPr>
        <p:spPr>
          <a:xfrm>
            <a:off x="5724991" y="3654844"/>
            <a:ext cx="575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10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6659976" y="3656844"/>
            <a:ext cx="576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36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 flipH="1">
            <a:off x="5724991" y="4040516"/>
            <a:ext cx="182451" cy="3831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921106" y="4044745"/>
            <a:ext cx="236897" cy="3747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5508967" y="444394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6038056" y="4447624"/>
            <a:ext cx="406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Ovál 48"/>
          <p:cNvSpPr/>
          <p:nvPr/>
        </p:nvSpPr>
        <p:spPr bwMode="auto">
          <a:xfrm>
            <a:off x="4833716" y="2876977"/>
            <a:ext cx="395096" cy="232707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vál 51"/>
          <p:cNvSpPr/>
          <p:nvPr/>
        </p:nvSpPr>
        <p:spPr bwMode="auto">
          <a:xfrm>
            <a:off x="5468482" y="4443945"/>
            <a:ext cx="395096" cy="4037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vál 52"/>
          <p:cNvSpPr/>
          <p:nvPr/>
        </p:nvSpPr>
        <p:spPr bwMode="auto">
          <a:xfrm>
            <a:off x="6012160" y="4453998"/>
            <a:ext cx="395096" cy="4037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6516000" y="2880000"/>
            <a:ext cx="2448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2 ∙ 2 ∙ 2 ∙ 3 ∙ 3 ∙ 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" name="Přímá spojnice 54"/>
          <p:cNvCxnSpPr/>
          <p:nvPr/>
        </p:nvCxnSpPr>
        <p:spPr bwMode="auto">
          <a:xfrm>
            <a:off x="6767244" y="3276000"/>
            <a:ext cx="19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6767244" y="3240000"/>
            <a:ext cx="19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504000" y="4284000"/>
            <a:ext cx="2286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 ∙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2 ∙ 2 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45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1584000" y="3924000"/>
            <a:ext cx="1727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 ∙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2 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90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504000" y="4644000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 ∙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2 ∙ 2 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504000" y="5004000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 ∙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2 ∙ 2 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0" y="5688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360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504000" y="568800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10 ∙ 36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5688000"/>
            <a:ext cx="1935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 ∙ 5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504000" y="6048000"/>
            <a:ext cx="2576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 ∙ 5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∙ 3 =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504000" y="6408000"/>
            <a:ext cx="2716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2 ∙ 2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 ∙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720000" y="6804000"/>
            <a:ext cx="202602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0000" y="6768000"/>
            <a:ext cx="20147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ovéPole 64"/>
          <p:cNvSpPr txBox="1"/>
          <p:nvPr/>
        </p:nvSpPr>
        <p:spPr>
          <a:xfrm>
            <a:off x="4860000" y="396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4284000" y="432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4860000" y="4320000"/>
            <a:ext cx="457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4428000" y="468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4860000" y="468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5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4428000" y="5040000"/>
            <a:ext cx="68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6530089" y="4455837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7406208" y="4431034"/>
            <a:ext cx="406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3" name="Přímá spojnice 72"/>
          <p:cNvCxnSpPr/>
          <p:nvPr/>
        </p:nvCxnSpPr>
        <p:spPr bwMode="auto">
          <a:xfrm flipH="1">
            <a:off x="6746113" y="4001319"/>
            <a:ext cx="182451" cy="3831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6999399" y="3993520"/>
            <a:ext cx="452921" cy="3665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 flipH="1">
            <a:off x="6441861" y="4812403"/>
            <a:ext cx="182451" cy="3831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6692987" y="4819633"/>
            <a:ext cx="236897" cy="3747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TextovéPole 76"/>
          <p:cNvSpPr txBox="1"/>
          <p:nvPr/>
        </p:nvSpPr>
        <p:spPr>
          <a:xfrm>
            <a:off x="6265174" y="524005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ovéPole 77"/>
          <p:cNvSpPr txBox="1"/>
          <p:nvPr/>
        </p:nvSpPr>
        <p:spPr>
          <a:xfrm>
            <a:off x="6804248" y="52292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Ovál 78"/>
          <p:cNvSpPr/>
          <p:nvPr/>
        </p:nvSpPr>
        <p:spPr bwMode="auto">
          <a:xfrm>
            <a:off x="6265174" y="5225521"/>
            <a:ext cx="395096" cy="4037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Ovál 79"/>
          <p:cNvSpPr/>
          <p:nvPr/>
        </p:nvSpPr>
        <p:spPr bwMode="auto">
          <a:xfrm>
            <a:off x="6787865" y="5229200"/>
            <a:ext cx="395096" cy="4037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3" name="Přímá spojnice 82"/>
          <p:cNvCxnSpPr/>
          <p:nvPr/>
        </p:nvCxnSpPr>
        <p:spPr bwMode="auto">
          <a:xfrm>
            <a:off x="7693911" y="4773206"/>
            <a:ext cx="236897" cy="3747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 flipH="1">
            <a:off x="7361094" y="4773206"/>
            <a:ext cx="182451" cy="3831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7236296" y="524255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7757244" y="52292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Ovál 86"/>
          <p:cNvSpPr/>
          <p:nvPr/>
        </p:nvSpPr>
        <p:spPr bwMode="auto">
          <a:xfrm>
            <a:off x="7208660" y="5225521"/>
            <a:ext cx="395096" cy="4037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Ovál 87"/>
          <p:cNvSpPr/>
          <p:nvPr/>
        </p:nvSpPr>
        <p:spPr bwMode="auto">
          <a:xfrm>
            <a:off x="7740244" y="5225521"/>
            <a:ext cx="395096" cy="4037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5365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00"/>
                            </p:stCondLst>
                            <p:childTnLst>
                              <p:par>
                                <p:cTn id="2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00"/>
                            </p:stCondLst>
                            <p:childTnLst>
                              <p:par>
                                <p:cTn id="2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500"/>
                            </p:stCondLst>
                            <p:childTnLst>
                              <p:par>
                                <p:cTn id="2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500"/>
                            </p:stCondLst>
                            <p:childTnLst>
                              <p:par>
                                <p:cTn id="2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00"/>
                            </p:stCondLst>
                            <p:childTnLst>
                              <p:par>
                                <p:cTn id="2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1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500"/>
                            </p:stCondLst>
                            <p:childTnLst>
                              <p:par>
                                <p:cTn id="3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5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0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6" fill="hold">
                      <p:stCondLst>
                        <p:cond delay="indefinite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00"/>
                            </p:stCondLst>
                            <p:childTnLst>
                              <p:par>
                                <p:cTn id="3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  <p:bldP spid="10" grpId="0"/>
      <p:bldP spid="15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0" grpId="0"/>
      <p:bldP spid="32" grpId="0"/>
      <p:bldP spid="35" grpId="0"/>
      <p:bldP spid="36" grpId="0"/>
      <p:bldP spid="40" grpId="0"/>
      <p:bldP spid="41" grpId="0"/>
      <p:bldP spid="44" grpId="0"/>
      <p:bldP spid="45" grpId="0"/>
      <p:bldP spid="49" grpId="0" animBg="1"/>
      <p:bldP spid="52" grpId="0" animBg="1"/>
      <p:bldP spid="53" grpId="0" animBg="1"/>
      <p:bldP spid="54" grpId="0"/>
      <p:bldP spid="46" grpId="0"/>
      <p:bldP spid="47" grpId="0"/>
      <p:bldP spid="50" grpId="0"/>
      <p:bldP spid="57" grpId="0"/>
      <p:bldP spid="58" grpId="0"/>
      <p:bldP spid="59" grpId="0"/>
      <p:bldP spid="60" grpId="0"/>
      <p:bldP spid="61" grpId="0"/>
      <p:bldP spid="62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7" grpId="0"/>
      <p:bldP spid="78" grpId="0"/>
      <p:bldP spid="79" grpId="0" animBg="1"/>
      <p:bldP spid="80" grpId="0" animBg="1"/>
      <p:bldP spid="85" grpId="0"/>
      <p:bldP spid="86" grpId="0"/>
      <p:bldP spid="87" grpId="0" animBg="1"/>
      <p:bldP spid="8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328498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Každé složené číslo  se dá rozložit na součin prvočísel.</a:t>
            </a:r>
            <a:endParaRPr lang="cs-CZ" sz="3600" dirty="0"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6036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1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c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24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899592" y="2617844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2 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864000" y="2592000"/>
            <a:ext cx="8280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8994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1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32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899592" y="261784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2 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∙ 2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864000" y="2592000"/>
            <a:ext cx="8280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359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1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e)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60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899592" y="261784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2 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864000" y="2592000"/>
            <a:ext cx="8280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9680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Rozklad čísel na </a:t>
            </a:r>
            <a:r>
              <a:rPr lang="cs-CZ" dirty="0" smtClean="0"/>
              <a:t>prvočísla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Rozložte čísla na součin prvočísel: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2617845"/>
            <a:ext cx="11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f)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63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899592" y="261784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3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864000" y="2592000"/>
            <a:ext cx="8280000" cy="432000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4537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2626</TotalTime>
  <Words>575</Words>
  <Application>Microsoft Office PowerPoint</Application>
  <PresentationFormat>Předvádění na obrazovce (4:3)</PresentationFormat>
  <Paragraphs>136</Paragraphs>
  <Slides>19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Prezentace školení zaměstnanců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  <vt:lpstr>Rozklad čísel na prvočísla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372</cp:revision>
  <dcterms:created xsi:type="dcterms:W3CDTF">2012-01-02T08:14:14Z</dcterms:created>
  <dcterms:modified xsi:type="dcterms:W3CDTF">2013-04-24T14:40:53Z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