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8"/>
  </p:notesMasterIdLst>
  <p:handoutMasterIdLst>
    <p:handoutMasterId r:id="rId9"/>
  </p:handoutMasterIdLst>
  <p:sldIdLst>
    <p:sldId id="256" r:id="rId2"/>
    <p:sldId id="281" r:id="rId3"/>
    <p:sldId id="282" r:id="rId4"/>
    <p:sldId id="283" r:id="rId5"/>
    <p:sldId id="285" r:id="rId6"/>
    <p:sldId id="284" r:id="rId7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5" d="100"/>
          <a:sy n="75" d="100"/>
        </p:scale>
        <p:origin x="-6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99592" y="1268760"/>
            <a:ext cx="7772400" cy="861616"/>
          </a:xfrm>
        </p:spPr>
        <p:txBody>
          <a:bodyPr/>
          <a:lstStyle/>
          <a:p>
            <a:pPr algn="ctr"/>
            <a:r>
              <a:rPr lang="cs-CZ" dirty="0" smtClean="0"/>
              <a:t>Prvočísla a čísla složená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– hledání dělitelů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2009636"/>
            <a:ext cx="9144000" cy="62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Postup při </a:t>
            </a:r>
            <a:r>
              <a:rPr lang="cs-CZ" sz="2800" b="1" dirty="0" smtClean="0"/>
              <a:t>hledání všech dělitelů </a:t>
            </a:r>
            <a:r>
              <a:rPr lang="cs-CZ" sz="2800" b="1" dirty="0" smtClean="0"/>
              <a:t>čísel:</a:t>
            </a:r>
            <a:endParaRPr lang="cs-CZ" sz="28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3420000" y="2520000"/>
            <a:ext cx="5688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1. Zapíšeme dané číslo a pod něj  </a:t>
            </a:r>
          </a:p>
          <a:p>
            <a:r>
              <a:rPr lang="cs-CZ" sz="2400" b="1" dirty="0" smtClean="0"/>
              <a:t>    zakreslíme písmeno „T“.</a:t>
            </a:r>
            <a:endParaRPr lang="cs-CZ" sz="24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3420000" y="3600000"/>
            <a:ext cx="57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2. </a:t>
            </a:r>
            <a:r>
              <a:rPr lang="cs-CZ" sz="2400" b="1" dirty="0" smtClean="0"/>
              <a:t>Číslo rozkládáme na součin dvou  </a:t>
            </a:r>
            <a:br>
              <a:rPr lang="cs-CZ" sz="2400" b="1" dirty="0" smtClean="0"/>
            </a:br>
            <a:r>
              <a:rPr lang="cs-CZ" sz="2400" b="1" dirty="0" smtClean="0"/>
              <a:t>    čísel (dělitelů)</a:t>
            </a:r>
            <a:r>
              <a:rPr lang="cs-CZ" sz="2400" b="1" dirty="0" smtClean="0"/>
              <a:t>. První rozklad </a:t>
            </a:r>
            <a:br>
              <a:rPr lang="cs-CZ" sz="2400" b="1" dirty="0" smtClean="0"/>
            </a:br>
            <a:r>
              <a:rPr lang="cs-CZ" sz="2400" b="1" dirty="0" smtClean="0"/>
              <a:t>    je vždy 1 × dané číslo.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3420000" y="5040000"/>
            <a:ext cx="572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3. </a:t>
            </a:r>
            <a:r>
              <a:rPr lang="cs-CZ" sz="2400" b="1" dirty="0" smtClean="0"/>
              <a:t>Rozkládáme tak dlouho, dokud se </a:t>
            </a:r>
            <a:br>
              <a:rPr lang="cs-CZ" sz="2400" b="1" dirty="0" smtClean="0"/>
            </a:br>
            <a:r>
              <a:rPr lang="cs-CZ" sz="2400" b="1" dirty="0" smtClean="0"/>
              <a:t>    nedostaneme k číslu, které </a:t>
            </a:r>
            <a:br>
              <a:rPr lang="cs-CZ" sz="2400" b="1" dirty="0" smtClean="0"/>
            </a:br>
            <a:r>
              <a:rPr lang="cs-CZ" sz="2400" b="1" dirty="0" smtClean="0"/>
              <a:t>    je vynásobené samo sebou větší </a:t>
            </a:r>
            <a:br>
              <a:rPr lang="cs-CZ" sz="2400" b="1" dirty="0" smtClean="0"/>
            </a:br>
            <a:r>
              <a:rPr lang="cs-CZ" sz="2400" b="1" dirty="0" smtClean="0"/>
              <a:t>    nebo rovno danému číslu</a:t>
            </a:r>
            <a:r>
              <a:rPr lang="cs-CZ" sz="2400" b="1" dirty="0" smtClean="0"/>
              <a:t>.</a:t>
            </a:r>
            <a:endParaRPr lang="cs-CZ" sz="24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539552" y="2700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32</a:t>
            </a:r>
            <a:endParaRPr lang="cs-CZ" sz="2400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323528" y="3060000"/>
            <a:ext cx="986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816732" y="3060000"/>
            <a:ext cx="0" cy="19649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ovéPole 40"/>
          <p:cNvSpPr txBox="1"/>
          <p:nvPr/>
        </p:nvSpPr>
        <p:spPr>
          <a:xfrm>
            <a:off x="828000" y="316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32</a:t>
            </a:r>
            <a:endParaRPr lang="cs-CZ" sz="2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360000" y="316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827584" y="3600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16</a:t>
            </a:r>
            <a:endParaRPr lang="cs-CZ" sz="24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60000" y="3600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972000" y="4032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360000" y="4032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360000" y="4464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0" y="5400000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Číslo 32 má 6 dělitelů:</a:t>
            </a:r>
          </a:p>
          <a:p>
            <a:r>
              <a:rPr lang="cs-CZ" sz="2400" b="1" dirty="0" smtClean="0"/>
              <a:t>1; 2; 4; 8; 16; 32.</a:t>
            </a:r>
            <a:endParaRPr lang="cs-CZ" sz="2400" b="1" dirty="0"/>
          </a:p>
        </p:txBody>
      </p:sp>
      <p:cxnSp>
        <p:nvCxnSpPr>
          <p:cNvPr id="17" name="Přímá spojnice 16"/>
          <p:cNvCxnSpPr/>
          <p:nvPr/>
        </p:nvCxnSpPr>
        <p:spPr bwMode="auto">
          <a:xfrm>
            <a:off x="360000" y="4464000"/>
            <a:ext cx="949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360000" y="4500000"/>
            <a:ext cx="949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  <p:bldP spid="85" grpId="0"/>
      <p:bldP spid="87" grpId="0"/>
      <p:bldP spid="3" grpId="0"/>
      <p:bldP spid="41" grpId="0"/>
      <p:bldP spid="42" grpId="0"/>
      <p:bldP spid="43" grpId="0"/>
      <p:bldP spid="44" grpId="0"/>
      <p:bldP spid="45" grpId="0"/>
      <p:bldP spid="46" grpId="0"/>
      <p:bldP spid="48" grpId="0"/>
      <p:bldP spid="48" grpId="1"/>
      <p:bldP spid="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– hledání dělitelů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2009636"/>
            <a:ext cx="9144000" cy="62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Najděte všechny dělitele čísel: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539552" y="2700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48</a:t>
            </a:r>
            <a:endParaRPr lang="cs-CZ" sz="2400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323528" y="3060000"/>
            <a:ext cx="986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>
            <a:endCxn id="48" idx="3"/>
          </p:cNvCxnSpPr>
          <p:nvPr/>
        </p:nvCxnSpPr>
        <p:spPr bwMode="auto">
          <a:xfrm flipH="1">
            <a:off x="802900" y="3060000"/>
            <a:ext cx="13832" cy="21388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ovéPole 40"/>
          <p:cNvSpPr txBox="1"/>
          <p:nvPr/>
        </p:nvSpPr>
        <p:spPr>
          <a:xfrm>
            <a:off x="828000" y="316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48</a:t>
            </a:r>
            <a:endParaRPr lang="cs-CZ" sz="2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360000" y="316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827584" y="352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24</a:t>
            </a:r>
            <a:endParaRPr lang="cs-CZ" sz="24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60000" y="352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828000" y="388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16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360000" y="388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360000" y="496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0" y="5400000"/>
            <a:ext cx="19077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Číslo 48 má 10 dělitelů:</a:t>
            </a:r>
          </a:p>
          <a:p>
            <a:r>
              <a:rPr lang="cs-CZ" sz="2000" b="1" dirty="0" smtClean="0"/>
              <a:t>1; 2; 3; 4; 6; 8; 12; 16; 24; 48.</a:t>
            </a:r>
            <a:endParaRPr lang="cs-CZ" sz="2000" b="1" dirty="0"/>
          </a:p>
        </p:txBody>
      </p:sp>
      <p:cxnSp>
        <p:nvCxnSpPr>
          <p:cNvPr id="17" name="Přímá spojnice 16"/>
          <p:cNvCxnSpPr/>
          <p:nvPr/>
        </p:nvCxnSpPr>
        <p:spPr bwMode="auto">
          <a:xfrm>
            <a:off x="360000" y="5004000"/>
            <a:ext cx="949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360000" y="4968000"/>
            <a:ext cx="949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2700000" y="2700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64</a:t>
            </a:r>
            <a:endParaRPr lang="cs-CZ" sz="2400" b="1" dirty="0"/>
          </a:p>
        </p:txBody>
      </p:sp>
      <p:cxnSp>
        <p:nvCxnSpPr>
          <p:cNvPr id="21" name="Přímá spojnice 20"/>
          <p:cNvCxnSpPr/>
          <p:nvPr/>
        </p:nvCxnSpPr>
        <p:spPr bwMode="auto">
          <a:xfrm>
            <a:off x="2483368" y="3060000"/>
            <a:ext cx="986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>
            <a:off x="2952000" y="3060000"/>
            <a:ext cx="0" cy="19649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2987840" y="316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64</a:t>
            </a:r>
            <a:endParaRPr lang="cs-CZ" sz="24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519840" y="316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2987424" y="352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32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2519840" y="352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988000" y="388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16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519840" y="388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2519840" y="4653136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2519840" y="4653136"/>
            <a:ext cx="949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2519840" y="4689136"/>
            <a:ext cx="949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4953744" y="2700000"/>
            <a:ext cx="770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71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4716016" y="3060000"/>
            <a:ext cx="986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5209220" y="3060000"/>
            <a:ext cx="0" cy="118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ovéPole 34"/>
          <p:cNvSpPr txBox="1"/>
          <p:nvPr/>
        </p:nvSpPr>
        <p:spPr>
          <a:xfrm>
            <a:off x="5220488" y="316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71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4752488" y="316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4752000" y="352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cxnSp>
        <p:nvCxnSpPr>
          <p:cNvPr id="50" name="Přímá spojnice 49"/>
          <p:cNvCxnSpPr/>
          <p:nvPr/>
        </p:nvCxnSpPr>
        <p:spPr bwMode="auto">
          <a:xfrm>
            <a:off x="4752488" y="3564000"/>
            <a:ext cx="949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4752488" y="3528000"/>
            <a:ext cx="949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7330008" y="1908000"/>
            <a:ext cx="770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180</a:t>
            </a:r>
            <a:endParaRPr lang="cs-CZ" sz="2400" b="1" dirty="0"/>
          </a:p>
        </p:txBody>
      </p:sp>
      <p:cxnSp>
        <p:nvCxnSpPr>
          <p:cNvPr id="54" name="Přímá spojnice 53"/>
          <p:cNvCxnSpPr/>
          <p:nvPr/>
        </p:nvCxnSpPr>
        <p:spPr bwMode="auto">
          <a:xfrm>
            <a:off x="7200000" y="2276832"/>
            <a:ext cx="986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7632000" y="2276832"/>
            <a:ext cx="11260" cy="36309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TextovéPole 55"/>
          <p:cNvSpPr txBox="1"/>
          <p:nvPr/>
        </p:nvSpPr>
        <p:spPr>
          <a:xfrm>
            <a:off x="7560000" y="2304000"/>
            <a:ext cx="792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180</a:t>
            </a:r>
            <a:endParaRPr lang="cs-CZ" sz="2400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7200360" y="2304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7740000" y="2664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90</a:t>
            </a:r>
            <a:endParaRPr lang="cs-CZ" sz="24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7200360" y="2664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7740000" y="3024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60</a:t>
            </a:r>
            <a:endParaRPr lang="cs-CZ" sz="24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7200360" y="3024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7056000" y="5580000"/>
            <a:ext cx="53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14</a:t>
            </a:r>
            <a:endParaRPr lang="cs-CZ" sz="2400" b="1" dirty="0"/>
          </a:p>
        </p:txBody>
      </p:sp>
      <p:cxnSp>
        <p:nvCxnSpPr>
          <p:cNvPr id="63" name="Přímá spojnice 62"/>
          <p:cNvCxnSpPr/>
          <p:nvPr/>
        </p:nvCxnSpPr>
        <p:spPr bwMode="auto">
          <a:xfrm>
            <a:off x="7200360" y="5589240"/>
            <a:ext cx="949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7200360" y="5625240"/>
            <a:ext cx="949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TextovéPole 64"/>
          <p:cNvSpPr txBox="1"/>
          <p:nvPr/>
        </p:nvSpPr>
        <p:spPr>
          <a:xfrm>
            <a:off x="828000" y="424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</a:t>
            </a:r>
            <a:endParaRPr lang="cs-CZ" sz="2400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360000" y="424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972000" y="460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360000" y="4608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132000" y="424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2520000" y="4247999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1980000" y="5400000"/>
            <a:ext cx="1871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Číslo 64 má </a:t>
            </a:r>
            <a:br>
              <a:rPr lang="cs-CZ" sz="2000" b="1" dirty="0" smtClean="0"/>
            </a:br>
            <a:r>
              <a:rPr lang="cs-CZ" sz="2000" b="1" dirty="0" smtClean="0"/>
              <a:t>7 dělitelů:</a:t>
            </a:r>
          </a:p>
          <a:p>
            <a:r>
              <a:rPr lang="cs-CZ" sz="2000" b="1" dirty="0" smtClean="0"/>
              <a:t>1; 2; 4; 8; 16; 32; 64.</a:t>
            </a:r>
            <a:endParaRPr lang="cs-CZ" sz="2000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4258940" y="4285201"/>
            <a:ext cx="1871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Číslo 71 má </a:t>
            </a:r>
            <a:br>
              <a:rPr lang="cs-CZ" sz="2000" b="1" dirty="0" smtClean="0"/>
            </a:br>
            <a:r>
              <a:rPr lang="cs-CZ" sz="2000" b="1" dirty="0" smtClean="0"/>
              <a:t>2 dělitele:</a:t>
            </a:r>
          </a:p>
          <a:p>
            <a:r>
              <a:rPr lang="cs-CZ" sz="2000" b="1" dirty="0" smtClean="0"/>
              <a:t>1; 71.</a:t>
            </a:r>
            <a:endParaRPr lang="cs-CZ" sz="2000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7740000" y="3384000"/>
            <a:ext cx="59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45</a:t>
            </a:r>
            <a:endParaRPr lang="cs-CZ" sz="24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7200000" y="3384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7740000" y="3744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36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7236296" y="3744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7740000" y="4104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30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7236296" y="4104000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7740000" y="4464000"/>
            <a:ext cx="59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20</a:t>
            </a:r>
            <a:endParaRPr lang="cs-CZ" sz="2400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7236000" y="4479583"/>
            <a:ext cx="4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7740000" y="4824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18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7056000" y="4824000"/>
            <a:ext cx="551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10</a:t>
            </a:r>
            <a:endParaRPr lang="cs-CZ" sz="24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7740000" y="5184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15</a:t>
            </a:r>
            <a:endParaRPr lang="cs-CZ" sz="2400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7056000" y="5199583"/>
            <a:ext cx="587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</a:t>
            </a:r>
            <a:endParaRPr lang="cs-CZ" sz="2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3851920" y="6033482"/>
            <a:ext cx="5292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Číslo 180 má 18 dělitelů: </a:t>
            </a:r>
            <a:r>
              <a:rPr lang="cs-CZ" sz="2000" b="1" dirty="0" smtClean="0"/>
              <a:t>1; 2; 3; 4; 5; 6; 9; 10; 12; 15; 18; 20; 30; 36; 45; 60; 90; 180.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6315713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00"/>
                            </p:stCondLst>
                            <p:childTnLst>
                              <p:par>
                                <p:cTn id="1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00"/>
                            </p:stCondLst>
                            <p:childTnLst>
                              <p:par>
                                <p:cTn id="1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500"/>
                            </p:stCondLst>
                            <p:childTnLst>
                              <p:par>
                                <p:cTn id="2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"/>
                            </p:stCondLst>
                            <p:childTnLst>
                              <p:par>
                                <p:cTn id="2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2" fill="hold">
                      <p:stCondLst>
                        <p:cond delay="indefinite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7" fill="hold">
                      <p:stCondLst>
                        <p:cond delay="indefinite"/>
                      </p:stCondLst>
                      <p:childTnLst>
                        <p:par>
                          <p:cTn id="338" fill="hold">
                            <p:stCondLst>
                              <p:cond delay="0"/>
                            </p:stCondLst>
                            <p:childTnLst>
                              <p:par>
                                <p:cTn id="3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2" fill="hold">
                      <p:stCondLst>
                        <p:cond delay="indefinite"/>
                      </p:stCondLst>
                      <p:childTnLst>
                        <p:par>
                          <p:cTn id="343" fill="hold">
                            <p:stCondLst>
                              <p:cond delay="0"/>
                            </p:stCondLst>
                            <p:childTnLst>
                              <p:par>
                                <p:cTn id="3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2" fill="hold">
                      <p:stCondLst>
                        <p:cond delay="indefinite"/>
                      </p:stCondLst>
                      <p:childTnLst>
                        <p:par>
                          <p:cTn id="353" fill="hold">
                            <p:stCondLst>
                              <p:cond delay="0"/>
                            </p:stCondLst>
                            <p:childTnLst>
                              <p:par>
                                <p:cTn id="3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500"/>
                            </p:stCondLst>
                            <p:childTnLst>
                              <p:par>
                                <p:cTn id="3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1" fill="hold">
                      <p:stCondLst>
                        <p:cond delay="indefinite"/>
                      </p:stCondLst>
                      <p:childTnLst>
                        <p:par>
                          <p:cTn id="362" fill="hold">
                            <p:stCondLst>
                              <p:cond delay="0"/>
                            </p:stCondLst>
                            <p:childTnLst>
                              <p:par>
                                <p:cTn id="3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5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41" grpId="0"/>
      <p:bldP spid="42" grpId="0"/>
      <p:bldP spid="43" grpId="0"/>
      <p:bldP spid="44" grpId="0"/>
      <p:bldP spid="45" grpId="0"/>
      <p:bldP spid="46" grpId="0"/>
      <p:bldP spid="48" grpId="0"/>
      <p:bldP spid="48" grpId="1"/>
      <p:bldP spid="49" grpId="0"/>
      <p:bldP spid="20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29" grpId="1"/>
      <p:bldP spid="32" grpId="0"/>
      <p:bldP spid="35" grpId="0"/>
      <p:bldP spid="36" grpId="0"/>
      <p:bldP spid="47" grpId="0"/>
      <p:bldP spid="47" grpId="1"/>
      <p:bldP spid="53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2" grpId="1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Dělitelnost – hledání dělitelů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2009636"/>
            <a:ext cx="9144000" cy="62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Najděte všechny dělitele čísel: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539552" y="2700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28</a:t>
            </a:r>
            <a:endParaRPr lang="cs-CZ" sz="2400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323528" y="3060000"/>
            <a:ext cx="986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 flipH="1">
            <a:off x="802900" y="3060000"/>
            <a:ext cx="13832" cy="30332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2700000" y="2700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63</a:t>
            </a:r>
            <a:endParaRPr lang="cs-CZ" sz="2400" b="1" dirty="0"/>
          </a:p>
        </p:txBody>
      </p:sp>
      <p:cxnSp>
        <p:nvCxnSpPr>
          <p:cNvPr id="21" name="Přímá spojnice 20"/>
          <p:cNvCxnSpPr/>
          <p:nvPr/>
        </p:nvCxnSpPr>
        <p:spPr bwMode="auto">
          <a:xfrm>
            <a:off x="2483368" y="3060000"/>
            <a:ext cx="986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>
            <a:off x="2952000" y="3060000"/>
            <a:ext cx="0" cy="30332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4953744" y="2700000"/>
            <a:ext cx="770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97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4716016" y="3060000"/>
            <a:ext cx="986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5209220" y="3060000"/>
            <a:ext cx="0" cy="30332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7330008" y="1908000"/>
            <a:ext cx="770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144</a:t>
            </a:r>
            <a:endParaRPr lang="cs-CZ" sz="2400" b="1" dirty="0"/>
          </a:p>
        </p:txBody>
      </p:sp>
      <p:cxnSp>
        <p:nvCxnSpPr>
          <p:cNvPr id="54" name="Přímá spojnice 53"/>
          <p:cNvCxnSpPr/>
          <p:nvPr/>
        </p:nvCxnSpPr>
        <p:spPr bwMode="auto">
          <a:xfrm>
            <a:off x="7200000" y="2276832"/>
            <a:ext cx="986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7632000" y="2276832"/>
            <a:ext cx="11260" cy="36309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360000" y="6300000"/>
            <a:ext cx="3419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1; 2; 4; 7; 14; 28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360000" y="6300000"/>
            <a:ext cx="3419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1; 3; 7; 9; 21; 63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87" name="TextovéPole 86"/>
          <p:cNvSpPr txBox="1"/>
          <p:nvPr/>
        </p:nvSpPr>
        <p:spPr>
          <a:xfrm>
            <a:off x="360000" y="6300000"/>
            <a:ext cx="1393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1; 97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360000" y="6300000"/>
            <a:ext cx="8604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1; 2; 3; 4; 6; 8; 9; 12; 16; 18; 24; 36; 48; 72; 144</a:t>
            </a:r>
            <a:endParaRPr lang="cs-CZ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4857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20" grpId="0"/>
      <p:bldP spid="32" grpId="0"/>
      <p:bldP spid="53" grpId="0"/>
      <p:bldP spid="9" grpId="0"/>
      <p:bldP spid="9" grpId="1"/>
      <p:bldP spid="85" grpId="0"/>
      <p:bldP spid="85" grpId="1"/>
      <p:bldP spid="87" grpId="0"/>
      <p:bldP spid="87" grpId="1"/>
      <p:bldP spid="88" grpId="0"/>
      <p:bldP spid="8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Prvočísla a čísla složená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Prvočísla</a:t>
            </a: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 jsou čísla, </a:t>
            </a:r>
            <a:br>
              <a:rPr lang="cs-CZ" sz="2800" b="1" dirty="0" smtClean="0">
                <a:latin typeface="Arial Black" pitchFamily="34" charset="0"/>
                <a:cs typeface="Arial" pitchFamily="34" charset="0"/>
              </a:rPr>
            </a:b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která mají </a:t>
            </a:r>
            <a:r>
              <a:rPr lang="cs-CZ" sz="2800" b="1" dirty="0">
                <a:latin typeface="Arial Black" pitchFamily="34" charset="0"/>
                <a:cs typeface="Arial" pitchFamily="34" charset="0"/>
              </a:rPr>
              <a:t>právě dva různé dělitele </a:t>
            </a: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/>
            </a:r>
            <a:br>
              <a:rPr lang="cs-CZ" sz="2800" b="1" dirty="0" smtClean="0">
                <a:latin typeface="Arial Black" pitchFamily="34" charset="0"/>
                <a:cs typeface="Arial" pitchFamily="34" charset="0"/>
              </a:rPr>
            </a:b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(</a:t>
            </a:r>
            <a:r>
              <a:rPr lang="cs-CZ" sz="2800" b="1" dirty="0">
                <a:latin typeface="Arial Black" pitchFamily="34" charset="0"/>
                <a:cs typeface="Arial" pitchFamily="34" charset="0"/>
              </a:rPr>
              <a:t>číslo jedna </a:t>
            </a: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a </a:t>
            </a:r>
            <a:r>
              <a:rPr lang="cs-CZ" sz="2800" b="1" dirty="0">
                <a:latin typeface="Arial Black" pitchFamily="34" charset="0"/>
                <a:cs typeface="Arial" pitchFamily="34" charset="0"/>
              </a:rPr>
              <a:t>samo sebe</a:t>
            </a: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).</a:t>
            </a:r>
            <a:endParaRPr lang="cs-CZ" sz="28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0" y="3960000"/>
            <a:ext cx="9144000" cy="9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Složená čísla </a:t>
            </a: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jsou čísla, </a:t>
            </a:r>
            <a:br>
              <a:rPr lang="cs-CZ" sz="2800" b="1" dirty="0" smtClean="0">
                <a:latin typeface="Arial Black" pitchFamily="34" charset="0"/>
                <a:cs typeface="Arial" pitchFamily="34" charset="0"/>
              </a:rPr>
            </a:b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která mají </a:t>
            </a:r>
            <a:r>
              <a:rPr lang="cs-CZ" sz="2800" b="1" dirty="0">
                <a:latin typeface="Arial Black" pitchFamily="34" charset="0"/>
                <a:cs typeface="Arial" pitchFamily="34" charset="0"/>
              </a:rPr>
              <a:t>víc než dva různé dělitele.</a:t>
            </a:r>
          </a:p>
        </p:txBody>
      </p:sp>
      <p:sp>
        <p:nvSpPr>
          <p:cNvPr id="24" name="Rectangle 34"/>
          <p:cNvSpPr>
            <a:spLocks noChangeArrowheads="1"/>
          </p:cNvSpPr>
          <p:nvPr/>
        </p:nvSpPr>
        <p:spPr bwMode="auto">
          <a:xfrm>
            <a:off x="0" y="5220000"/>
            <a:ext cx="91440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Číslo 1</a:t>
            </a:r>
            <a:r>
              <a:rPr lang="cs-CZ" sz="28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cs-CZ" sz="2800" b="1" dirty="0" smtClean="0">
                <a:latin typeface="Arial Black" pitchFamily="34" charset="0"/>
                <a:cs typeface="Arial" pitchFamily="34" charset="0"/>
              </a:rPr>
              <a:t>není ani prvočíslo ani číslo složené.</a:t>
            </a:r>
            <a:endParaRPr lang="cs-CZ" sz="2800" b="1" dirty="0">
              <a:latin typeface="Arial Black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2374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Prvočísla a čísla složená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16000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latin typeface="Arial" pitchFamily="34" charset="0"/>
                <a:cs typeface="Arial" pitchFamily="34" charset="0"/>
              </a:rPr>
              <a:t>Rozdělte čísla podle počtu dělitelů (prvočísla podtrhněte, čísla složená přepište červenou):</a:t>
            </a:r>
            <a:endParaRPr lang="cs-CZ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60000" y="3060000"/>
            <a:ext cx="9901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12</a:t>
            </a:r>
            <a:endParaRPr lang="cs-CZ" sz="48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2160000" y="3060000"/>
            <a:ext cx="11022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  1</a:t>
            </a:r>
            <a:endParaRPr lang="cs-CZ" sz="48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3960000" y="3060000"/>
            <a:ext cx="1210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15</a:t>
            </a:r>
            <a:endParaRPr lang="cs-CZ" sz="48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5760000" y="3060000"/>
            <a:ext cx="1021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83</a:t>
            </a:r>
            <a:endParaRPr lang="cs-CZ" sz="48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7560000" y="3060000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51</a:t>
            </a:r>
            <a:endParaRPr lang="cs-CZ" sz="48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720000" y="3960000"/>
            <a:ext cx="7520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9</a:t>
            </a:r>
            <a:endParaRPr lang="cs-CZ" sz="48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2160000" y="3960000"/>
            <a:ext cx="9498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33</a:t>
            </a:r>
            <a:endParaRPr lang="cs-CZ" sz="48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3960000" y="3960000"/>
            <a:ext cx="913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78</a:t>
            </a:r>
            <a:endParaRPr lang="cs-CZ" sz="48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5544000" y="3960000"/>
            <a:ext cx="1376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111</a:t>
            </a:r>
            <a:endParaRPr lang="cs-CZ" sz="48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7560000" y="3960000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77</a:t>
            </a:r>
            <a:endParaRPr lang="cs-CZ" sz="48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396336" y="4794347"/>
            <a:ext cx="9901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21</a:t>
            </a:r>
            <a:endParaRPr lang="cs-CZ" sz="48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2196336" y="4794347"/>
            <a:ext cx="11022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37</a:t>
            </a:r>
            <a:endParaRPr lang="cs-CZ" sz="48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996336" y="4794347"/>
            <a:ext cx="1210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89</a:t>
            </a:r>
            <a:endParaRPr lang="cs-CZ" sz="48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5796336" y="4794347"/>
            <a:ext cx="1021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11</a:t>
            </a:r>
            <a:endParaRPr lang="cs-CZ" sz="48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7596336" y="4794347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39</a:t>
            </a:r>
            <a:endParaRPr lang="cs-CZ" sz="48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96336" y="5694347"/>
            <a:ext cx="11120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57</a:t>
            </a:r>
            <a:endParaRPr lang="cs-CZ" sz="48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2196336" y="5694347"/>
            <a:ext cx="9498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91</a:t>
            </a:r>
            <a:endParaRPr lang="cs-CZ" sz="48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3996336" y="5694347"/>
            <a:ext cx="913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44</a:t>
            </a:r>
            <a:endParaRPr lang="cs-CZ" sz="48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580336" y="5694347"/>
            <a:ext cx="1376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101</a:t>
            </a:r>
            <a:endParaRPr lang="cs-CZ" sz="48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7596336" y="5694347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47</a:t>
            </a:r>
            <a:endParaRPr lang="cs-CZ" sz="4800" b="1" dirty="0"/>
          </a:p>
        </p:txBody>
      </p:sp>
    </p:spTree>
    <p:extLst>
      <p:ext uri="{BB962C8B-B14F-4D97-AF65-F5344CB8AC3E}">
        <p14:creationId xmlns:p14="http://schemas.microsoft.com/office/powerpoint/2010/main" val="211349999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2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9" dur="2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2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7" dur="2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1" dur="2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5" dur="2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9" dur="2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3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7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5" dur="2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9" dur="2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3" dur="2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7" dur="2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25" grpId="0"/>
      <p:bldP spid="26" grpId="0"/>
      <p:bldP spid="28" grpId="0"/>
      <p:bldP spid="29" grpId="0"/>
      <p:bldP spid="31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2515</TotalTime>
  <Words>340</Words>
  <Application>Microsoft Office PowerPoint</Application>
  <PresentationFormat>Předvádění na obrazovce (4:3)</PresentationFormat>
  <Paragraphs>113</Paragraphs>
  <Slides>6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Prezentace školení zaměstnanců</vt:lpstr>
      <vt:lpstr>Prvočísla a čísla složená</vt:lpstr>
      <vt:lpstr>Dělitelnost – hledání dělitelů</vt:lpstr>
      <vt:lpstr>Dělitelnost – hledání dělitelů</vt:lpstr>
      <vt:lpstr>Dělitelnost – hledání dělitelů</vt:lpstr>
      <vt:lpstr>Prvočísla a čísla složená</vt:lpstr>
      <vt:lpstr>Prvočísla a čísla složená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355</cp:revision>
  <dcterms:created xsi:type="dcterms:W3CDTF">2012-01-02T08:14:14Z</dcterms:created>
  <dcterms:modified xsi:type="dcterms:W3CDTF">2013-04-11T17:04:14Z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