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8"/>
  </p:notesMasterIdLst>
  <p:handoutMasterIdLst>
    <p:handoutMasterId r:id="rId29"/>
  </p:handoutMasterIdLst>
  <p:sldIdLst>
    <p:sldId id="256" r:id="rId2"/>
    <p:sldId id="314" r:id="rId3"/>
    <p:sldId id="339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8" r:id="rId16"/>
    <p:sldId id="327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38" r:id="rId27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003399"/>
    <a:srgbClr val="FFFFCC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100" d="100"/>
          <a:sy n="100" d="100"/>
        </p:scale>
        <p:origin x="-516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25.xml"/><Relationship Id="rId3" Type="http://schemas.openxmlformats.org/officeDocument/2006/relationships/slide" Target="slide5.xml"/><Relationship Id="rId7" Type="http://schemas.openxmlformats.org/officeDocument/2006/relationships/slide" Target="slide7.xml"/><Relationship Id="rId12" Type="http://schemas.openxmlformats.org/officeDocument/2006/relationships/slide" Target="slide2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11" Type="http://schemas.openxmlformats.org/officeDocument/2006/relationships/slide" Target="slide21.xml"/><Relationship Id="rId5" Type="http://schemas.openxmlformats.org/officeDocument/2006/relationships/slide" Target="slide17.xml"/><Relationship Id="rId10" Type="http://schemas.openxmlformats.org/officeDocument/2006/relationships/slide" Target="slide13.xml"/><Relationship Id="rId4" Type="http://schemas.openxmlformats.org/officeDocument/2006/relationships/slide" Target="slide15.xml"/><Relationship Id="rId9" Type="http://schemas.openxmlformats.org/officeDocument/2006/relationships/slide" Target="slide9.xml"/><Relationship Id="rId14" Type="http://schemas.openxmlformats.org/officeDocument/2006/relationships/slide" Target="slide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627534"/>
            <a:ext cx="7772400" cy="792088"/>
          </a:xfrm>
        </p:spPr>
        <p:txBody>
          <a:bodyPr/>
          <a:lstStyle/>
          <a:p>
            <a:pPr algn="ctr"/>
            <a:r>
              <a:rPr lang="cs-CZ" dirty="0"/>
              <a:t>Znaky </a:t>
            </a:r>
            <a:r>
              <a:rPr lang="cs-CZ" dirty="0" smtClean="0"/>
              <a:t>dělitelnosti</a:t>
            </a:r>
            <a:endParaRPr lang="cs-CZ" sz="28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pěti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6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Určete, zda jsou daná čísla dělitelná pěti (zapisujte </a:t>
            </a:r>
            <a:r>
              <a:rPr lang="cs-CZ" sz="2000" b="1" i="1" dirty="0" smtClean="0"/>
              <a:t>ano</a:t>
            </a:r>
            <a:r>
              <a:rPr lang="cs-CZ" sz="2000" b="1" dirty="0" smtClean="0"/>
              <a:t> nebo </a:t>
            </a:r>
            <a:r>
              <a:rPr lang="cs-CZ" sz="2000" b="1" i="1" dirty="0" smtClean="0"/>
              <a:t>ne</a:t>
            </a:r>
            <a:r>
              <a:rPr lang="cs-CZ" sz="2000" b="1" dirty="0" smtClean="0"/>
              <a:t>):</a:t>
            </a:r>
            <a:endParaRPr lang="cs-CZ" sz="20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2160000"/>
            <a:ext cx="63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775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6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515 065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17 631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648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5 050 556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720000" y="2160000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760331" y="2169082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172400" y="213970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580000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" y="2880000"/>
            <a:ext cx="1259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Zapište: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420000"/>
            <a:ext cx="495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trojciferné  číslo dělitelné pěti: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960000"/>
            <a:ext cx="55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sudé dvojciferné číslo dělitelné pěti: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500000"/>
            <a:ext cx="6948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Všechna dvojciferná čísla dělitelná pěti se stejnými číslicemi: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7308304" y="3420000"/>
            <a:ext cx="7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308304" y="3960000"/>
            <a:ext cx="649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7308304" y="4500000"/>
            <a:ext cx="649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55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>
            <a:hlinkClick r:id="rId2" action="ppaction://hlinksldjump"/>
          </p:cNvPr>
          <p:cNvSpPr txBox="1"/>
          <p:nvPr/>
        </p:nvSpPr>
        <p:spPr>
          <a:xfrm>
            <a:off x="7812360" y="450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Zpět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2126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šesti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25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Šesti jsou dělitelná ta přirozená čísla, která jsou dělitelná </a:t>
            </a:r>
            <a:br>
              <a:rPr lang="cs-CZ" sz="2000" b="1" dirty="0" smtClean="0">
                <a:solidFill>
                  <a:srgbClr val="FF0000"/>
                </a:solidFill>
              </a:rPr>
            </a:br>
            <a:r>
              <a:rPr lang="cs-CZ" sz="2000" b="1" dirty="0" smtClean="0">
                <a:solidFill>
                  <a:srgbClr val="FF0000"/>
                </a:solidFill>
              </a:rPr>
              <a:t>dvěma i třemi zároveň.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1656184" y="3420000"/>
            <a:ext cx="61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3399"/>
                </a:solidFill>
              </a:rPr>
              <a:t>24 </a:t>
            </a:r>
            <a:endParaRPr lang="cs-CZ" sz="2000" b="1" dirty="0">
              <a:solidFill>
                <a:srgbClr val="003399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0" y="43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Číslo musí být sudé a (zároveň) jeho </a:t>
            </a:r>
            <a:r>
              <a:rPr lang="cs-CZ" sz="2000" b="1" dirty="0" err="1" smtClean="0"/>
              <a:t>ciferný</a:t>
            </a:r>
            <a:r>
              <a:rPr lang="cs-CZ" sz="2000" b="1" dirty="0" smtClean="0"/>
              <a:t> součet </a:t>
            </a:r>
            <a:br>
              <a:rPr lang="cs-CZ" sz="2000" b="1" dirty="0" smtClean="0"/>
            </a:br>
            <a:r>
              <a:rPr lang="cs-CZ" sz="2000" b="1" dirty="0" smtClean="0"/>
              <a:t>musí být dělitelný třemi.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800000"/>
            <a:ext cx="4234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čísla dělitelná šesti?</a:t>
            </a:r>
            <a:endParaRPr lang="cs-CZ" sz="2000" b="1" dirty="0"/>
          </a:p>
        </p:txBody>
      </p:sp>
      <p:sp>
        <p:nvSpPr>
          <p:cNvPr id="2" name="Obdélník 1"/>
          <p:cNvSpPr/>
          <p:nvPr/>
        </p:nvSpPr>
        <p:spPr>
          <a:xfrm>
            <a:off x="3139124" y="3420000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 smtClean="0">
                <a:solidFill>
                  <a:srgbClr val="003399"/>
                </a:solidFill>
              </a:rPr>
              <a:t>786 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699273" y="3417175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>
                <a:solidFill>
                  <a:srgbClr val="003399"/>
                </a:solidFill>
              </a:rPr>
              <a:t>53 </a:t>
            </a:r>
            <a:r>
              <a:rPr lang="cs-CZ" b="1" dirty="0" smtClean="0">
                <a:solidFill>
                  <a:srgbClr val="003399"/>
                </a:solidFill>
              </a:rPr>
              <a:t>892</a:t>
            </a:r>
          </a:p>
        </p:txBody>
      </p:sp>
      <p:sp>
        <p:nvSpPr>
          <p:cNvPr id="5" name="Obdélník 4"/>
          <p:cNvSpPr/>
          <p:nvPr/>
        </p:nvSpPr>
        <p:spPr>
          <a:xfrm>
            <a:off x="6516216" y="3417175"/>
            <a:ext cx="1018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 smtClean="0">
                <a:solidFill>
                  <a:srgbClr val="003399"/>
                </a:solidFill>
              </a:rPr>
              <a:t>679 950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75656" y="3780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2+4=6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843809" y="3780000"/>
            <a:ext cx="12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7+8+6=21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4305841" y="3780000"/>
            <a:ext cx="1778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5+3+8+9+2=27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156176" y="3780000"/>
            <a:ext cx="2051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6+7+9+9+5+0=36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Ovál 13"/>
          <p:cNvSpPr/>
          <p:nvPr/>
        </p:nvSpPr>
        <p:spPr bwMode="auto">
          <a:xfrm>
            <a:off x="1835608" y="3439348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ál 14"/>
          <p:cNvSpPr/>
          <p:nvPr/>
        </p:nvSpPr>
        <p:spPr bwMode="auto">
          <a:xfrm>
            <a:off x="3419696" y="3435846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ál 15"/>
          <p:cNvSpPr/>
          <p:nvPr/>
        </p:nvSpPr>
        <p:spPr bwMode="auto">
          <a:xfrm>
            <a:off x="5291904" y="3403580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ál 16"/>
          <p:cNvSpPr/>
          <p:nvPr/>
        </p:nvSpPr>
        <p:spPr bwMode="auto">
          <a:xfrm>
            <a:off x="7252011" y="3417175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507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1" grpId="0"/>
      <p:bldP spid="7" grpId="0"/>
      <p:bldP spid="2" grpId="0"/>
      <p:bldP spid="3" grpId="0"/>
      <p:bldP spid="5" grpId="0"/>
      <p:bldP spid="6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šesti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6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Určete, zda jsou daná čísla dělitelná šesti (zapisujte </a:t>
            </a:r>
            <a:r>
              <a:rPr lang="cs-CZ" sz="2000" b="1" i="1" dirty="0" smtClean="0"/>
              <a:t>ano</a:t>
            </a:r>
            <a:r>
              <a:rPr lang="cs-CZ" sz="2000" b="1" dirty="0" smtClean="0"/>
              <a:t> nebo </a:t>
            </a:r>
            <a:r>
              <a:rPr lang="cs-CZ" sz="2000" b="1" i="1" dirty="0" smtClean="0"/>
              <a:t>ne</a:t>
            </a:r>
            <a:r>
              <a:rPr lang="cs-CZ" sz="2000" b="1" dirty="0" smtClean="0"/>
              <a:t>):</a:t>
            </a:r>
            <a:endParaRPr lang="cs-CZ" sz="20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2160000"/>
            <a:ext cx="63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583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6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519 264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8 216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648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7 596 456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987824" y="2191582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80000" y="2160000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27584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580000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" y="2700000"/>
            <a:ext cx="1259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Zapište: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60000"/>
            <a:ext cx="495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trojciferné  číslo dělitelné šesti: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600000"/>
            <a:ext cx="57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pěticiferné číslo dělitelné šesti: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140000"/>
            <a:ext cx="5455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liché dvojciferné číslo dělitelné šesti: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760000" y="3060000"/>
            <a:ext cx="9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102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5760000" y="3600000"/>
            <a:ext cx="1116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99 996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5760000" y="4140000"/>
            <a:ext cx="1188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žádné!!!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0" y="4680000"/>
            <a:ext cx="5455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sedmiciferné číslo dělitelné šesti: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760000" y="4680000"/>
            <a:ext cx="1332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1 000 002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>
            <a:hlinkClick r:id="rId2" action="ppaction://hlinksldjump"/>
          </p:cNvPr>
          <p:cNvSpPr txBox="1"/>
          <p:nvPr/>
        </p:nvSpPr>
        <p:spPr>
          <a:xfrm>
            <a:off x="7812360" y="450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Zpět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91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sedmi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25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Sedmi jsou dělitelná ta přirozená čísla, u nichž je </a:t>
            </a:r>
            <a:r>
              <a:rPr lang="cs-CZ" sz="2000" b="1" dirty="0">
                <a:solidFill>
                  <a:srgbClr val="FF0000"/>
                </a:solidFill>
              </a:rPr>
              <a:t>dvojnásobek počtu stovek zvětšený o poslední dvojčíslí dělitelný </a:t>
            </a:r>
            <a:r>
              <a:rPr lang="cs-CZ" sz="2000" b="1" dirty="0" smtClean="0">
                <a:solidFill>
                  <a:srgbClr val="FF0000"/>
                </a:solidFill>
              </a:rPr>
              <a:t>7.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1656184" y="3420000"/>
            <a:ext cx="61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3399"/>
                </a:solidFill>
              </a:rPr>
              <a:t>329 </a:t>
            </a:r>
            <a:endParaRPr lang="cs-CZ" sz="2000" b="1" dirty="0">
              <a:solidFill>
                <a:srgbClr val="003399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0" y="1800000"/>
            <a:ext cx="4234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čísla dělitelná sedmi?</a:t>
            </a:r>
            <a:endParaRPr lang="cs-CZ" sz="2000" b="1" dirty="0"/>
          </a:p>
        </p:txBody>
      </p:sp>
      <p:sp>
        <p:nvSpPr>
          <p:cNvPr id="2" name="Obdélník 1"/>
          <p:cNvSpPr/>
          <p:nvPr/>
        </p:nvSpPr>
        <p:spPr>
          <a:xfrm>
            <a:off x="3042944" y="3420000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 smtClean="0">
                <a:solidFill>
                  <a:srgbClr val="003399"/>
                </a:solidFill>
              </a:rPr>
              <a:t>7 581 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699273" y="3417175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>
                <a:solidFill>
                  <a:srgbClr val="003399"/>
                </a:solidFill>
              </a:rPr>
              <a:t>53 </a:t>
            </a:r>
            <a:r>
              <a:rPr lang="cs-CZ" b="1" dirty="0" smtClean="0">
                <a:solidFill>
                  <a:srgbClr val="003399"/>
                </a:solidFill>
              </a:rPr>
              <a:t>893</a:t>
            </a:r>
          </a:p>
        </p:txBody>
      </p:sp>
      <p:sp>
        <p:nvSpPr>
          <p:cNvPr id="5" name="Obdélník 4"/>
          <p:cNvSpPr/>
          <p:nvPr/>
        </p:nvSpPr>
        <p:spPr>
          <a:xfrm>
            <a:off x="7057097" y="3417175"/>
            <a:ext cx="1018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 smtClean="0">
                <a:solidFill>
                  <a:srgbClr val="003399"/>
                </a:solidFill>
              </a:rPr>
              <a:t>679 952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259632" y="3780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2·3+29=35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699793" y="3780000"/>
            <a:ext cx="160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75·2+81=231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4305841" y="3780000"/>
            <a:ext cx="1922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538·2+93=1 169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588224" y="3780000"/>
            <a:ext cx="2151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6799·2+52=13 650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Ovál 13"/>
          <p:cNvSpPr/>
          <p:nvPr/>
        </p:nvSpPr>
        <p:spPr bwMode="auto">
          <a:xfrm>
            <a:off x="1835696" y="3438000"/>
            <a:ext cx="360216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ál 14"/>
          <p:cNvSpPr/>
          <p:nvPr/>
        </p:nvSpPr>
        <p:spPr bwMode="auto">
          <a:xfrm>
            <a:off x="3394800" y="3420000"/>
            <a:ext cx="360216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ál 15"/>
          <p:cNvSpPr/>
          <p:nvPr/>
        </p:nvSpPr>
        <p:spPr bwMode="auto">
          <a:xfrm>
            <a:off x="5184000" y="3403580"/>
            <a:ext cx="360216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ál 16"/>
          <p:cNvSpPr/>
          <p:nvPr/>
        </p:nvSpPr>
        <p:spPr bwMode="auto">
          <a:xfrm>
            <a:off x="7668344" y="3417175"/>
            <a:ext cx="3795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4516745" y="1800000"/>
            <a:ext cx="4015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Existuje několik různých způsobů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2699793" y="4176000"/>
            <a:ext cx="160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2·2+31=35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320001" y="4176000"/>
            <a:ext cx="1476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11·2+69=91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588001" y="4176000"/>
            <a:ext cx="1872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136·2+50=322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588000" y="4572000"/>
            <a:ext cx="1459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3·2+22=28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0" y="21600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Číslo je dělitelné sedmi, je-li dělitelný součet vypočtený tak, že jednotlivé číslice (odzadu) násobíme postupně čísly 1, 3, 2, 6, 4, 5</a:t>
            </a:r>
            <a:r>
              <a:rPr lang="cs-CZ" sz="2000" b="1" dirty="0">
                <a:solidFill>
                  <a:srgbClr val="FF0000"/>
                </a:solidFill>
              </a:rPr>
              <a:t>, </a:t>
            </a:r>
            <a:r>
              <a:rPr lang="cs-CZ" sz="2000" b="1" dirty="0" smtClean="0">
                <a:solidFill>
                  <a:srgbClr val="FF0000"/>
                </a:solidFill>
              </a:rPr>
              <a:t>1</a:t>
            </a:r>
            <a:r>
              <a:rPr lang="cs-CZ" sz="2000" b="1" dirty="0">
                <a:solidFill>
                  <a:srgbClr val="FF0000"/>
                </a:solidFill>
              </a:rPr>
              <a:t>, 3, 2, 6, 4, </a:t>
            </a:r>
            <a:r>
              <a:rPr lang="cs-CZ" sz="2000" b="1" dirty="0" smtClean="0">
                <a:solidFill>
                  <a:srgbClr val="FF0000"/>
                </a:solidFill>
              </a:rPr>
              <a:t>5, </a:t>
            </a:r>
            <a:r>
              <a:rPr lang="cs-CZ" sz="2000" b="1" dirty="0">
                <a:solidFill>
                  <a:srgbClr val="FF0000"/>
                </a:solidFill>
              </a:rPr>
              <a:t>… </a:t>
            </a:r>
            <a:endParaRPr lang="cs-CZ" sz="2000" b="1" dirty="0" smtClean="0">
              <a:solidFill>
                <a:srgbClr val="FF0000"/>
              </a:solidFill>
            </a:endParaRPr>
          </a:p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a výsledné součiny sečteme.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1008000" y="4176000"/>
            <a:ext cx="2210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CCFF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</a:rPr>
              <a:t>·9+</a:t>
            </a:r>
            <a:r>
              <a:rPr lang="cs-CZ" b="1" dirty="0" smtClean="0">
                <a:solidFill>
                  <a:srgbClr val="00CCFF"/>
                </a:solidFill>
              </a:rPr>
              <a:t>3</a:t>
            </a:r>
            <a:r>
              <a:rPr lang="cs-CZ" b="1" dirty="0" smtClean="0">
                <a:solidFill>
                  <a:srgbClr val="FF0000"/>
                </a:solidFill>
              </a:rPr>
              <a:t>·2+</a:t>
            </a:r>
            <a:r>
              <a:rPr lang="cs-CZ" b="1" dirty="0" smtClean="0">
                <a:solidFill>
                  <a:srgbClr val="00CCFF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·3=21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340000" y="457200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CCFF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</a:rPr>
              <a:t>·1+</a:t>
            </a:r>
            <a:r>
              <a:rPr lang="cs-CZ" b="1" dirty="0" smtClean="0">
                <a:solidFill>
                  <a:srgbClr val="00CCFF"/>
                </a:solidFill>
              </a:rPr>
              <a:t>3</a:t>
            </a:r>
            <a:r>
              <a:rPr lang="cs-CZ" b="1" dirty="0" smtClean="0">
                <a:solidFill>
                  <a:srgbClr val="FF0000"/>
                </a:solidFill>
              </a:rPr>
              <a:t>·8+</a:t>
            </a:r>
            <a:r>
              <a:rPr lang="cs-CZ" b="1" dirty="0" smtClean="0">
                <a:solidFill>
                  <a:srgbClr val="00CCFF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·5+</a:t>
            </a:r>
            <a:r>
              <a:rPr lang="cs-CZ" b="1" dirty="0" smtClean="0">
                <a:solidFill>
                  <a:srgbClr val="00CCFF"/>
                </a:solidFill>
              </a:rPr>
              <a:t>6</a:t>
            </a:r>
            <a:r>
              <a:rPr lang="cs-CZ" b="1" dirty="0" smtClean="0">
                <a:solidFill>
                  <a:srgbClr val="FF0000"/>
                </a:solidFill>
              </a:rPr>
              <a:t>·7=77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868811" y="4176000"/>
            <a:ext cx="2772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CCFF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</a:rPr>
              <a:t>·3+</a:t>
            </a:r>
            <a:r>
              <a:rPr lang="cs-CZ" b="1" dirty="0" smtClean="0">
                <a:solidFill>
                  <a:srgbClr val="00CCFF"/>
                </a:solidFill>
              </a:rPr>
              <a:t>3</a:t>
            </a:r>
            <a:r>
              <a:rPr lang="cs-CZ" b="1" dirty="0" smtClean="0">
                <a:solidFill>
                  <a:srgbClr val="FF0000"/>
                </a:solidFill>
              </a:rPr>
              <a:t>·9+</a:t>
            </a:r>
            <a:r>
              <a:rPr lang="cs-CZ" b="1" dirty="0" smtClean="0">
                <a:solidFill>
                  <a:srgbClr val="00CCFF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·8+</a:t>
            </a:r>
            <a:r>
              <a:rPr lang="cs-CZ" b="1" dirty="0" smtClean="0">
                <a:solidFill>
                  <a:srgbClr val="00CCFF"/>
                </a:solidFill>
              </a:rPr>
              <a:t>6</a:t>
            </a:r>
            <a:r>
              <a:rPr lang="cs-CZ" b="1" dirty="0" smtClean="0">
                <a:solidFill>
                  <a:srgbClr val="FF0000"/>
                </a:solidFill>
              </a:rPr>
              <a:t>·3+</a:t>
            </a:r>
            <a:r>
              <a:rPr lang="cs-CZ" b="1" dirty="0" smtClean="0">
                <a:solidFill>
                  <a:srgbClr val="00CCFF"/>
                </a:solidFill>
              </a:rPr>
              <a:t>4</a:t>
            </a:r>
            <a:r>
              <a:rPr lang="cs-CZ" b="1" dirty="0" smtClean="0">
                <a:solidFill>
                  <a:srgbClr val="FF0000"/>
                </a:solidFill>
              </a:rPr>
              <a:t>·5=84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868000" y="4572000"/>
            <a:ext cx="3397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CCFF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</a:rPr>
              <a:t>·2+</a:t>
            </a:r>
            <a:r>
              <a:rPr lang="cs-CZ" b="1" dirty="0" smtClean="0">
                <a:solidFill>
                  <a:srgbClr val="00CCFF"/>
                </a:solidFill>
              </a:rPr>
              <a:t>3</a:t>
            </a:r>
            <a:r>
              <a:rPr lang="cs-CZ" b="1" dirty="0" smtClean="0">
                <a:solidFill>
                  <a:srgbClr val="FF0000"/>
                </a:solidFill>
              </a:rPr>
              <a:t>·5+</a:t>
            </a:r>
            <a:r>
              <a:rPr lang="cs-CZ" b="1" dirty="0" smtClean="0">
                <a:solidFill>
                  <a:srgbClr val="00CCFF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·9+</a:t>
            </a:r>
            <a:r>
              <a:rPr lang="cs-CZ" b="1" dirty="0" smtClean="0">
                <a:solidFill>
                  <a:srgbClr val="00CCFF"/>
                </a:solidFill>
              </a:rPr>
              <a:t>6</a:t>
            </a:r>
            <a:r>
              <a:rPr lang="cs-CZ" b="1" dirty="0" smtClean="0">
                <a:solidFill>
                  <a:srgbClr val="FF0000"/>
                </a:solidFill>
              </a:rPr>
              <a:t>·9+</a:t>
            </a:r>
            <a:r>
              <a:rPr lang="cs-CZ" b="1" dirty="0" smtClean="0">
                <a:solidFill>
                  <a:srgbClr val="00CCFF"/>
                </a:solidFill>
              </a:rPr>
              <a:t>4</a:t>
            </a:r>
            <a:r>
              <a:rPr lang="cs-CZ" b="1" dirty="0" smtClean="0">
                <a:solidFill>
                  <a:srgbClr val="FF0000"/>
                </a:solidFill>
              </a:rPr>
              <a:t>·7+</a:t>
            </a:r>
            <a:r>
              <a:rPr lang="cs-CZ" b="1" dirty="0" smtClean="0">
                <a:solidFill>
                  <a:srgbClr val="00CCFF"/>
                </a:solidFill>
              </a:rPr>
              <a:t>5</a:t>
            </a:r>
            <a:r>
              <a:rPr lang="cs-CZ" b="1" dirty="0" smtClean="0">
                <a:solidFill>
                  <a:srgbClr val="FF0000"/>
                </a:solidFill>
              </a:rPr>
              <a:t>·6=147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3941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6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31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32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38" presetClass="exit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6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38" presetClass="exit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6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38" presetClass="exit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6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38" presetClass="exit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7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38" presetClass="exit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7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38" presetClass="exit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8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38" presetClass="exit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8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38" presetClass="exit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8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0" grpId="0"/>
      <p:bldP spid="7" grpId="0"/>
      <p:bldP spid="2" grpId="0"/>
      <p:bldP spid="3" grpId="0"/>
      <p:bldP spid="5" grpId="0"/>
      <p:bldP spid="6" grpId="0"/>
      <p:bldP spid="6" grpId="1"/>
      <p:bldP spid="11" grpId="0"/>
      <p:bldP spid="11" grpId="1"/>
      <p:bldP spid="12" grpId="0"/>
      <p:bldP spid="12" grpId="1"/>
      <p:bldP spid="13" grpId="0"/>
      <p:bldP spid="13" grpId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4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sedmi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6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Určete, zda jsou daná čísla dělitelná sedmi (zapisujte </a:t>
            </a:r>
            <a:r>
              <a:rPr lang="cs-CZ" sz="2000" b="1" i="1" dirty="0" smtClean="0"/>
              <a:t>ano</a:t>
            </a:r>
            <a:r>
              <a:rPr lang="cs-CZ" sz="2000" b="1" dirty="0" smtClean="0"/>
              <a:t> nebo </a:t>
            </a:r>
            <a:r>
              <a:rPr lang="cs-CZ" sz="2000" b="1" i="1" dirty="0" smtClean="0"/>
              <a:t>ne</a:t>
            </a:r>
            <a:r>
              <a:rPr lang="cs-CZ" sz="2000" b="1" dirty="0" smtClean="0"/>
              <a:t>):</a:t>
            </a:r>
            <a:endParaRPr lang="cs-CZ" sz="20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2160000"/>
            <a:ext cx="63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583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6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519 264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8 213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648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7 596 465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987824" y="2191582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80000" y="2160000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27584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580000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" y="2700000"/>
            <a:ext cx="1259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Zapište: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60000"/>
            <a:ext cx="495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trojciferné  číslo dělitelné sedmi: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600000"/>
            <a:ext cx="57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trojciferné číslo dělitelné sedmi: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140000"/>
            <a:ext cx="5455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liché dvojciferné číslo dělitelné sedmi: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760000" y="3060000"/>
            <a:ext cx="9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105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5760000" y="3600000"/>
            <a:ext cx="720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994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5760001" y="4140000"/>
            <a:ext cx="7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91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0" y="4680000"/>
            <a:ext cx="57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číslo dělitelné čísly od jedné do sedmi: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760000" y="4680000"/>
            <a:ext cx="66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420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>
            <a:hlinkClick r:id="rId2" action="ppaction://hlinksldjump"/>
          </p:cNvPr>
          <p:cNvSpPr txBox="1"/>
          <p:nvPr/>
        </p:nvSpPr>
        <p:spPr>
          <a:xfrm>
            <a:off x="7812360" y="450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Zpět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2306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osmi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25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Osmi jsou dělitelná ta přirozená čísla, která mají poslední trojčíslí dělitelné osmi.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2411760" y="3402000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3399"/>
                </a:solidFill>
              </a:rPr>
              <a:t>7 136</a:t>
            </a:r>
            <a:endParaRPr lang="cs-CZ" sz="2000" b="1" dirty="0">
              <a:solidFill>
                <a:srgbClr val="003399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0" y="414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Poslední trojčíslí je číslo složené z posledních tří číslic daného čísla.</a:t>
            </a:r>
            <a:endParaRPr lang="cs-CZ" sz="20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0" y="1800000"/>
            <a:ext cx="4234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čísla dělitelná osmi?</a:t>
            </a:r>
            <a:endParaRPr lang="cs-CZ" sz="2000" b="1" dirty="0"/>
          </a:p>
        </p:txBody>
      </p:sp>
      <p:sp>
        <p:nvSpPr>
          <p:cNvPr id="2" name="Obdélník 1"/>
          <p:cNvSpPr/>
          <p:nvPr/>
        </p:nvSpPr>
        <p:spPr>
          <a:xfrm>
            <a:off x="3275856" y="3420000"/>
            <a:ext cx="864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5 960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371509" y="3420000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72 872 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5497989" y="3420000"/>
            <a:ext cx="1005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711 104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6" name="Ovál 5"/>
          <p:cNvSpPr/>
          <p:nvPr/>
        </p:nvSpPr>
        <p:spPr bwMode="auto">
          <a:xfrm>
            <a:off x="2699792" y="3420000"/>
            <a:ext cx="45704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ál 11"/>
          <p:cNvSpPr/>
          <p:nvPr/>
        </p:nvSpPr>
        <p:spPr bwMode="auto">
          <a:xfrm>
            <a:off x="3510000" y="3420000"/>
            <a:ext cx="467944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ál 12"/>
          <p:cNvSpPr/>
          <p:nvPr/>
        </p:nvSpPr>
        <p:spPr bwMode="auto">
          <a:xfrm>
            <a:off x="4752000" y="3420000"/>
            <a:ext cx="465616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ál 13"/>
          <p:cNvSpPr/>
          <p:nvPr/>
        </p:nvSpPr>
        <p:spPr bwMode="auto">
          <a:xfrm>
            <a:off x="5976000" y="3420000"/>
            <a:ext cx="486224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1830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1" grpId="0"/>
      <p:bldP spid="75" grpId="0"/>
      <p:bldP spid="2" grpId="0"/>
      <p:bldP spid="3" grpId="0"/>
      <p:bldP spid="5" grpId="0"/>
      <p:bldP spid="6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osmi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6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Určete, zda jsou daná čísla dělitelná osmi (zapisujte </a:t>
            </a:r>
            <a:r>
              <a:rPr lang="cs-CZ" sz="2000" b="1" i="1" dirty="0" smtClean="0"/>
              <a:t>ano</a:t>
            </a:r>
            <a:r>
              <a:rPr lang="cs-CZ" sz="2000" b="1" dirty="0" smtClean="0"/>
              <a:t> nebo </a:t>
            </a:r>
            <a:r>
              <a:rPr lang="cs-CZ" sz="2000" b="1" i="1" dirty="0" smtClean="0"/>
              <a:t>ne</a:t>
            </a:r>
            <a:r>
              <a:rPr lang="cs-CZ" sz="2000" b="1" dirty="0" smtClean="0"/>
              <a:t>):</a:t>
            </a:r>
            <a:endParaRPr lang="cs-CZ" sz="20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2160000"/>
            <a:ext cx="82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1 586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6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519 264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84 200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648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7 596 564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987824" y="2191582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508000" y="2160000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27584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8208192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" y="2700000"/>
            <a:ext cx="1259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Zapište: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60000"/>
            <a:ext cx="495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čtyřciferné  číslo dělitelné osmi: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600000"/>
            <a:ext cx="57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dvojciferné číslo dělitelné osmi: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140000"/>
            <a:ext cx="5455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číslo dělitelné pěti i osmi zároveň: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8136264" y="3060000"/>
            <a:ext cx="9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1 000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8136264" y="3600000"/>
            <a:ext cx="481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96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8136265" y="4140000"/>
            <a:ext cx="7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40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-1" y="4680000"/>
            <a:ext cx="8136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pěticiferné číslo dělitelné číslem osmi, které není dělitelné pěti: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8136264" y="4680000"/>
            <a:ext cx="1007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10 008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>
            <a:hlinkClick r:id="rId2" action="ppaction://hlinksldjump"/>
          </p:cNvPr>
          <p:cNvSpPr txBox="1"/>
          <p:nvPr/>
        </p:nvSpPr>
        <p:spPr>
          <a:xfrm>
            <a:off x="8100392" y="113159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Zpět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7648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devíti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25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Devíti jsou dělitelná ta přirozená čísla, která mají </a:t>
            </a:r>
            <a:r>
              <a:rPr lang="cs-CZ" sz="2000" b="1" dirty="0" err="1" smtClean="0">
                <a:solidFill>
                  <a:srgbClr val="FF0000"/>
                </a:solidFill>
              </a:rPr>
              <a:t>ciferný</a:t>
            </a:r>
            <a:r>
              <a:rPr lang="cs-CZ" sz="2000" b="1" dirty="0" smtClean="0">
                <a:solidFill>
                  <a:srgbClr val="FF0000"/>
                </a:solidFill>
              </a:rPr>
              <a:t> součet </a:t>
            </a:r>
            <a:br>
              <a:rPr lang="cs-CZ" sz="2000" b="1" dirty="0" smtClean="0">
                <a:solidFill>
                  <a:srgbClr val="FF0000"/>
                </a:solidFill>
              </a:rPr>
            </a:br>
            <a:r>
              <a:rPr lang="cs-CZ" sz="2000" b="1" dirty="0" smtClean="0">
                <a:solidFill>
                  <a:srgbClr val="FF0000"/>
                </a:solidFill>
              </a:rPr>
              <a:t>dělitelný devíti.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1656184" y="3420000"/>
            <a:ext cx="61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3399"/>
                </a:solidFill>
              </a:rPr>
              <a:t>126 </a:t>
            </a:r>
            <a:endParaRPr lang="cs-CZ" sz="2000" b="1" dirty="0">
              <a:solidFill>
                <a:srgbClr val="003399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0" y="43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Součet všech číslic (cifer) čísla se nazývá </a:t>
            </a:r>
            <a:r>
              <a:rPr lang="cs-CZ" sz="2000" b="1" i="1" dirty="0" err="1" smtClean="0">
                <a:solidFill>
                  <a:srgbClr val="FF0000"/>
                </a:solidFill>
              </a:rPr>
              <a:t>ciferný</a:t>
            </a:r>
            <a:r>
              <a:rPr lang="cs-CZ" sz="2000" b="1" i="1" dirty="0" smtClean="0">
                <a:solidFill>
                  <a:srgbClr val="FF0000"/>
                </a:solidFill>
              </a:rPr>
              <a:t> součet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800000"/>
            <a:ext cx="4234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čísla dělitelná devíti?</a:t>
            </a:r>
            <a:endParaRPr lang="cs-CZ" sz="2000" b="1" dirty="0"/>
          </a:p>
        </p:txBody>
      </p:sp>
      <p:sp>
        <p:nvSpPr>
          <p:cNvPr id="2" name="Obdélník 1"/>
          <p:cNvSpPr/>
          <p:nvPr/>
        </p:nvSpPr>
        <p:spPr>
          <a:xfrm>
            <a:off x="3042944" y="3420000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 smtClean="0">
                <a:solidFill>
                  <a:srgbClr val="003399"/>
                </a:solidFill>
              </a:rPr>
              <a:t>9 486 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699273" y="3417175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 smtClean="0">
                <a:solidFill>
                  <a:srgbClr val="003399"/>
                </a:solidFill>
              </a:rPr>
              <a:t>57 897</a:t>
            </a:r>
          </a:p>
        </p:txBody>
      </p:sp>
      <p:sp>
        <p:nvSpPr>
          <p:cNvPr id="5" name="Obdélník 4"/>
          <p:cNvSpPr/>
          <p:nvPr/>
        </p:nvSpPr>
        <p:spPr>
          <a:xfrm>
            <a:off x="6420035" y="3417175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 smtClean="0">
                <a:solidFill>
                  <a:srgbClr val="003399"/>
                </a:solidFill>
              </a:rPr>
              <a:t>7 553 979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03648" y="378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1+2+6=9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699793" y="3780000"/>
            <a:ext cx="1534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9+4+8+6=27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4305841" y="3780000"/>
            <a:ext cx="1778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5+7+8+9+7=36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012160" y="378000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7+5+5+3+9+7+9=45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1783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1" grpId="0"/>
      <p:bldP spid="7" grpId="0"/>
      <p:bldP spid="2" grpId="0"/>
      <p:bldP spid="3" grpId="0"/>
      <p:bldP spid="5" grpId="0"/>
      <p:bldP spid="6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devíti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6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Určete, zda jsou daná čísla dělitelná třemi (zapisujte </a:t>
            </a:r>
            <a:r>
              <a:rPr lang="cs-CZ" sz="2000" b="1" i="1" dirty="0" smtClean="0"/>
              <a:t>ano</a:t>
            </a:r>
            <a:r>
              <a:rPr lang="cs-CZ" sz="2000" b="1" dirty="0" smtClean="0"/>
              <a:t> nebo </a:t>
            </a:r>
            <a:r>
              <a:rPr lang="cs-CZ" sz="2000" b="1" i="1" dirty="0" smtClean="0"/>
              <a:t>ne</a:t>
            </a:r>
            <a:r>
              <a:rPr lang="cs-CZ" sz="2000" b="1" dirty="0" smtClean="0"/>
              <a:t>):</a:t>
            </a:r>
            <a:endParaRPr lang="cs-CZ" sz="20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2160000"/>
            <a:ext cx="82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7 584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6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429 264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8 216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648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72 369 648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987824" y="2191582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80000" y="2160000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27584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580000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" y="2700000"/>
            <a:ext cx="1259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Zapište: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60000"/>
            <a:ext cx="495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trojciferné  číslo dělitelné třemi: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600000"/>
            <a:ext cx="57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pěticiferné číslo dělitelné devíti: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140000"/>
            <a:ext cx="5455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sudé dvojciferné číslo dělitelné devíti: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760000" y="3060000"/>
            <a:ext cx="9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108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5760000" y="3600000"/>
            <a:ext cx="1116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99 999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5760001" y="4140000"/>
            <a:ext cx="7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0" y="4680000"/>
            <a:ext cx="5455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sedmiciferné číslo dělitelné třemi: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760000" y="4680000"/>
            <a:ext cx="1332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1 000 008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>
            <a:hlinkClick r:id="rId2" action="ppaction://hlinksldjump"/>
          </p:cNvPr>
          <p:cNvSpPr txBox="1"/>
          <p:nvPr/>
        </p:nvSpPr>
        <p:spPr>
          <a:xfrm>
            <a:off x="7812360" y="450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Zpět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1131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deseti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25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Deseti jsou dělitelná ta přirozená čísla, </a:t>
            </a:r>
            <a:br>
              <a:rPr lang="cs-CZ" sz="2000" b="1" dirty="0" smtClean="0">
                <a:solidFill>
                  <a:srgbClr val="FF0000"/>
                </a:solidFill>
              </a:rPr>
            </a:br>
            <a:r>
              <a:rPr lang="cs-CZ" sz="2000" b="1" dirty="0" smtClean="0">
                <a:solidFill>
                  <a:srgbClr val="FF0000"/>
                </a:solidFill>
              </a:rPr>
              <a:t>která mají na místě jednotek číslici 0.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2664016" y="3402000"/>
            <a:ext cx="611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3399"/>
                </a:solidFill>
              </a:rPr>
              <a:t>60</a:t>
            </a:r>
            <a:endParaRPr lang="cs-CZ" sz="2000" b="1" dirty="0">
              <a:solidFill>
                <a:srgbClr val="003399"/>
              </a:solidFill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0" y="1800000"/>
            <a:ext cx="4234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čísla dělitelná deseti?</a:t>
            </a:r>
            <a:endParaRPr lang="cs-CZ" sz="2000" b="1" dirty="0"/>
          </a:p>
        </p:txBody>
      </p:sp>
      <p:sp>
        <p:nvSpPr>
          <p:cNvPr id="2" name="Obdélník 1"/>
          <p:cNvSpPr/>
          <p:nvPr/>
        </p:nvSpPr>
        <p:spPr>
          <a:xfrm>
            <a:off x="3420048" y="3420000"/>
            <a:ext cx="719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730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371509" y="3420000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72 890 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5497989" y="3420000"/>
            <a:ext cx="1210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7 381 370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6" name="Ovál 5"/>
          <p:cNvSpPr/>
          <p:nvPr/>
        </p:nvSpPr>
        <p:spPr bwMode="auto">
          <a:xfrm>
            <a:off x="2843632" y="3420000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ál 11"/>
          <p:cNvSpPr/>
          <p:nvPr/>
        </p:nvSpPr>
        <p:spPr bwMode="auto">
          <a:xfrm>
            <a:off x="3707728" y="3426554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ál 12"/>
          <p:cNvSpPr/>
          <p:nvPr/>
        </p:nvSpPr>
        <p:spPr bwMode="auto">
          <a:xfrm>
            <a:off x="4954325" y="3432778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ál 13"/>
          <p:cNvSpPr/>
          <p:nvPr/>
        </p:nvSpPr>
        <p:spPr bwMode="auto">
          <a:xfrm>
            <a:off x="6408000" y="3431789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9575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5" grpId="0"/>
      <p:bldP spid="2" grpId="0"/>
      <p:bldP spid="3" grpId="0"/>
      <p:bldP spid="5" grpId="0"/>
      <p:bldP spid="6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</a:t>
            </a:r>
            <a:endParaRPr lang="cs-CZ" sz="2000" b="1" dirty="0"/>
          </a:p>
        </p:txBody>
      </p:sp>
      <p:sp>
        <p:nvSpPr>
          <p:cNvPr id="7" name="TextovéPole 6">
            <a:hlinkClick r:id="rId2" action="ppaction://hlinksldjump"/>
          </p:cNvPr>
          <p:cNvSpPr txBox="1"/>
          <p:nvPr/>
        </p:nvSpPr>
        <p:spPr>
          <a:xfrm>
            <a:off x="540000" y="2079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B050"/>
                </a:solidFill>
              </a:rPr>
              <a:t>2</a:t>
            </a:r>
            <a:endParaRPr lang="cs-CZ" sz="4000" b="1" dirty="0">
              <a:solidFill>
                <a:srgbClr val="00B050"/>
              </a:solidFill>
            </a:endParaRPr>
          </a:p>
        </p:txBody>
      </p:sp>
      <p:sp>
        <p:nvSpPr>
          <p:cNvPr id="16" name="TextovéPole 15">
            <a:hlinkClick r:id="rId3" action="ppaction://hlinksldjump"/>
          </p:cNvPr>
          <p:cNvSpPr txBox="1"/>
          <p:nvPr/>
        </p:nvSpPr>
        <p:spPr>
          <a:xfrm>
            <a:off x="1620000" y="2079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B050"/>
                </a:solidFill>
              </a:rPr>
              <a:t>3</a:t>
            </a:r>
            <a:endParaRPr lang="cs-CZ" sz="4000" b="1" dirty="0">
              <a:solidFill>
                <a:srgbClr val="00B050"/>
              </a:solidFill>
            </a:endParaRPr>
          </a:p>
        </p:txBody>
      </p:sp>
      <p:sp>
        <p:nvSpPr>
          <p:cNvPr id="17" name="TextovéPole 16">
            <a:hlinkClick r:id="rId4" action="ppaction://hlinksldjump"/>
          </p:cNvPr>
          <p:cNvSpPr txBox="1"/>
          <p:nvPr/>
        </p:nvSpPr>
        <p:spPr>
          <a:xfrm>
            <a:off x="7020000" y="2079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B050"/>
                </a:solidFill>
              </a:rPr>
              <a:t>8</a:t>
            </a:r>
            <a:endParaRPr lang="cs-CZ" sz="4000" b="1" dirty="0">
              <a:solidFill>
                <a:srgbClr val="00B050"/>
              </a:solidFill>
            </a:endParaRPr>
          </a:p>
        </p:txBody>
      </p:sp>
      <p:sp>
        <p:nvSpPr>
          <p:cNvPr id="18" name="TextovéPole 17">
            <a:hlinkClick r:id="rId5" action="ppaction://hlinksldjump"/>
          </p:cNvPr>
          <p:cNvSpPr txBox="1"/>
          <p:nvPr/>
        </p:nvSpPr>
        <p:spPr>
          <a:xfrm>
            <a:off x="8100000" y="2079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B050"/>
                </a:solidFill>
              </a:rPr>
              <a:t>9</a:t>
            </a:r>
            <a:endParaRPr lang="cs-CZ" sz="4000" b="1" dirty="0">
              <a:solidFill>
                <a:srgbClr val="00B050"/>
              </a:solidFill>
            </a:endParaRPr>
          </a:p>
        </p:txBody>
      </p:sp>
      <p:sp>
        <p:nvSpPr>
          <p:cNvPr id="19" name="TextovéPole 18">
            <a:hlinkClick r:id="rId6" action="ppaction://hlinksldjump"/>
          </p:cNvPr>
          <p:cNvSpPr txBox="1"/>
          <p:nvPr/>
        </p:nvSpPr>
        <p:spPr>
          <a:xfrm>
            <a:off x="1080000" y="3304024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B050"/>
                </a:solidFill>
              </a:rPr>
              <a:t>10</a:t>
            </a:r>
            <a:endParaRPr lang="cs-CZ" sz="4000" b="1" dirty="0">
              <a:solidFill>
                <a:srgbClr val="00B050"/>
              </a:solidFill>
            </a:endParaRPr>
          </a:p>
        </p:txBody>
      </p:sp>
      <p:sp>
        <p:nvSpPr>
          <p:cNvPr id="20" name="TextovéPole 19">
            <a:hlinkClick r:id="rId7" action="ppaction://hlinksldjump"/>
          </p:cNvPr>
          <p:cNvSpPr txBox="1"/>
          <p:nvPr/>
        </p:nvSpPr>
        <p:spPr>
          <a:xfrm>
            <a:off x="2700000" y="2079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B050"/>
                </a:solidFill>
              </a:rPr>
              <a:t>4</a:t>
            </a:r>
            <a:endParaRPr lang="cs-CZ" sz="4000" b="1" dirty="0">
              <a:solidFill>
                <a:srgbClr val="00B050"/>
              </a:solidFill>
            </a:endParaRPr>
          </a:p>
        </p:txBody>
      </p:sp>
      <p:sp>
        <p:nvSpPr>
          <p:cNvPr id="21" name="TextovéPole 20">
            <a:hlinkClick r:id="rId8" action="ppaction://hlinksldjump"/>
          </p:cNvPr>
          <p:cNvSpPr txBox="1"/>
          <p:nvPr/>
        </p:nvSpPr>
        <p:spPr>
          <a:xfrm>
            <a:off x="4860000" y="2079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B050"/>
                </a:solidFill>
              </a:rPr>
              <a:t>6</a:t>
            </a:r>
            <a:endParaRPr lang="cs-CZ" sz="4000" b="1" dirty="0">
              <a:solidFill>
                <a:srgbClr val="00B050"/>
              </a:solidFill>
            </a:endParaRPr>
          </a:p>
        </p:txBody>
      </p:sp>
      <p:sp>
        <p:nvSpPr>
          <p:cNvPr id="22" name="TextovéPole 21">
            <a:hlinkClick r:id="rId9" action="ppaction://hlinksldjump"/>
          </p:cNvPr>
          <p:cNvSpPr txBox="1"/>
          <p:nvPr/>
        </p:nvSpPr>
        <p:spPr>
          <a:xfrm>
            <a:off x="3780000" y="2079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B050"/>
                </a:solidFill>
              </a:rPr>
              <a:t>5</a:t>
            </a:r>
            <a:endParaRPr lang="cs-CZ" sz="4000" b="1" dirty="0">
              <a:solidFill>
                <a:srgbClr val="00B050"/>
              </a:solidFill>
            </a:endParaRPr>
          </a:p>
        </p:txBody>
      </p:sp>
      <p:sp>
        <p:nvSpPr>
          <p:cNvPr id="23" name="TextovéPole 22">
            <a:hlinkClick r:id="rId10" action="ppaction://hlinksldjump"/>
          </p:cNvPr>
          <p:cNvSpPr txBox="1"/>
          <p:nvPr/>
        </p:nvSpPr>
        <p:spPr>
          <a:xfrm>
            <a:off x="5940000" y="2079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B050"/>
                </a:solidFill>
              </a:rPr>
              <a:t>7</a:t>
            </a:r>
            <a:endParaRPr lang="cs-CZ" sz="4000" b="1" dirty="0">
              <a:solidFill>
                <a:srgbClr val="00B050"/>
              </a:solidFill>
            </a:endParaRPr>
          </a:p>
        </p:txBody>
      </p:sp>
      <p:sp>
        <p:nvSpPr>
          <p:cNvPr id="24" name="TextovéPole 23">
            <a:hlinkClick r:id="rId11" action="ppaction://hlinksldjump"/>
          </p:cNvPr>
          <p:cNvSpPr txBox="1"/>
          <p:nvPr/>
        </p:nvSpPr>
        <p:spPr>
          <a:xfrm>
            <a:off x="3060000" y="3304024"/>
            <a:ext cx="7848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B050"/>
                </a:solidFill>
              </a:rPr>
              <a:t>11</a:t>
            </a:r>
            <a:endParaRPr lang="cs-CZ" sz="4000" b="1" dirty="0">
              <a:solidFill>
                <a:srgbClr val="00B050"/>
              </a:solidFill>
            </a:endParaRPr>
          </a:p>
        </p:txBody>
      </p:sp>
      <p:sp>
        <p:nvSpPr>
          <p:cNvPr id="25" name="TextovéPole 24">
            <a:hlinkClick r:id="rId12" action="ppaction://hlinksldjump"/>
          </p:cNvPr>
          <p:cNvSpPr txBox="1"/>
          <p:nvPr/>
        </p:nvSpPr>
        <p:spPr>
          <a:xfrm>
            <a:off x="5040000" y="3304024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00B050"/>
                </a:solidFill>
              </a:rPr>
              <a:t>12</a:t>
            </a:r>
            <a:endParaRPr lang="cs-CZ" sz="4000" b="1" dirty="0">
              <a:solidFill>
                <a:srgbClr val="00B050"/>
              </a:solidFill>
            </a:endParaRPr>
          </a:p>
        </p:txBody>
      </p:sp>
      <p:sp>
        <p:nvSpPr>
          <p:cNvPr id="26" name="TextovéPole 25">
            <a:hlinkClick r:id="rId13" action="ppaction://hlinksldjump"/>
          </p:cNvPr>
          <p:cNvSpPr txBox="1"/>
          <p:nvPr/>
        </p:nvSpPr>
        <p:spPr>
          <a:xfrm>
            <a:off x="7020000" y="3304024"/>
            <a:ext cx="1381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00B050"/>
                </a:solidFill>
              </a:rPr>
              <a:t>13 - 19</a:t>
            </a:r>
            <a:endParaRPr lang="cs-CZ" sz="2800" b="1" dirty="0">
              <a:solidFill>
                <a:srgbClr val="00B050"/>
              </a:solidFill>
            </a:endParaRPr>
          </a:p>
        </p:txBody>
      </p:sp>
      <p:sp>
        <p:nvSpPr>
          <p:cNvPr id="27" name="TextovéPole 26">
            <a:hlinkClick r:id="rId14" action="ppaction://hlinksldjump"/>
          </p:cNvPr>
          <p:cNvSpPr txBox="1"/>
          <p:nvPr/>
        </p:nvSpPr>
        <p:spPr>
          <a:xfrm>
            <a:off x="0" y="4320000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00B050"/>
                </a:solidFill>
              </a:rPr>
              <a:t>Odvození znaků pro další čísla</a:t>
            </a:r>
            <a:endParaRPr lang="cs-CZ" sz="2800" b="1" dirty="0">
              <a:solidFill>
                <a:srgbClr val="00B05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540000" y="1563638"/>
            <a:ext cx="3304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Znaky dělitelnosti: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862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deseti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6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Určete, zda jsou daná čísla dělitelná deseti (zapisujte </a:t>
            </a:r>
            <a:r>
              <a:rPr lang="cs-CZ" sz="2000" b="1" i="1" dirty="0" smtClean="0"/>
              <a:t>ano</a:t>
            </a:r>
            <a:r>
              <a:rPr lang="cs-CZ" sz="2000" b="1" dirty="0" smtClean="0"/>
              <a:t> nebo </a:t>
            </a:r>
            <a:r>
              <a:rPr lang="cs-CZ" sz="2000" b="1" i="1" dirty="0" smtClean="0"/>
              <a:t>ne</a:t>
            </a:r>
            <a:r>
              <a:rPr lang="cs-CZ" sz="2000" b="1" dirty="0" smtClean="0"/>
              <a:t>):</a:t>
            </a:r>
            <a:endParaRPr lang="cs-CZ" sz="20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2160000"/>
            <a:ext cx="63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777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6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515 060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17 001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648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5 050 550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720000" y="2160000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760331" y="2169082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172400" y="216000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ano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580000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" y="2880000"/>
            <a:ext cx="1259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Zapište: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420000"/>
            <a:ext cx="495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trojciferné  číslo dělitelné deseti: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960000"/>
            <a:ext cx="55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dvojciferné číslo dělitelné deseti: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500000"/>
            <a:ext cx="6948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šesticiferné číslo nedělitelné deseti: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7308304" y="3420000"/>
            <a:ext cx="7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308304" y="3960000"/>
            <a:ext cx="649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7308304" y="4500000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100 001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>
            <a:hlinkClick r:id="rId2" action="ppaction://hlinksldjump"/>
          </p:cNvPr>
          <p:cNvSpPr txBox="1"/>
          <p:nvPr/>
        </p:nvSpPr>
        <p:spPr>
          <a:xfrm>
            <a:off x="8064655" y="1169462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Zpět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1614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jedenácti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-108520" y="2520000"/>
            <a:ext cx="94330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900" b="1" dirty="0" smtClean="0">
                <a:solidFill>
                  <a:srgbClr val="FF0000"/>
                </a:solidFill>
              </a:rPr>
              <a:t>Jedenácti jsou dělitelná ta přirozená čísla, jejichž rozdíl součtu cifer na sudých místech a na lichých místech </a:t>
            </a:r>
            <a:r>
              <a:rPr lang="cs-CZ" sz="1900" b="1" dirty="0" smtClean="0">
                <a:solidFill>
                  <a:srgbClr val="FF0000"/>
                </a:solidFill>
              </a:rPr>
              <a:t>je dělitelný </a:t>
            </a:r>
            <a:r>
              <a:rPr lang="cs-CZ" sz="1900" b="1" dirty="0" smtClean="0">
                <a:solidFill>
                  <a:srgbClr val="FF0000"/>
                </a:solidFill>
              </a:rPr>
              <a:t>jedenácti nebo roven nule.</a:t>
            </a:r>
            <a:endParaRPr lang="cs-CZ" sz="19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1475656" y="3402000"/>
            <a:ext cx="77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7 601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0" y="1800000"/>
            <a:ext cx="4499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čísla dělitelná jedenácti?</a:t>
            </a:r>
            <a:endParaRPr lang="cs-CZ" sz="2000" b="1" dirty="0"/>
          </a:p>
        </p:txBody>
      </p:sp>
      <p:sp>
        <p:nvSpPr>
          <p:cNvPr id="2" name="Obdélník 1"/>
          <p:cNvSpPr/>
          <p:nvPr/>
        </p:nvSpPr>
        <p:spPr>
          <a:xfrm>
            <a:off x="2987823" y="3420000"/>
            <a:ext cx="936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35 739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371509" y="3420000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818 290 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6169724" y="3420000"/>
            <a:ext cx="1210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9 290 919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475656" y="3960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1+6=7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843808" y="3960000"/>
            <a:ext cx="12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9+7+3=19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356000" y="3960000"/>
            <a:ext cx="1313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0+2+1=3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228000" y="396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9+9+9+9=36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7" name="Oblouk 6"/>
          <p:cNvSpPr/>
          <p:nvPr/>
        </p:nvSpPr>
        <p:spPr bwMode="auto">
          <a:xfrm rot="10800000">
            <a:off x="1818000" y="3528000"/>
            <a:ext cx="252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1475656" y="4320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0+7=7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Oblouk 19"/>
          <p:cNvSpPr/>
          <p:nvPr/>
        </p:nvSpPr>
        <p:spPr bwMode="auto">
          <a:xfrm rot="10800000">
            <a:off x="1655680" y="3528000"/>
            <a:ext cx="288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476000" y="4680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7­-7=0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2" name="Oblouk 21"/>
          <p:cNvSpPr/>
          <p:nvPr/>
        </p:nvSpPr>
        <p:spPr bwMode="auto">
          <a:xfrm rot="10800000">
            <a:off x="3455875" y="3528000"/>
            <a:ext cx="252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louk 22"/>
          <p:cNvSpPr/>
          <p:nvPr/>
        </p:nvSpPr>
        <p:spPr bwMode="auto">
          <a:xfrm rot="10800000">
            <a:off x="3195237" y="3528000"/>
            <a:ext cx="252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844000" y="4320000"/>
            <a:ext cx="12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3+5=8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880000" y="4680000"/>
            <a:ext cx="1187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19-8=11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6" name="Oblouk 25"/>
          <p:cNvSpPr/>
          <p:nvPr/>
        </p:nvSpPr>
        <p:spPr bwMode="auto">
          <a:xfrm rot="10800000">
            <a:off x="3276000" y="3528000"/>
            <a:ext cx="324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4338263" y="4320000"/>
            <a:ext cx="1313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9+8+8=25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4500000" y="4680000"/>
            <a:ext cx="1187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25-3=22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9" name="Oblouk 28"/>
          <p:cNvSpPr/>
          <p:nvPr/>
        </p:nvSpPr>
        <p:spPr bwMode="auto">
          <a:xfrm rot="10800000">
            <a:off x="4986000" y="3528000"/>
            <a:ext cx="252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louk 29"/>
          <p:cNvSpPr/>
          <p:nvPr/>
        </p:nvSpPr>
        <p:spPr bwMode="auto">
          <a:xfrm rot="10800000">
            <a:off x="4672226" y="3528000"/>
            <a:ext cx="288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louk 30"/>
          <p:cNvSpPr/>
          <p:nvPr/>
        </p:nvSpPr>
        <p:spPr bwMode="auto">
          <a:xfrm rot="10800000">
            <a:off x="4788033" y="3528000"/>
            <a:ext cx="324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louk 31"/>
          <p:cNvSpPr/>
          <p:nvPr/>
        </p:nvSpPr>
        <p:spPr bwMode="auto">
          <a:xfrm rot="10800000">
            <a:off x="4536000" y="3528000"/>
            <a:ext cx="288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6444000" y="4320000"/>
            <a:ext cx="1152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1+0+2=3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6365486" y="468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36-3=33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5" name="Oblouk 34"/>
          <p:cNvSpPr/>
          <p:nvPr/>
        </p:nvSpPr>
        <p:spPr bwMode="auto">
          <a:xfrm rot="10800000">
            <a:off x="6984296" y="3528000"/>
            <a:ext cx="252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Oblouk 35"/>
          <p:cNvSpPr/>
          <p:nvPr/>
        </p:nvSpPr>
        <p:spPr bwMode="auto">
          <a:xfrm rot="10800000">
            <a:off x="6660084" y="3528000"/>
            <a:ext cx="324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louk 36"/>
          <p:cNvSpPr/>
          <p:nvPr/>
        </p:nvSpPr>
        <p:spPr bwMode="auto">
          <a:xfrm rot="10800000">
            <a:off x="6336083" y="3528000"/>
            <a:ext cx="324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louk 37"/>
          <p:cNvSpPr/>
          <p:nvPr/>
        </p:nvSpPr>
        <p:spPr bwMode="auto">
          <a:xfrm rot="10800000">
            <a:off x="6775018" y="3528000"/>
            <a:ext cx="324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10800000">
            <a:off x="6534000" y="3528001"/>
            <a:ext cx="252000" cy="396000"/>
          </a:xfrm>
          <a:prstGeom prst="arc">
            <a:avLst>
              <a:gd name="adj1" fmla="val 1039067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5039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00"/>
                            </p:stCondLst>
                            <p:childTnLst>
                              <p:par>
                                <p:cTn id="2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000"/>
                            </p:stCondLst>
                            <p:childTnLst>
                              <p:par>
                                <p:cTn id="2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500"/>
                            </p:stCondLst>
                            <p:childTnLst>
                              <p:par>
                                <p:cTn id="228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00"/>
                            </p:stCondLst>
                            <p:childTnLst>
                              <p:par>
                                <p:cTn id="2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500"/>
                            </p:stCondLst>
                            <p:childTnLst>
                              <p:par>
                                <p:cTn id="259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5" grpId="0"/>
      <p:bldP spid="2" grpId="0"/>
      <p:bldP spid="3" grpId="0"/>
      <p:bldP spid="5" grpId="0"/>
      <p:bldP spid="15" grpId="0"/>
      <p:bldP spid="16" grpId="0"/>
      <p:bldP spid="17" grpId="0"/>
      <p:bldP spid="18" grpId="0"/>
      <p:bldP spid="7" grpId="0" animBg="1"/>
      <p:bldP spid="7" grpId="1" animBg="1"/>
      <p:bldP spid="19" grpId="0"/>
      <p:bldP spid="20" grpId="0" animBg="1"/>
      <p:bldP spid="20" grpId="1" animBg="1"/>
      <p:bldP spid="21" grpId="0"/>
      <p:bldP spid="22" grpId="0" animBg="1"/>
      <p:bldP spid="22" grpId="1" animBg="1"/>
      <p:bldP spid="23" grpId="0" animBg="1"/>
      <p:bldP spid="23" grpId="1" animBg="1"/>
      <p:bldP spid="24" grpId="0"/>
      <p:bldP spid="25" grpId="0"/>
      <p:bldP spid="26" grpId="0" animBg="1"/>
      <p:bldP spid="26" grpId="1" animBg="1"/>
      <p:bldP spid="27" grpId="0"/>
      <p:bldP spid="28" grpId="0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/>
      <p:bldP spid="34" grpId="0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jedenácti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6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Určete, zda jsou daná čísla dělitelná jedenácti (zapisujte </a:t>
            </a:r>
            <a:r>
              <a:rPr lang="cs-CZ" sz="2000" b="1" i="1" dirty="0" smtClean="0"/>
              <a:t>ano</a:t>
            </a:r>
            <a:r>
              <a:rPr lang="cs-CZ" sz="2000" b="1" dirty="0" smtClean="0"/>
              <a:t> nebo </a:t>
            </a:r>
            <a:r>
              <a:rPr lang="cs-CZ" sz="2000" b="1" i="1" dirty="0" smtClean="0"/>
              <a:t>ne</a:t>
            </a:r>
            <a:r>
              <a:rPr lang="cs-CZ" sz="2000" b="1" dirty="0" smtClean="0"/>
              <a:t>):</a:t>
            </a:r>
            <a:endParaRPr lang="cs-CZ" sz="20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2160000"/>
            <a:ext cx="63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777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6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515 020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12 001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648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5 457 551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720000" y="2160000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760331" y="2169082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172400" y="216000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ano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580000" y="2160000"/>
            <a:ext cx="79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ano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" y="2880000"/>
            <a:ext cx="1259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Zapište: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420000"/>
            <a:ext cx="52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trojciferné  číslo dělitelné jedenácti: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960000"/>
            <a:ext cx="55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dvojciferné číslo dělitelné jedenácti: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500000"/>
            <a:ext cx="6948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pěticiferné číslo dělitelné jedenácti: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7308304" y="3420000"/>
            <a:ext cx="7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110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308304" y="3960000"/>
            <a:ext cx="649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99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7308304" y="4500000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10 010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>
            <a:hlinkClick r:id="rId2" action="ppaction://hlinksldjump"/>
          </p:cNvPr>
          <p:cNvSpPr txBox="1"/>
          <p:nvPr/>
        </p:nvSpPr>
        <p:spPr>
          <a:xfrm>
            <a:off x="8028384" y="1158335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Zpět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9220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dvanácti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25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Dvanácti jsou dělitelná ta přirozená čísla, která jsou dělitelná </a:t>
            </a:r>
            <a:br>
              <a:rPr lang="cs-CZ" sz="2000" b="1" dirty="0" smtClean="0">
                <a:solidFill>
                  <a:srgbClr val="FF0000"/>
                </a:solidFill>
              </a:rPr>
            </a:br>
            <a:r>
              <a:rPr lang="cs-CZ" sz="2000" b="1" dirty="0" smtClean="0">
                <a:solidFill>
                  <a:srgbClr val="FF0000"/>
                </a:solidFill>
              </a:rPr>
              <a:t>třemi i čtyřmi zároveň.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1656184" y="3420000"/>
            <a:ext cx="61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3399"/>
                </a:solidFill>
              </a:rPr>
              <a:t>324 </a:t>
            </a:r>
            <a:endParaRPr lang="cs-CZ" sz="2000" b="1" dirty="0">
              <a:solidFill>
                <a:srgbClr val="003399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0" y="43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err="1" smtClean="0"/>
              <a:t>Ciferný</a:t>
            </a:r>
            <a:r>
              <a:rPr lang="cs-CZ" sz="2000" b="1" dirty="0" smtClean="0"/>
              <a:t> součet musí být dělitelný třemi </a:t>
            </a:r>
            <a:br>
              <a:rPr lang="cs-CZ" sz="2000" b="1" dirty="0" smtClean="0"/>
            </a:br>
            <a:r>
              <a:rPr lang="cs-CZ" sz="2000" b="1" dirty="0" smtClean="0"/>
              <a:t>a zároveň poslední dvojčíslí musí být dělitelné čtyřmi.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800000"/>
            <a:ext cx="4699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čísla dělitelná dvanácti?</a:t>
            </a:r>
            <a:endParaRPr lang="cs-CZ" sz="2000" b="1" dirty="0"/>
          </a:p>
        </p:txBody>
      </p:sp>
      <p:sp>
        <p:nvSpPr>
          <p:cNvPr id="2" name="Obdélník 1"/>
          <p:cNvSpPr/>
          <p:nvPr/>
        </p:nvSpPr>
        <p:spPr>
          <a:xfrm>
            <a:off x="3042944" y="3420000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 smtClean="0">
                <a:solidFill>
                  <a:srgbClr val="003399"/>
                </a:solidFill>
              </a:rPr>
              <a:t>1 788 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699273" y="3417175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 smtClean="0">
                <a:solidFill>
                  <a:srgbClr val="003399"/>
                </a:solidFill>
              </a:rPr>
              <a:t>35 592</a:t>
            </a:r>
          </a:p>
        </p:txBody>
      </p:sp>
      <p:sp>
        <p:nvSpPr>
          <p:cNvPr id="5" name="Obdélník 4"/>
          <p:cNvSpPr/>
          <p:nvPr/>
        </p:nvSpPr>
        <p:spPr>
          <a:xfrm>
            <a:off x="6516216" y="3417175"/>
            <a:ext cx="1018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 smtClean="0">
                <a:solidFill>
                  <a:srgbClr val="003399"/>
                </a:solidFill>
              </a:rPr>
              <a:t>779 928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75656" y="378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3+2+4=9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699792" y="3780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1+7+8+8=24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4305841" y="3780000"/>
            <a:ext cx="1778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3+5+5+9+2=24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156176" y="3780000"/>
            <a:ext cx="2051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7+7+9+9+2+8=42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Ovál 13"/>
          <p:cNvSpPr/>
          <p:nvPr/>
        </p:nvSpPr>
        <p:spPr bwMode="auto">
          <a:xfrm>
            <a:off x="1835608" y="3439348"/>
            <a:ext cx="36012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ál 14"/>
          <p:cNvSpPr/>
          <p:nvPr/>
        </p:nvSpPr>
        <p:spPr bwMode="auto">
          <a:xfrm>
            <a:off x="3419696" y="3420000"/>
            <a:ext cx="324000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ál 15"/>
          <p:cNvSpPr/>
          <p:nvPr/>
        </p:nvSpPr>
        <p:spPr bwMode="auto">
          <a:xfrm>
            <a:off x="5195004" y="3403580"/>
            <a:ext cx="3851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ál 16"/>
          <p:cNvSpPr/>
          <p:nvPr/>
        </p:nvSpPr>
        <p:spPr bwMode="auto">
          <a:xfrm>
            <a:off x="7135200" y="3417175"/>
            <a:ext cx="358340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9876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1" grpId="0"/>
      <p:bldP spid="7" grpId="0"/>
      <p:bldP spid="2" grpId="0"/>
      <p:bldP spid="3" grpId="0"/>
      <p:bldP spid="5" grpId="0"/>
      <p:bldP spid="6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dvanácti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6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Určete, zda jsou daná čísla dělitelná dvanácti (zapisujte </a:t>
            </a:r>
            <a:r>
              <a:rPr lang="cs-CZ" sz="2000" b="1" i="1" dirty="0" smtClean="0"/>
              <a:t>ano</a:t>
            </a:r>
            <a:r>
              <a:rPr lang="cs-CZ" sz="2000" b="1" dirty="0" smtClean="0"/>
              <a:t> nebo </a:t>
            </a:r>
            <a:r>
              <a:rPr lang="cs-CZ" sz="2000" b="1" i="1" dirty="0" smtClean="0"/>
              <a:t>ne</a:t>
            </a:r>
            <a:r>
              <a:rPr lang="cs-CZ" sz="2000" b="1" dirty="0" smtClean="0"/>
              <a:t>):</a:t>
            </a:r>
            <a:endParaRPr lang="cs-CZ" sz="20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2160000"/>
            <a:ext cx="63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792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6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519 264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8 216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648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7 596 456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987824" y="2191582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80000" y="2160000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27584" y="216000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ano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580000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" y="2700000"/>
            <a:ext cx="1259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Zapište: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60000"/>
            <a:ext cx="522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trojciferné  číslo dělitelné dvanácti: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600000"/>
            <a:ext cx="57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pěticiferné číslo dělitelné dvanácti: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140000"/>
            <a:ext cx="57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liché dvojciferné číslo dělitelné dvanácti: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760000" y="3060000"/>
            <a:ext cx="9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108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5760000" y="3600000"/>
            <a:ext cx="1116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99 996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5760000" y="4140000"/>
            <a:ext cx="1188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žádné!!!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0" y="4680000"/>
            <a:ext cx="5455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sedmiciferné číslo dělitelné dvanácti: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760000" y="4680000"/>
            <a:ext cx="1332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1 000 008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>
            <a:hlinkClick r:id="rId2" action="ppaction://hlinksldjump"/>
          </p:cNvPr>
          <p:cNvSpPr txBox="1"/>
          <p:nvPr/>
        </p:nvSpPr>
        <p:spPr>
          <a:xfrm>
            <a:off x="7812360" y="450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Zpět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3936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440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Číslo je dělitelné třinácti, </a:t>
            </a:r>
            <a:r>
              <a:rPr lang="cs-CZ" b="1" dirty="0">
                <a:solidFill>
                  <a:srgbClr val="FF0000"/>
                </a:solidFill>
              </a:rPr>
              <a:t>jestliže čtyřnásobek poslední cifry </a:t>
            </a:r>
            <a:r>
              <a:rPr lang="cs-CZ" b="1" dirty="0" smtClean="0">
                <a:solidFill>
                  <a:srgbClr val="FF0000"/>
                </a:solidFill>
              </a:rPr>
              <a:t/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přičtený </a:t>
            </a:r>
            <a:r>
              <a:rPr lang="cs-CZ" b="1" dirty="0">
                <a:solidFill>
                  <a:srgbClr val="FF0000"/>
                </a:solidFill>
              </a:rPr>
              <a:t>k počtu desítek je dělitelný </a:t>
            </a:r>
            <a:r>
              <a:rPr lang="cs-CZ" b="1" dirty="0" smtClean="0">
                <a:solidFill>
                  <a:srgbClr val="FF0000"/>
                </a:solidFill>
              </a:rPr>
              <a:t>třinácti 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0" y="2088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Číslo je dělitelné čtrnácti, </a:t>
            </a:r>
            <a:r>
              <a:rPr lang="cs-CZ" b="1" dirty="0">
                <a:solidFill>
                  <a:srgbClr val="FF0000"/>
                </a:solidFill>
              </a:rPr>
              <a:t>jestliže </a:t>
            </a:r>
            <a:r>
              <a:rPr lang="cs-CZ" b="1" dirty="0" smtClean="0">
                <a:solidFill>
                  <a:srgbClr val="FF0000"/>
                </a:solidFill>
              </a:rPr>
              <a:t>je dělitelné dvěma a sedmi zároveň.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0" y="2448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Číslo je dělitelné patnácti, </a:t>
            </a:r>
            <a:r>
              <a:rPr lang="cs-CZ" b="1" dirty="0">
                <a:solidFill>
                  <a:srgbClr val="FF0000"/>
                </a:solidFill>
              </a:rPr>
              <a:t>jestliže </a:t>
            </a:r>
            <a:r>
              <a:rPr lang="cs-CZ" b="1" dirty="0" smtClean="0">
                <a:solidFill>
                  <a:srgbClr val="FF0000"/>
                </a:solidFill>
              </a:rPr>
              <a:t>je dělitelné třemi a pěti zároveň.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0" y="2808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Číslo je dělitelné šestnácti, </a:t>
            </a:r>
            <a:r>
              <a:rPr lang="cs-CZ" b="1" dirty="0">
                <a:solidFill>
                  <a:srgbClr val="FF0000"/>
                </a:solidFill>
              </a:rPr>
              <a:t>jestliže </a:t>
            </a:r>
            <a:r>
              <a:rPr lang="cs-CZ" b="1" dirty="0" smtClean="0">
                <a:solidFill>
                  <a:srgbClr val="FF0000"/>
                </a:solidFill>
              </a:rPr>
              <a:t>je jeho poslední čtyřčíslí dělitelné šestnácti.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3168000"/>
            <a:ext cx="92164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Číslo je dělitelné </a:t>
            </a:r>
            <a:r>
              <a:rPr lang="cs-CZ" b="1" dirty="0" smtClean="0">
                <a:solidFill>
                  <a:srgbClr val="FF0000"/>
                </a:solidFill>
              </a:rPr>
              <a:t>sedmnácti</a:t>
            </a:r>
            <a:r>
              <a:rPr lang="cs-CZ" b="1" dirty="0">
                <a:solidFill>
                  <a:srgbClr val="FF0000"/>
                </a:solidFill>
              </a:rPr>
              <a:t>, jestliže pětinásobek poslední cifry </a:t>
            </a:r>
            <a:r>
              <a:rPr lang="cs-CZ" b="1" dirty="0" smtClean="0">
                <a:solidFill>
                  <a:srgbClr val="FF0000"/>
                </a:solidFill>
              </a:rPr>
              <a:t/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odečtený </a:t>
            </a:r>
            <a:r>
              <a:rPr lang="cs-CZ" b="1" dirty="0">
                <a:solidFill>
                  <a:srgbClr val="FF0000"/>
                </a:solidFill>
              </a:rPr>
              <a:t>od desítek je dělitelný </a:t>
            </a:r>
            <a:r>
              <a:rPr lang="cs-CZ" b="1" dirty="0" smtClean="0">
                <a:solidFill>
                  <a:srgbClr val="FF0000"/>
                </a:solidFill>
              </a:rPr>
              <a:t>sedmnácti. 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3816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Číslo je dělitelné osmnácti, </a:t>
            </a:r>
            <a:r>
              <a:rPr lang="cs-CZ" b="1" dirty="0">
                <a:solidFill>
                  <a:srgbClr val="FF0000"/>
                </a:solidFill>
              </a:rPr>
              <a:t>jestliže </a:t>
            </a:r>
            <a:r>
              <a:rPr lang="cs-CZ" b="1" dirty="0" smtClean="0">
                <a:solidFill>
                  <a:srgbClr val="FF0000"/>
                </a:solidFill>
              </a:rPr>
              <a:t>je dělitelné dvěma a devíti zároveň.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4176000"/>
            <a:ext cx="91330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Číslo je dělitelné </a:t>
            </a:r>
            <a:r>
              <a:rPr lang="cs-CZ" b="1" dirty="0" smtClean="0">
                <a:solidFill>
                  <a:srgbClr val="FF0000"/>
                </a:solidFill>
              </a:rPr>
              <a:t>devatenácti</a:t>
            </a:r>
            <a:r>
              <a:rPr lang="cs-CZ" b="1" dirty="0">
                <a:solidFill>
                  <a:srgbClr val="FF0000"/>
                </a:solidFill>
              </a:rPr>
              <a:t>, jestliže dvojnásobek poslední </a:t>
            </a:r>
            <a:r>
              <a:rPr lang="cs-CZ" b="1" dirty="0" smtClean="0">
                <a:solidFill>
                  <a:srgbClr val="FF0000"/>
                </a:solidFill>
              </a:rPr>
              <a:t>cifry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 </a:t>
            </a:r>
            <a:r>
              <a:rPr lang="cs-CZ" b="1" dirty="0">
                <a:solidFill>
                  <a:srgbClr val="FF0000"/>
                </a:solidFill>
              </a:rPr>
              <a:t>přičtený k desítkám je dělitelný </a:t>
            </a:r>
            <a:r>
              <a:rPr lang="cs-CZ" b="1" dirty="0" smtClean="0">
                <a:solidFill>
                  <a:srgbClr val="FF0000"/>
                </a:solidFill>
              </a:rPr>
              <a:t>devatenácti.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6" name="TextovéPole 25">
            <a:hlinkClick r:id="rId2" action="ppaction://hlinksldjump"/>
          </p:cNvPr>
          <p:cNvSpPr txBox="1"/>
          <p:nvPr/>
        </p:nvSpPr>
        <p:spPr>
          <a:xfrm>
            <a:off x="8028384" y="113159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Zpět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3572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9" grpId="0"/>
      <p:bldP spid="24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- odvození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620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Kdy je číslo dělitelné dvaceti?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0" y="2016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Kdy je číslo dělitelné pětadvaceti?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0" y="2412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Kdy je číslo dělitelné padesáti?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0" y="2808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Kdy je číslo dělitelné stem?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0" y="3204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Kdy je číslo dělitelné šestatřiceti?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3600000"/>
            <a:ext cx="92164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Kdy je číslo dělitelné </a:t>
            </a:r>
            <a:r>
              <a:rPr lang="cs-CZ" b="1" dirty="0" smtClean="0">
                <a:solidFill>
                  <a:srgbClr val="FF0000"/>
                </a:solidFill>
              </a:rPr>
              <a:t>pětačtyřiceti</a:t>
            </a:r>
            <a:r>
              <a:rPr lang="cs-CZ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0" y="3996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Kdy je číslo dělitelné </a:t>
            </a:r>
            <a:r>
              <a:rPr lang="cs-CZ" b="1" dirty="0" smtClean="0">
                <a:solidFill>
                  <a:srgbClr val="FF0000"/>
                </a:solidFill>
              </a:rPr>
              <a:t>třiceti</a:t>
            </a:r>
            <a:r>
              <a:rPr lang="cs-CZ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0" name="Obdélník 9"/>
          <p:cNvSpPr/>
          <p:nvPr/>
        </p:nvSpPr>
        <p:spPr>
          <a:xfrm>
            <a:off x="0" y="4392000"/>
            <a:ext cx="9133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Kdy je číslo dělitelné </a:t>
            </a:r>
            <a:r>
              <a:rPr lang="cs-CZ" b="1" dirty="0" smtClean="0">
                <a:solidFill>
                  <a:srgbClr val="FF0000"/>
                </a:solidFill>
              </a:rPr>
              <a:t>šedesáti</a:t>
            </a:r>
            <a:r>
              <a:rPr lang="cs-CZ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1" name="TextovéPole 10">
            <a:hlinkClick r:id="rId2" action="ppaction://hlinksldjump"/>
          </p:cNvPr>
          <p:cNvSpPr txBox="1"/>
          <p:nvPr/>
        </p:nvSpPr>
        <p:spPr>
          <a:xfrm>
            <a:off x="7812360" y="450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Zpět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8357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1" grpId="0"/>
      <p:bldP spid="9" grpId="0"/>
      <p:bldP spid="24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dvěma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25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Dvěma jsou dělitelná ta přirozená čísla, která mají na místě jednotek některou z číslic 2; 4; 6; 8; 0.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2664016" y="3402000"/>
            <a:ext cx="611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3399"/>
                </a:solidFill>
              </a:rPr>
              <a:t>24</a:t>
            </a:r>
            <a:endParaRPr lang="cs-CZ" sz="2000" b="1" dirty="0">
              <a:solidFill>
                <a:srgbClr val="003399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-10115" y="414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Čísla, která jsou dělitelná dvěma se nazývají sudá.</a:t>
            </a:r>
            <a:endParaRPr lang="cs-CZ" sz="20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0" y="468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Čísla, která nejsou dělitelná dvěma se nazývají lichá.</a:t>
            </a:r>
            <a:endParaRPr lang="cs-CZ" sz="20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0" y="1800000"/>
            <a:ext cx="4234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čísla dělitelná dvěma?</a:t>
            </a:r>
            <a:endParaRPr lang="cs-CZ" sz="2000" b="1" dirty="0"/>
          </a:p>
        </p:txBody>
      </p:sp>
      <p:sp>
        <p:nvSpPr>
          <p:cNvPr id="2" name="Obdélník 1"/>
          <p:cNvSpPr/>
          <p:nvPr/>
        </p:nvSpPr>
        <p:spPr>
          <a:xfrm>
            <a:off x="3420048" y="3420000"/>
            <a:ext cx="719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786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371509" y="3420000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003399"/>
                </a:solidFill>
              </a:rPr>
              <a:t>53 </a:t>
            </a:r>
            <a:r>
              <a:rPr lang="cs-CZ" b="1" dirty="0" smtClean="0">
                <a:solidFill>
                  <a:srgbClr val="003399"/>
                </a:solidFill>
              </a:rPr>
              <a:t>890 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5497989" y="3420000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003399"/>
                </a:solidFill>
              </a:rPr>
              <a:t>655 372</a:t>
            </a:r>
          </a:p>
        </p:txBody>
      </p:sp>
      <p:sp>
        <p:nvSpPr>
          <p:cNvPr id="6" name="Ovál 5"/>
          <p:cNvSpPr/>
          <p:nvPr/>
        </p:nvSpPr>
        <p:spPr bwMode="auto">
          <a:xfrm>
            <a:off x="2843632" y="3420000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ál 11"/>
          <p:cNvSpPr/>
          <p:nvPr/>
        </p:nvSpPr>
        <p:spPr bwMode="auto">
          <a:xfrm>
            <a:off x="3707728" y="3426554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ál 12"/>
          <p:cNvSpPr/>
          <p:nvPr/>
        </p:nvSpPr>
        <p:spPr bwMode="auto">
          <a:xfrm>
            <a:off x="4954325" y="3432778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ál 13"/>
          <p:cNvSpPr/>
          <p:nvPr/>
        </p:nvSpPr>
        <p:spPr bwMode="auto">
          <a:xfrm>
            <a:off x="6228008" y="3431789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7441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1" grpId="0"/>
      <p:bldP spid="73" grpId="0"/>
      <p:bldP spid="75" grpId="0"/>
      <p:bldP spid="2" grpId="0"/>
      <p:bldP spid="3" grpId="0"/>
      <p:bldP spid="5" grpId="0"/>
      <p:bldP spid="6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dvěma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6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Určete, zda jsou daná čísla dělitelná dvěma (zapisujte </a:t>
            </a:r>
            <a:r>
              <a:rPr lang="cs-CZ" sz="2000" b="1" i="1" dirty="0" smtClean="0"/>
              <a:t>ano</a:t>
            </a:r>
            <a:r>
              <a:rPr lang="cs-CZ" sz="2000" b="1" dirty="0" smtClean="0"/>
              <a:t> nebo </a:t>
            </a:r>
            <a:r>
              <a:rPr lang="cs-CZ" sz="2000" b="1" i="1" dirty="0" smtClean="0"/>
              <a:t>ne</a:t>
            </a:r>
            <a:r>
              <a:rPr lang="cs-CZ" sz="2000" b="1" dirty="0" smtClean="0"/>
              <a:t>):</a:t>
            </a:r>
            <a:endParaRPr lang="cs-CZ" sz="20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2160000"/>
            <a:ext cx="63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776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6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313 883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5 211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648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5 311 358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720000" y="2160000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80000" y="2160000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060000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580000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" y="2880000"/>
            <a:ext cx="1259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Zapište: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420000"/>
            <a:ext cx="495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dvojciferné  číslo dělitelné dvěma: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960000"/>
            <a:ext cx="3801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trojciferné  liché číslo: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500000"/>
            <a:ext cx="55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Všechna dvojciferná lichá čísla dělitelná dvěma: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760000" y="342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98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5760000" y="3960000"/>
            <a:ext cx="649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101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5760000" y="4500000"/>
            <a:ext cx="1493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žádné!!!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" name="TextovéPole 1">
            <a:hlinkClick r:id="rId2" action="ppaction://hlinksldjump"/>
          </p:cNvPr>
          <p:cNvSpPr txBox="1"/>
          <p:nvPr/>
        </p:nvSpPr>
        <p:spPr>
          <a:xfrm>
            <a:off x="7812360" y="450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Zpět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2329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třemi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25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Třemi jsou dělitelná ta přirozená čísla, která mají </a:t>
            </a:r>
            <a:r>
              <a:rPr lang="cs-CZ" sz="2000" b="1" dirty="0" err="1" smtClean="0">
                <a:solidFill>
                  <a:srgbClr val="FF0000"/>
                </a:solidFill>
              </a:rPr>
              <a:t>ciferný</a:t>
            </a:r>
            <a:r>
              <a:rPr lang="cs-CZ" sz="2000" b="1" dirty="0" smtClean="0">
                <a:solidFill>
                  <a:srgbClr val="FF0000"/>
                </a:solidFill>
              </a:rPr>
              <a:t> součet </a:t>
            </a:r>
            <a:br>
              <a:rPr lang="cs-CZ" sz="2000" b="1" dirty="0" smtClean="0">
                <a:solidFill>
                  <a:srgbClr val="FF0000"/>
                </a:solidFill>
              </a:rPr>
            </a:br>
            <a:r>
              <a:rPr lang="cs-CZ" sz="2000" b="1" dirty="0" smtClean="0">
                <a:solidFill>
                  <a:srgbClr val="FF0000"/>
                </a:solidFill>
              </a:rPr>
              <a:t>dělitelný třemi.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1656184" y="3420000"/>
            <a:ext cx="61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3399"/>
                </a:solidFill>
              </a:rPr>
              <a:t>24 </a:t>
            </a:r>
            <a:endParaRPr lang="cs-CZ" sz="2000" b="1" dirty="0">
              <a:solidFill>
                <a:srgbClr val="003399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0" y="43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Součet všech číslic (cifer) čísla se nazývá </a:t>
            </a:r>
            <a:r>
              <a:rPr lang="cs-CZ" sz="2000" b="1" i="1" dirty="0" err="1" smtClean="0">
                <a:solidFill>
                  <a:srgbClr val="FF0000"/>
                </a:solidFill>
              </a:rPr>
              <a:t>ciferný</a:t>
            </a:r>
            <a:r>
              <a:rPr lang="cs-CZ" sz="2000" b="1" i="1" dirty="0" smtClean="0">
                <a:solidFill>
                  <a:srgbClr val="FF0000"/>
                </a:solidFill>
              </a:rPr>
              <a:t> součet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800000"/>
            <a:ext cx="4234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čísla dělitelná třemi?</a:t>
            </a:r>
            <a:endParaRPr lang="cs-CZ" sz="2000" b="1" dirty="0"/>
          </a:p>
        </p:txBody>
      </p:sp>
      <p:sp>
        <p:nvSpPr>
          <p:cNvPr id="2" name="Obdélník 1"/>
          <p:cNvSpPr/>
          <p:nvPr/>
        </p:nvSpPr>
        <p:spPr>
          <a:xfrm>
            <a:off x="3139124" y="3420000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 smtClean="0">
                <a:solidFill>
                  <a:srgbClr val="003399"/>
                </a:solidFill>
              </a:rPr>
              <a:t>786 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699273" y="3417175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>
                <a:solidFill>
                  <a:srgbClr val="003399"/>
                </a:solidFill>
              </a:rPr>
              <a:t>53 </a:t>
            </a:r>
            <a:r>
              <a:rPr lang="cs-CZ" b="1" dirty="0" smtClean="0">
                <a:solidFill>
                  <a:srgbClr val="003399"/>
                </a:solidFill>
              </a:rPr>
              <a:t>892</a:t>
            </a:r>
          </a:p>
        </p:txBody>
      </p:sp>
      <p:sp>
        <p:nvSpPr>
          <p:cNvPr id="5" name="Obdélník 4"/>
          <p:cNvSpPr/>
          <p:nvPr/>
        </p:nvSpPr>
        <p:spPr>
          <a:xfrm>
            <a:off x="6516216" y="3417175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b="1" dirty="0">
                <a:solidFill>
                  <a:srgbClr val="003399"/>
                </a:solidFill>
              </a:rPr>
              <a:t>755 379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1475656" y="3780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2+4=6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843809" y="3780000"/>
            <a:ext cx="12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7+8+6=21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4305841" y="3780000"/>
            <a:ext cx="1778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5+3+8+9+2=27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156176" y="3780000"/>
            <a:ext cx="2051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7+5+5+3+7+9=36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3790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1" grpId="0"/>
      <p:bldP spid="7" grpId="0"/>
      <p:bldP spid="2" grpId="0"/>
      <p:bldP spid="3" grpId="0"/>
      <p:bldP spid="5" grpId="0"/>
      <p:bldP spid="6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třemi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6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Určete, zda jsou daná čísla dělitelná třemi (zapisujte </a:t>
            </a:r>
            <a:r>
              <a:rPr lang="cs-CZ" sz="2000" b="1" i="1" dirty="0" smtClean="0"/>
              <a:t>ano</a:t>
            </a:r>
            <a:r>
              <a:rPr lang="cs-CZ" sz="2000" b="1" dirty="0" smtClean="0"/>
              <a:t> nebo </a:t>
            </a:r>
            <a:r>
              <a:rPr lang="cs-CZ" sz="2000" b="1" i="1" dirty="0" smtClean="0"/>
              <a:t>ne</a:t>
            </a:r>
            <a:r>
              <a:rPr lang="cs-CZ" sz="2000" b="1" dirty="0" smtClean="0"/>
              <a:t>):</a:t>
            </a:r>
            <a:endParaRPr lang="cs-CZ" sz="20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2160000"/>
            <a:ext cx="63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583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6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519 264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8 213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648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7 596 465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987824" y="2191582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80000" y="2160000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27584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580000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" y="2700000"/>
            <a:ext cx="1259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Zapište: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60000"/>
            <a:ext cx="495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trojciferné  číslo dělitelné třemi: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600000"/>
            <a:ext cx="57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pěticiferné číslo dělitelné třemi: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140000"/>
            <a:ext cx="5455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sudé dvojciferné číslo dělitelné třemi: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760000" y="3060000"/>
            <a:ext cx="9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102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5760000" y="3600000"/>
            <a:ext cx="1116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99 999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5760001" y="4140000"/>
            <a:ext cx="7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96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0" y="4680000"/>
            <a:ext cx="5455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sedmiciferné číslo dělitelné třemi: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760000" y="4680000"/>
            <a:ext cx="1332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1 000 002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>
            <a:hlinkClick r:id="rId2" action="ppaction://hlinksldjump"/>
          </p:cNvPr>
          <p:cNvSpPr txBox="1"/>
          <p:nvPr/>
        </p:nvSpPr>
        <p:spPr>
          <a:xfrm>
            <a:off x="7812360" y="450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Zpět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7064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čtyřmi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25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Čtyřmi jsou dělitelná ta přirozená čísla, která mají poslední dvojčíslí dělitelné čtyřmi.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2555776" y="340200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3399"/>
                </a:solidFill>
              </a:rPr>
              <a:t>124</a:t>
            </a:r>
            <a:endParaRPr lang="cs-CZ" sz="2000" b="1" dirty="0">
              <a:solidFill>
                <a:srgbClr val="003399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-10115" y="414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Poslední dvojčíslí je číslo složené z posledních dvou číslic daného čísla.</a:t>
            </a:r>
            <a:endParaRPr lang="cs-CZ" sz="20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0" y="1800000"/>
            <a:ext cx="4234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čísla dělitelná čtyřmi?</a:t>
            </a:r>
            <a:endParaRPr lang="cs-CZ" sz="2000" b="1" dirty="0"/>
          </a:p>
        </p:txBody>
      </p:sp>
      <p:sp>
        <p:nvSpPr>
          <p:cNvPr id="2" name="Obdélník 1"/>
          <p:cNvSpPr/>
          <p:nvPr/>
        </p:nvSpPr>
        <p:spPr>
          <a:xfrm>
            <a:off x="3420048" y="3420000"/>
            <a:ext cx="719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936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371509" y="3420000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72 860 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5497989" y="3420000"/>
            <a:ext cx="1005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711 372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6" name="Ovál 5"/>
          <p:cNvSpPr/>
          <p:nvPr/>
        </p:nvSpPr>
        <p:spPr bwMode="auto">
          <a:xfrm>
            <a:off x="2746800" y="3420000"/>
            <a:ext cx="360040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ál 11"/>
          <p:cNvSpPr/>
          <p:nvPr/>
        </p:nvSpPr>
        <p:spPr bwMode="auto">
          <a:xfrm>
            <a:off x="3600000" y="3420000"/>
            <a:ext cx="360040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ál 12"/>
          <p:cNvSpPr/>
          <p:nvPr/>
        </p:nvSpPr>
        <p:spPr bwMode="auto">
          <a:xfrm>
            <a:off x="4860000" y="3420000"/>
            <a:ext cx="393971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ál 13"/>
          <p:cNvSpPr/>
          <p:nvPr/>
        </p:nvSpPr>
        <p:spPr bwMode="auto">
          <a:xfrm>
            <a:off x="6102000" y="3420000"/>
            <a:ext cx="360040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7103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1" grpId="0"/>
      <p:bldP spid="75" grpId="0"/>
      <p:bldP spid="2" grpId="0"/>
      <p:bldP spid="3" grpId="0"/>
      <p:bldP spid="5" grpId="0"/>
      <p:bldP spid="6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čtyřmi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6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Určete, zda jsou daná čísla dělitelná čtyřmi (zapisujte </a:t>
            </a:r>
            <a:r>
              <a:rPr lang="cs-CZ" sz="2000" b="1" i="1" dirty="0" smtClean="0"/>
              <a:t>ano</a:t>
            </a:r>
            <a:r>
              <a:rPr lang="cs-CZ" sz="2000" b="1" dirty="0" smtClean="0"/>
              <a:t> nebo </a:t>
            </a:r>
            <a:r>
              <a:rPr lang="cs-CZ" sz="2000" b="1" i="1" dirty="0" smtClean="0"/>
              <a:t>ne</a:t>
            </a:r>
            <a:r>
              <a:rPr lang="cs-CZ" sz="2000" b="1" dirty="0" smtClean="0"/>
              <a:t>):</a:t>
            </a:r>
            <a:endParaRPr lang="cs-CZ" sz="20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2160000"/>
            <a:ext cx="63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856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6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725 882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20000" y="2160000"/>
            <a:ext cx="1135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5 210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648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12 777 328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720000" y="2160000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80000" y="2160000"/>
            <a:ext cx="73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no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060000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580000" y="216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" y="2880000"/>
            <a:ext cx="1259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Zapište: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420000"/>
            <a:ext cx="495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Největší dvojciferné číslo dělitelné čtyřmi: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960000"/>
            <a:ext cx="56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Nejmenší trojciferné sudé číslo nedělitelné čtyřmi: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-1" y="4500000"/>
            <a:ext cx="696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Součin nejmenšího a </a:t>
            </a:r>
            <a:r>
              <a:rPr lang="cs-CZ" b="1" dirty="0"/>
              <a:t>n</a:t>
            </a:r>
            <a:r>
              <a:rPr lang="cs-CZ" b="1" dirty="0" smtClean="0"/>
              <a:t>ejvětšího dvojciferného násobku čtyř: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6967163" y="3420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96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6967163" y="3960000"/>
            <a:ext cx="649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102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6967163" y="4500000"/>
            <a:ext cx="917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1 152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>
            <a:hlinkClick r:id="rId2" action="ppaction://hlinksldjump"/>
          </p:cNvPr>
          <p:cNvSpPr txBox="1"/>
          <p:nvPr/>
        </p:nvSpPr>
        <p:spPr>
          <a:xfrm>
            <a:off x="7812360" y="450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Zpět</a:t>
            </a:r>
            <a:endParaRPr 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9007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8000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pěti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25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Pěti jsou dělitelná ta přirozená čísla, která mají na místě jednotek některou z číslic 0 nebo 5.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2664016" y="3402000"/>
            <a:ext cx="611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3399"/>
                </a:solidFill>
              </a:rPr>
              <a:t>65</a:t>
            </a:r>
            <a:endParaRPr lang="cs-CZ" sz="2000" b="1" dirty="0">
              <a:solidFill>
                <a:srgbClr val="003399"/>
              </a:solidFill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0" y="1800000"/>
            <a:ext cx="4234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čísla dělitelná pěti?</a:t>
            </a:r>
            <a:endParaRPr lang="cs-CZ" sz="2000" b="1" dirty="0"/>
          </a:p>
        </p:txBody>
      </p:sp>
      <p:sp>
        <p:nvSpPr>
          <p:cNvPr id="2" name="Obdélník 1"/>
          <p:cNvSpPr/>
          <p:nvPr/>
        </p:nvSpPr>
        <p:spPr>
          <a:xfrm>
            <a:off x="3420048" y="3420000"/>
            <a:ext cx="719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530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371509" y="3420000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47 890 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5497989" y="3420000"/>
            <a:ext cx="1210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5 532 375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6" name="Ovál 5"/>
          <p:cNvSpPr/>
          <p:nvPr/>
        </p:nvSpPr>
        <p:spPr bwMode="auto">
          <a:xfrm>
            <a:off x="2843632" y="3420000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ál 11"/>
          <p:cNvSpPr/>
          <p:nvPr/>
        </p:nvSpPr>
        <p:spPr bwMode="auto">
          <a:xfrm>
            <a:off x="3707728" y="3426554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ál 12"/>
          <p:cNvSpPr/>
          <p:nvPr/>
        </p:nvSpPr>
        <p:spPr bwMode="auto">
          <a:xfrm>
            <a:off x="4954325" y="3432778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ál 13"/>
          <p:cNvSpPr/>
          <p:nvPr/>
        </p:nvSpPr>
        <p:spPr bwMode="auto">
          <a:xfrm>
            <a:off x="6408000" y="3431789"/>
            <a:ext cx="288208" cy="3693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4732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0" grpId="0"/>
      <p:bldP spid="75" grpId="0"/>
      <p:bldP spid="2" grpId="0"/>
      <p:bldP spid="3" grpId="0"/>
      <p:bldP spid="5" grpId="0"/>
      <p:bldP spid="6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3675</TotalTime>
  <Words>1344</Words>
  <Application>Microsoft Office PowerPoint</Application>
  <PresentationFormat>Předvádění na obrazovce (16:9)</PresentationFormat>
  <Paragraphs>378</Paragraphs>
  <Slides>26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27" baseType="lpstr">
      <vt:lpstr>Prezentace školení zaměstnanců</vt:lpstr>
      <vt:lpstr>Znaky dělitelnosti</vt:lpstr>
      <vt:lpstr>Dělitelnost</vt:lpstr>
      <vt:lpstr>Dělitelnost dvěma</vt:lpstr>
      <vt:lpstr>Dělitelnost dvěma</vt:lpstr>
      <vt:lpstr>Dělitelnost třemi</vt:lpstr>
      <vt:lpstr>Dělitelnost třemi</vt:lpstr>
      <vt:lpstr>Dělitelnost čtyřmi</vt:lpstr>
      <vt:lpstr>Dělitelnost čtyřmi</vt:lpstr>
      <vt:lpstr>Dělitelnost pěti</vt:lpstr>
      <vt:lpstr>Dělitelnost pěti</vt:lpstr>
      <vt:lpstr>Dělitelnost šesti</vt:lpstr>
      <vt:lpstr>Dělitelnost šesti</vt:lpstr>
      <vt:lpstr>Dělitelnost sedmi</vt:lpstr>
      <vt:lpstr>Dělitelnost sedmi</vt:lpstr>
      <vt:lpstr>Dělitelnost osmi</vt:lpstr>
      <vt:lpstr>Dělitelnost osmi</vt:lpstr>
      <vt:lpstr>Dělitelnost devíti</vt:lpstr>
      <vt:lpstr>Dělitelnost devíti</vt:lpstr>
      <vt:lpstr>Dělitelnost deseti</vt:lpstr>
      <vt:lpstr>Dělitelnost deseti</vt:lpstr>
      <vt:lpstr>Dělitelnost jedenácti</vt:lpstr>
      <vt:lpstr>Dělitelnost jedenácti</vt:lpstr>
      <vt:lpstr>Dělitelnost dvanácti</vt:lpstr>
      <vt:lpstr>Dělitelnost dvanácti</vt:lpstr>
      <vt:lpstr>Dělitelnost</vt:lpstr>
      <vt:lpstr>Dělitelnost - odvození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498</cp:revision>
  <dcterms:created xsi:type="dcterms:W3CDTF">2012-01-02T08:14:14Z</dcterms:created>
  <dcterms:modified xsi:type="dcterms:W3CDTF">2013-04-10T06:45:48Z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