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9"/>
  </p:notesMasterIdLst>
  <p:handoutMasterIdLst>
    <p:handoutMasterId r:id="rId10"/>
  </p:handoutMasterIdLst>
  <p:sldIdLst>
    <p:sldId id="256" r:id="rId2"/>
    <p:sldId id="297" r:id="rId3"/>
    <p:sldId id="298" r:id="rId4"/>
    <p:sldId id="299" r:id="rId5"/>
    <p:sldId id="300" r:id="rId6"/>
    <p:sldId id="301" r:id="rId7"/>
    <p:sldId id="302" r:id="rId8"/>
  </p:sldIdLst>
  <p:sldSz cx="9144000" cy="5143500" type="screen16x9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CC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53" autoAdjust="0"/>
    <p:restoredTop sz="94600" autoAdjust="0"/>
  </p:normalViewPr>
  <p:slideViewPr>
    <p:cSldViewPr snapToObjects="1">
      <p:cViewPr varScale="1">
        <p:scale>
          <a:sx n="95" d="100"/>
          <a:sy n="95" d="100"/>
        </p:scale>
        <p:origin x="-90" y="-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1828800"/>
            <a:ext cx="9009063" cy="789385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257300"/>
            <a:ext cx="7772400" cy="1096566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60735"/>
            <a:ext cx="1951038" cy="443865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60735"/>
            <a:ext cx="5700712" cy="443865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823913"/>
            <a:ext cx="438150" cy="35599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1" y="823913"/>
            <a:ext cx="328613" cy="35599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9" y="1140619"/>
            <a:ext cx="422275" cy="35599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140619"/>
            <a:ext cx="368300" cy="355997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085851"/>
            <a:ext cx="560388" cy="31670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742950"/>
            <a:ext cx="31750" cy="78938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4" y="1335881"/>
            <a:ext cx="8226425" cy="238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9" y="160735"/>
            <a:ext cx="7793037" cy="109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513285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4682729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9552" y="555526"/>
            <a:ext cx="8153400" cy="1368152"/>
          </a:xfrm>
        </p:spPr>
        <p:txBody>
          <a:bodyPr/>
          <a:lstStyle/>
          <a:p>
            <a:pPr algn="ctr"/>
            <a:r>
              <a:rPr lang="cs-CZ" dirty="0" smtClean="0"/>
              <a:t>Osově souměrné útvary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593204"/>
          </a:xfrm>
        </p:spPr>
        <p:txBody>
          <a:bodyPr/>
          <a:lstStyle/>
          <a:p>
            <a:r>
              <a:rPr lang="cs-CZ" dirty="0" smtClean="0"/>
              <a:t>Matematika – 6.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828513" y="107033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4000" dirty="0" smtClean="0"/>
              <a:t>Osová souměrnost</a:t>
            </a:r>
            <a:endParaRPr lang="cs-CZ" sz="4000" dirty="0"/>
          </a:p>
        </p:txBody>
      </p:sp>
      <p:sp>
        <p:nvSpPr>
          <p:cNvPr id="69" name="Obdélník 68"/>
          <p:cNvSpPr/>
          <p:nvPr/>
        </p:nvSpPr>
        <p:spPr>
          <a:xfrm>
            <a:off x="0" y="180000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9. Narýsuj si do sešitu podobný obrázek. Sestroj obrazy daných tvarů v osové </a:t>
            </a:r>
            <a:br>
              <a:rPr lang="cs-CZ" dirty="0" smtClean="0"/>
            </a:br>
            <a:r>
              <a:rPr lang="cs-CZ" dirty="0" smtClean="0"/>
              <a:t>    souměrnosti podle osy </a:t>
            </a:r>
            <a:r>
              <a:rPr lang="cs-CZ" i="1" dirty="0" smtClean="0"/>
              <a:t>o</a:t>
            </a:r>
            <a:r>
              <a:rPr lang="cs-CZ" dirty="0" smtClean="0"/>
              <a:t>.</a:t>
            </a:r>
            <a:endParaRPr lang="cs-CZ" b="1" dirty="0">
              <a:solidFill>
                <a:srgbClr val="FF0000"/>
              </a:solidFill>
            </a:endParaRPr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4355992" y="2679044"/>
            <a:ext cx="0" cy="234097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ovéPole 13"/>
          <p:cNvSpPr txBox="1"/>
          <p:nvPr/>
        </p:nvSpPr>
        <p:spPr>
          <a:xfrm>
            <a:off x="4411651" y="249437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 bwMode="auto">
          <a:xfrm>
            <a:off x="3095852" y="3075806"/>
            <a:ext cx="2520280" cy="1512168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3095852" y="3075806"/>
            <a:ext cx="2520280" cy="151216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 flipV="1">
            <a:off x="3095852" y="3075806"/>
            <a:ext cx="2520280" cy="151216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ovéPole 20"/>
          <p:cNvSpPr txBox="1"/>
          <p:nvPr/>
        </p:nvSpPr>
        <p:spPr>
          <a:xfrm>
            <a:off x="2807820" y="2828521"/>
            <a:ext cx="288032" cy="369332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cs-CZ" b="1" dirty="0" smtClean="0"/>
              <a:t>T</a:t>
            </a:r>
          </a:p>
        </p:txBody>
      </p:sp>
      <p:sp>
        <p:nvSpPr>
          <p:cNvPr id="23" name="TextovéPole 22"/>
          <p:cNvSpPr txBox="1"/>
          <p:nvPr/>
        </p:nvSpPr>
        <p:spPr>
          <a:xfrm>
            <a:off x="2844773" y="4584535"/>
            <a:ext cx="288032" cy="369332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cs-CZ" b="1" dirty="0" smtClean="0"/>
              <a:t>U</a:t>
            </a:r>
          </a:p>
        </p:txBody>
      </p:sp>
      <p:sp>
        <p:nvSpPr>
          <p:cNvPr id="27" name="TextovéPole 26"/>
          <p:cNvSpPr txBox="1"/>
          <p:nvPr/>
        </p:nvSpPr>
        <p:spPr>
          <a:xfrm>
            <a:off x="5472116" y="4584535"/>
            <a:ext cx="288032" cy="369332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</a:p>
        </p:txBody>
      </p:sp>
      <p:sp>
        <p:nvSpPr>
          <p:cNvPr id="28" name="TextovéPole 27"/>
          <p:cNvSpPr txBox="1"/>
          <p:nvPr/>
        </p:nvSpPr>
        <p:spPr>
          <a:xfrm>
            <a:off x="5616132" y="2828521"/>
            <a:ext cx="288032" cy="369332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cs-CZ" b="1" dirty="0" smtClean="0"/>
              <a:t>W</a:t>
            </a:r>
          </a:p>
        </p:txBody>
      </p:sp>
    </p:spTree>
    <p:extLst>
      <p:ext uri="{BB962C8B-B14F-4D97-AF65-F5344CB8AC3E}">
        <p14:creationId xmlns:p14="http://schemas.microsoft.com/office/powerpoint/2010/main" val="275763915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14" grpId="0"/>
      <p:bldP spid="2" grpId="0" animBg="1"/>
      <p:bldP spid="21" grpId="0"/>
      <p:bldP spid="23" grpId="0"/>
      <p:bldP spid="27" grpId="0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828513" y="107033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4000" dirty="0" smtClean="0"/>
              <a:t>Osová souměrnost</a:t>
            </a:r>
            <a:endParaRPr lang="cs-CZ" sz="4000" dirty="0"/>
          </a:p>
        </p:txBody>
      </p:sp>
      <p:sp>
        <p:nvSpPr>
          <p:cNvPr id="69" name="Obdélník 68"/>
          <p:cNvSpPr/>
          <p:nvPr/>
        </p:nvSpPr>
        <p:spPr>
          <a:xfrm>
            <a:off x="0" y="180000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10. Narýsuj si do sešitu podobný obrázek. Sestroj obrazy daných tvarů v osové </a:t>
            </a:r>
            <a:br>
              <a:rPr lang="cs-CZ" dirty="0" smtClean="0"/>
            </a:br>
            <a:r>
              <a:rPr lang="cs-CZ" dirty="0" smtClean="0"/>
              <a:t>      souměrnosti podle osy </a:t>
            </a:r>
            <a:r>
              <a:rPr lang="cs-CZ" i="1" dirty="0" smtClean="0"/>
              <a:t>o</a:t>
            </a:r>
            <a:r>
              <a:rPr lang="cs-CZ" dirty="0" smtClean="0"/>
              <a:t>.</a:t>
            </a:r>
            <a:endParaRPr lang="cs-CZ" b="1" dirty="0">
              <a:solidFill>
                <a:srgbClr val="FF0000"/>
              </a:solidFill>
            </a:endParaRPr>
          </a:p>
        </p:txBody>
      </p:sp>
      <p:cxnSp>
        <p:nvCxnSpPr>
          <p:cNvPr id="3" name="Přímá spojnice 2"/>
          <p:cNvCxnSpPr>
            <a:stCxn id="14" idx="0"/>
          </p:cNvCxnSpPr>
          <p:nvPr/>
        </p:nvCxnSpPr>
        <p:spPr bwMode="auto">
          <a:xfrm flipH="1">
            <a:off x="2123728" y="2652060"/>
            <a:ext cx="2736304" cy="215193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ovéPole 13"/>
          <p:cNvSpPr txBox="1"/>
          <p:nvPr/>
        </p:nvSpPr>
        <p:spPr>
          <a:xfrm>
            <a:off x="4716016" y="265206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</a:t>
            </a:r>
            <a:endParaRPr lang="cs-CZ" b="1" dirty="0"/>
          </a:p>
        </p:txBody>
      </p:sp>
      <p:sp>
        <p:nvSpPr>
          <p:cNvPr id="2" name="Ovál 1"/>
          <p:cNvSpPr>
            <a:spLocks noChangeAspect="1"/>
          </p:cNvSpPr>
          <p:nvPr/>
        </p:nvSpPr>
        <p:spPr bwMode="auto">
          <a:xfrm>
            <a:off x="2520000" y="2880000"/>
            <a:ext cx="1800000" cy="180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9" name="Přímá spojnice 18"/>
          <p:cNvCxnSpPr/>
          <p:nvPr/>
        </p:nvCxnSpPr>
        <p:spPr bwMode="auto">
          <a:xfrm>
            <a:off x="3420000" y="3672000"/>
            <a:ext cx="0" cy="216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/>
          <p:nvPr/>
        </p:nvCxnSpPr>
        <p:spPr bwMode="auto">
          <a:xfrm>
            <a:off x="3312000" y="3780000"/>
            <a:ext cx="216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TextovéPole 28"/>
          <p:cNvSpPr txBox="1"/>
          <p:nvPr/>
        </p:nvSpPr>
        <p:spPr>
          <a:xfrm>
            <a:off x="3528000" y="388223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</a:t>
            </a:r>
            <a:endParaRPr lang="cs-CZ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2520000" y="2874533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79599337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14" grpId="0"/>
      <p:bldP spid="2" grpId="0" animBg="1"/>
      <p:bldP spid="29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828513" y="107033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4000" dirty="0" smtClean="0"/>
              <a:t>Osově souměrný útvar</a:t>
            </a:r>
            <a:endParaRPr lang="cs-CZ" sz="4000" dirty="0"/>
          </a:p>
        </p:txBody>
      </p:sp>
      <p:sp>
        <p:nvSpPr>
          <p:cNvPr id="69" name="Obdélník 68"/>
          <p:cNvSpPr/>
          <p:nvPr/>
        </p:nvSpPr>
        <p:spPr>
          <a:xfrm>
            <a:off x="0" y="162000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Geometrický útvar, který lze rozdělit přímkou na dvě shodné části, pro které platí, že pokud je překlopíme podle této přímky tyto části se navzájem kryjí nazýváme </a:t>
            </a:r>
            <a:r>
              <a:rPr lang="cs-CZ" b="1" dirty="0" smtClean="0"/>
              <a:t>osově souměrný útvar.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0" y="252000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Přímku potom nazýváme </a:t>
            </a:r>
            <a:r>
              <a:rPr lang="cs-CZ" b="1" dirty="0" smtClean="0"/>
              <a:t>osa souměrnosti </a:t>
            </a:r>
            <a:r>
              <a:rPr lang="cs-CZ" dirty="0" smtClean="0"/>
              <a:t>osově souměrného útvaru</a:t>
            </a:r>
            <a:r>
              <a:rPr lang="cs-CZ" b="1" dirty="0" smtClean="0"/>
              <a:t>.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4" name="Pěticípá hvězda 3"/>
          <p:cNvSpPr>
            <a:spLocks noChangeAspect="1"/>
          </p:cNvSpPr>
          <p:nvPr/>
        </p:nvSpPr>
        <p:spPr bwMode="auto">
          <a:xfrm>
            <a:off x="3491880" y="3003798"/>
            <a:ext cx="1836000" cy="1836000"/>
          </a:xfrm>
          <a:prstGeom prst="star5">
            <a:avLst>
              <a:gd name="adj" fmla="val 23952"/>
              <a:gd name="hf" fmla="val 105146"/>
              <a:gd name="vf" fmla="val 110557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4409880" y="2859782"/>
            <a:ext cx="0" cy="228371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ovéPole 14"/>
          <p:cNvSpPr txBox="1"/>
          <p:nvPr/>
        </p:nvSpPr>
        <p:spPr>
          <a:xfrm>
            <a:off x="4355976" y="477416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5428452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11" grpId="0"/>
      <p:bldP spid="4" grpId="0" animBg="1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828513" y="107033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4000" dirty="0" smtClean="0"/>
              <a:t>Osově souměrný útvar</a:t>
            </a:r>
            <a:endParaRPr lang="cs-CZ" sz="4000" dirty="0"/>
          </a:p>
        </p:txBody>
      </p:sp>
      <p:sp>
        <p:nvSpPr>
          <p:cNvPr id="69" name="Obdélník 68"/>
          <p:cNvSpPr/>
          <p:nvPr/>
        </p:nvSpPr>
        <p:spPr>
          <a:xfrm>
            <a:off x="0" y="1620000"/>
            <a:ext cx="4067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Je přímka osově souměrný útvar?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3960000" y="1620000"/>
            <a:ext cx="42844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Ano, osou souměrnosti je každá přímka kolmá na ni</a:t>
            </a:r>
            <a:r>
              <a:rPr lang="cs-CZ" b="1" dirty="0" smtClean="0"/>
              <a:t>.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0" y="2340000"/>
            <a:ext cx="4067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Je úsečka osově souměrný útvar?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3960000" y="2340000"/>
            <a:ext cx="47088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Ano, osou souměrnosti je osa této úsečky.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0" y="3060000"/>
            <a:ext cx="4067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Je úhel osově souměrný útvar?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3960000" y="3060000"/>
            <a:ext cx="47088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Ano, osou souměrnosti je osa tohoto úhlu.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0" y="3780000"/>
            <a:ext cx="4067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Je trojúhelník osově souměrný útvar?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4" name="Obdélník 13"/>
          <p:cNvSpPr/>
          <p:nvPr/>
        </p:nvSpPr>
        <p:spPr>
          <a:xfrm>
            <a:off x="3960000" y="3780000"/>
            <a:ext cx="47088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Ano, ale pouze rovnoramenný či rovnostranný.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6" name="Obdélník 15"/>
          <p:cNvSpPr/>
          <p:nvPr/>
        </p:nvSpPr>
        <p:spPr>
          <a:xfrm>
            <a:off x="0" y="4500000"/>
            <a:ext cx="4067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Je kruh osově souměrný útvar?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7" name="Obdélník 16"/>
          <p:cNvSpPr/>
          <p:nvPr/>
        </p:nvSpPr>
        <p:spPr>
          <a:xfrm>
            <a:off x="3960000" y="4500000"/>
            <a:ext cx="47088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Ano, osou souměrnosti je libovolná přímka procházející jeho středem.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20048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11" grpId="0"/>
      <p:bldP spid="8" grpId="0"/>
      <p:bldP spid="9" grpId="0"/>
      <p:bldP spid="10" grpId="0"/>
      <p:bldP spid="12" grpId="0"/>
      <p:bldP spid="13" grpId="0"/>
      <p:bldP spid="14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2"/>
          <p:cNvSpPr txBox="1">
            <a:spLocks noChangeArrowheads="1"/>
          </p:cNvSpPr>
          <p:nvPr/>
        </p:nvSpPr>
        <p:spPr>
          <a:xfrm>
            <a:off x="701913" y="260649"/>
            <a:ext cx="8260407" cy="870941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Osově souměrné útvary</a:t>
            </a:r>
            <a:endParaRPr lang="cs-CZ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0" y="1512000"/>
            <a:ext cx="86447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Osově souměrný útvar je takový, který má alespoň jednu osu souměrnosti.</a:t>
            </a:r>
            <a:endParaRPr lang="cs-CZ" sz="16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0" y="1728000"/>
            <a:ext cx="86447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Osově souměrný útvar se v osové souměrnosti s osou </a:t>
            </a:r>
            <a:r>
              <a:rPr lang="cs-CZ" sz="1600" b="1" i="1" dirty="0" smtClean="0"/>
              <a:t>o</a:t>
            </a:r>
            <a:r>
              <a:rPr lang="cs-CZ" sz="1600" b="1" dirty="0" smtClean="0"/>
              <a:t> zobrazí sám na sebe.</a:t>
            </a:r>
            <a:endParaRPr lang="cs-CZ" sz="1600" b="1" i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0" y="1944000"/>
            <a:ext cx="80520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Přímka </a:t>
            </a:r>
            <a:r>
              <a:rPr lang="cs-CZ" sz="1600" b="1" i="1" dirty="0" smtClean="0"/>
              <a:t>o</a:t>
            </a:r>
            <a:r>
              <a:rPr lang="cs-CZ" sz="1600" b="1" dirty="0" smtClean="0"/>
              <a:t> je osa souměrnosti osově souměrného útvaru.</a:t>
            </a:r>
            <a:endParaRPr lang="cs-CZ" sz="1600" b="1" i="1" dirty="0"/>
          </a:p>
        </p:txBody>
      </p:sp>
      <p:sp>
        <p:nvSpPr>
          <p:cNvPr id="56" name="Rovnoramenný trojúhelník 55"/>
          <p:cNvSpPr/>
          <p:nvPr/>
        </p:nvSpPr>
        <p:spPr bwMode="auto">
          <a:xfrm>
            <a:off x="253208" y="3094286"/>
            <a:ext cx="1224136" cy="1440160"/>
          </a:xfrm>
          <a:prstGeom prst="triangl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7" name="Obdélník 56"/>
          <p:cNvSpPr/>
          <p:nvPr/>
        </p:nvSpPr>
        <p:spPr bwMode="auto">
          <a:xfrm>
            <a:off x="1800000" y="3382286"/>
            <a:ext cx="1944000" cy="1152128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8" name="Rovnoramenný trojúhelník 57"/>
          <p:cNvSpPr/>
          <p:nvPr/>
        </p:nvSpPr>
        <p:spPr bwMode="auto">
          <a:xfrm>
            <a:off x="4067944" y="3418286"/>
            <a:ext cx="1336468" cy="1152128"/>
          </a:xfrm>
          <a:prstGeom prst="triangl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9" name="Obdélník 58"/>
          <p:cNvSpPr/>
          <p:nvPr/>
        </p:nvSpPr>
        <p:spPr bwMode="auto">
          <a:xfrm>
            <a:off x="5760000" y="3382286"/>
            <a:ext cx="1224136" cy="1224136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" name="Ovál 59"/>
          <p:cNvSpPr/>
          <p:nvPr/>
        </p:nvSpPr>
        <p:spPr bwMode="auto">
          <a:xfrm>
            <a:off x="7380312" y="3166286"/>
            <a:ext cx="1440160" cy="144016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1" name="TextovéPole 60"/>
          <p:cNvSpPr txBox="1"/>
          <p:nvPr/>
        </p:nvSpPr>
        <p:spPr>
          <a:xfrm>
            <a:off x="0" y="2161188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Kolik os souměrnosti mají následující obrazce?</a:t>
            </a:r>
            <a:endParaRPr lang="cs-CZ" sz="1600" b="1" i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170130" y="2374286"/>
            <a:ext cx="15935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/>
              <a:t>r</a:t>
            </a:r>
            <a:r>
              <a:rPr lang="cs-CZ" sz="1600" b="1" dirty="0" smtClean="0"/>
              <a:t>ovnoramenný trojúhelník</a:t>
            </a:r>
            <a:endParaRPr lang="cs-CZ" sz="1600" b="1" i="1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2160000" y="2554286"/>
            <a:ext cx="1593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obdélník</a:t>
            </a:r>
            <a:endParaRPr lang="cs-CZ" sz="1600" b="1" i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3888000" y="2374286"/>
            <a:ext cx="15935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 smtClean="0"/>
              <a:t>rovnostranný trojúhelník</a:t>
            </a:r>
            <a:endParaRPr lang="cs-CZ" sz="1600" b="1" i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5940000" y="2554286"/>
            <a:ext cx="12017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čtverec</a:t>
            </a:r>
            <a:endParaRPr lang="cs-CZ" sz="1600" b="1" i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7704000" y="2554286"/>
            <a:ext cx="9407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kruh</a:t>
            </a:r>
            <a:endParaRPr lang="cs-CZ" sz="1600" b="1" i="1" dirty="0"/>
          </a:p>
        </p:txBody>
      </p:sp>
      <p:cxnSp>
        <p:nvCxnSpPr>
          <p:cNvPr id="67" name="Přímá spojnice 66"/>
          <p:cNvCxnSpPr/>
          <p:nvPr/>
        </p:nvCxnSpPr>
        <p:spPr bwMode="auto">
          <a:xfrm>
            <a:off x="865276" y="2892840"/>
            <a:ext cx="0" cy="211879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Přímá spojnice 67"/>
          <p:cNvCxnSpPr/>
          <p:nvPr/>
        </p:nvCxnSpPr>
        <p:spPr bwMode="auto">
          <a:xfrm>
            <a:off x="2772000" y="2959061"/>
            <a:ext cx="0" cy="205257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Přímá spojnice 69"/>
          <p:cNvCxnSpPr/>
          <p:nvPr/>
        </p:nvCxnSpPr>
        <p:spPr bwMode="auto">
          <a:xfrm>
            <a:off x="1477344" y="3958286"/>
            <a:ext cx="25906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Přímá spojnice 70"/>
          <p:cNvCxnSpPr/>
          <p:nvPr/>
        </p:nvCxnSpPr>
        <p:spPr bwMode="auto">
          <a:xfrm>
            <a:off x="4736178" y="3166286"/>
            <a:ext cx="0" cy="184535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Přímá spojnice 71"/>
          <p:cNvCxnSpPr/>
          <p:nvPr/>
        </p:nvCxnSpPr>
        <p:spPr bwMode="auto">
          <a:xfrm>
            <a:off x="4860000" y="3318686"/>
            <a:ext cx="0" cy="184535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3600000"/>
            </a:camera>
            <a:lightRig rig="threePt" dir="t"/>
          </a:scene3d>
        </p:spPr>
      </p:cxnSp>
      <p:cxnSp>
        <p:nvCxnSpPr>
          <p:cNvPr id="73" name="Přímá spojnice 72"/>
          <p:cNvCxnSpPr/>
          <p:nvPr/>
        </p:nvCxnSpPr>
        <p:spPr bwMode="auto">
          <a:xfrm>
            <a:off x="4608000" y="3318686"/>
            <a:ext cx="0" cy="184535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7200000"/>
            </a:camera>
            <a:lightRig rig="threePt" dir="t"/>
          </a:scene3d>
        </p:spPr>
      </p:cxnSp>
      <p:cxnSp>
        <p:nvCxnSpPr>
          <p:cNvPr id="74" name="Přímá spojnice 73"/>
          <p:cNvCxnSpPr/>
          <p:nvPr/>
        </p:nvCxnSpPr>
        <p:spPr bwMode="auto">
          <a:xfrm>
            <a:off x="6372068" y="2959061"/>
            <a:ext cx="0" cy="205257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Přímá spojnice 74"/>
          <p:cNvCxnSpPr/>
          <p:nvPr/>
        </p:nvCxnSpPr>
        <p:spPr bwMode="auto">
          <a:xfrm flipV="1">
            <a:off x="5481558" y="3994286"/>
            <a:ext cx="1660157" cy="9005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Přímá spojnice 75"/>
          <p:cNvCxnSpPr/>
          <p:nvPr/>
        </p:nvCxnSpPr>
        <p:spPr bwMode="auto">
          <a:xfrm>
            <a:off x="6300192" y="2896286"/>
            <a:ext cx="0" cy="205257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700000"/>
            </a:camera>
            <a:lightRig rig="threePt" dir="t"/>
          </a:scene3d>
        </p:spPr>
      </p:cxnSp>
      <p:cxnSp>
        <p:nvCxnSpPr>
          <p:cNvPr id="77" name="Přímá spojnice 76"/>
          <p:cNvCxnSpPr/>
          <p:nvPr/>
        </p:nvCxnSpPr>
        <p:spPr bwMode="auto">
          <a:xfrm>
            <a:off x="6372200" y="2950286"/>
            <a:ext cx="0" cy="205257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8100000"/>
            </a:camera>
            <a:lightRig rig="threePt" dir="t"/>
          </a:scene3d>
        </p:spPr>
      </p:cxnSp>
      <p:cxnSp>
        <p:nvCxnSpPr>
          <p:cNvPr id="78" name="Přímá spojnice 77"/>
          <p:cNvCxnSpPr/>
          <p:nvPr/>
        </p:nvCxnSpPr>
        <p:spPr bwMode="auto">
          <a:xfrm>
            <a:off x="7524328" y="2959061"/>
            <a:ext cx="1120467" cy="198980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>
            <a:stCxn id="66" idx="2"/>
          </p:cNvCxnSpPr>
          <p:nvPr/>
        </p:nvCxnSpPr>
        <p:spPr bwMode="auto">
          <a:xfrm flipH="1">
            <a:off x="7956376" y="2892840"/>
            <a:ext cx="218022" cy="2110023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Přímá spojnice 79"/>
          <p:cNvCxnSpPr/>
          <p:nvPr/>
        </p:nvCxnSpPr>
        <p:spPr bwMode="auto">
          <a:xfrm>
            <a:off x="7141715" y="3886366"/>
            <a:ext cx="1820605" cy="3620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Přímá spojnice 80"/>
          <p:cNvCxnSpPr/>
          <p:nvPr/>
        </p:nvCxnSpPr>
        <p:spPr bwMode="auto">
          <a:xfrm flipH="1">
            <a:off x="7380312" y="3094286"/>
            <a:ext cx="1582008" cy="144016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Přímá spojnice 81"/>
          <p:cNvCxnSpPr/>
          <p:nvPr/>
        </p:nvCxnSpPr>
        <p:spPr bwMode="auto">
          <a:xfrm>
            <a:off x="7812360" y="2950286"/>
            <a:ext cx="504056" cy="205257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3" name="TextovéPole 82"/>
          <p:cNvSpPr txBox="1"/>
          <p:nvPr/>
        </p:nvSpPr>
        <p:spPr>
          <a:xfrm>
            <a:off x="946340" y="4714286"/>
            <a:ext cx="364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3059832" y="4714286"/>
            <a:ext cx="364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4860000" y="4714286"/>
            <a:ext cx="364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6619405" y="4714286"/>
            <a:ext cx="364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ovéPole 86"/>
              <p:cNvSpPr txBox="1"/>
              <p:nvPr/>
            </p:nvSpPr>
            <p:spPr>
              <a:xfrm>
                <a:off x="8671308" y="4714286"/>
                <a:ext cx="36473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∞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87" name="TextovéPole 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1308" y="4714286"/>
                <a:ext cx="364731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2109298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 animBg="1"/>
      <p:bldP spid="57" grpId="0" animBg="1"/>
      <p:bldP spid="58" grpId="0" animBg="1"/>
      <p:bldP spid="59" grpId="0" animBg="1"/>
      <p:bldP spid="60" grpId="0" animBg="1"/>
      <p:bldP spid="61" grpId="0"/>
      <p:bldP spid="62" grpId="0"/>
      <p:bldP spid="63" grpId="0"/>
      <p:bldP spid="64" grpId="0"/>
      <p:bldP spid="65" grpId="0"/>
      <p:bldP spid="66" grpId="0"/>
      <p:bldP spid="83" grpId="0"/>
      <p:bldP spid="84" grpId="0"/>
      <p:bldP spid="85" grpId="0"/>
      <p:bldP spid="86" grpId="0"/>
      <p:bldP spid="8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828513" y="107033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4000" dirty="0" smtClean="0"/>
              <a:t>Osově souměrný útvar</a:t>
            </a:r>
            <a:endParaRPr lang="cs-CZ" sz="4000" dirty="0"/>
          </a:p>
        </p:txBody>
      </p:sp>
      <p:sp>
        <p:nvSpPr>
          <p:cNvPr id="69" name="Obdélník 68"/>
          <p:cNvSpPr/>
          <p:nvPr/>
        </p:nvSpPr>
        <p:spPr>
          <a:xfrm>
            <a:off x="0" y="162000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Načrtněte všechna velká tiskací písmena (bez diakritiky), která mají alespoň jednu osu souměrnosti. Zakreslete všechny osy.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80000" y="2160000"/>
            <a:ext cx="7555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8000" b="1" dirty="0" smtClean="0"/>
              <a:t>A</a:t>
            </a:r>
            <a:endParaRPr lang="cs-CZ" sz="8000" b="1" dirty="0">
              <a:solidFill>
                <a:srgbClr val="FF0000"/>
              </a:solidFill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1260000" y="2160000"/>
            <a:ext cx="7555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8000" b="1" dirty="0" smtClean="0"/>
              <a:t>B</a:t>
            </a:r>
            <a:endParaRPr lang="cs-CZ" sz="8000" b="1" dirty="0">
              <a:solidFill>
                <a:srgbClr val="FF0000"/>
              </a:solidFill>
            </a:endParaRPr>
          </a:p>
        </p:txBody>
      </p:sp>
      <p:sp>
        <p:nvSpPr>
          <p:cNvPr id="18" name="Obdélník 17"/>
          <p:cNvSpPr/>
          <p:nvPr/>
        </p:nvSpPr>
        <p:spPr>
          <a:xfrm>
            <a:off x="2340000" y="2160000"/>
            <a:ext cx="7555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8000" b="1" dirty="0" smtClean="0"/>
              <a:t>C</a:t>
            </a:r>
            <a:endParaRPr lang="cs-CZ" sz="8000" b="1" dirty="0">
              <a:solidFill>
                <a:srgbClr val="FF0000"/>
              </a:solidFill>
            </a:endParaRPr>
          </a:p>
        </p:txBody>
      </p:sp>
      <p:sp>
        <p:nvSpPr>
          <p:cNvPr id="19" name="Obdélník 18"/>
          <p:cNvSpPr/>
          <p:nvPr/>
        </p:nvSpPr>
        <p:spPr>
          <a:xfrm>
            <a:off x="3420000" y="2160000"/>
            <a:ext cx="7555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8000" b="1" dirty="0" smtClean="0"/>
              <a:t>D</a:t>
            </a:r>
            <a:endParaRPr lang="cs-CZ" sz="8000" b="1" dirty="0">
              <a:solidFill>
                <a:srgbClr val="FF0000"/>
              </a:solidFill>
            </a:endParaRPr>
          </a:p>
        </p:txBody>
      </p:sp>
      <p:sp>
        <p:nvSpPr>
          <p:cNvPr id="20" name="Obdélník 19"/>
          <p:cNvSpPr/>
          <p:nvPr/>
        </p:nvSpPr>
        <p:spPr>
          <a:xfrm>
            <a:off x="4500000" y="2160000"/>
            <a:ext cx="7555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8000" b="1" dirty="0" smtClean="0"/>
              <a:t>E</a:t>
            </a:r>
            <a:endParaRPr lang="cs-CZ" sz="8000" b="1" dirty="0">
              <a:solidFill>
                <a:srgbClr val="FF0000"/>
              </a:solidFill>
            </a:endParaRPr>
          </a:p>
        </p:txBody>
      </p:sp>
      <p:sp>
        <p:nvSpPr>
          <p:cNvPr id="21" name="Obdélník 20"/>
          <p:cNvSpPr/>
          <p:nvPr/>
        </p:nvSpPr>
        <p:spPr>
          <a:xfrm>
            <a:off x="5580000" y="2160000"/>
            <a:ext cx="7555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8000" b="1" dirty="0" smtClean="0"/>
              <a:t>H</a:t>
            </a:r>
            <a:endParaRPr lang="cs-CZ" sz="8000" b="1" dirty="0">
              <a:solidFill>
                <a:srgbClr val="FF0000"/>
              </a:solidFill>
            </a:endParaRPr>
          </a:p>
        </p:txBody>
      </p:sp>
      <p:sp>
        <p:nvSpPr>
          <p:cNvPr id="22" name="Obdélník 21"/>
          <p:cNvSpPr/>
          <p:nvPr/>
        </p:nvSpPr>
        <p:spPr>
          <a:xfrm>
            <a:off x="6804000" y="2160000"/>
            <a:ext cx="7555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8000" b="1" dirty="0" smtClean="0"/>
              <a:t>I</a:t>
            </a:r>
            <a:endParaRPr lang="cs-CZ" sz="8000" b="1" dirty="0">
              <a:solidFill>
                <a:srgbClr val="FF0000"/>
              </a:solidFill>
            </a:endParaRPr>
          </a:p>
        </p:txBody>
      </p:sp>
      <p:sp>
        <p:nvSpPr>
          <p:cNvPr id="23" name="Obdélník 22"/>
          <p:cNvSpPr/>
          <p:nvPr/>
        </p:nvSpPr>
        <p:spPr>
          <a:xfrm>
            <a:off x="7704016" y="2196000"/>
            <a:ext cx="9004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8000" dirty="0" smtClean="0">
                <a:latin typeface="Aharoni" pitchFamily="2" charset="-79"/>
                <a:cs typeface="Aharoni" pitchFamily="2" charset="-79"/>
              </a:rPr>
              <a:t>K</a:t>
            </a:r>
            <a:endParaRPr lang="cs-CZ" sz="8000" b="1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4" name="Obdélník 23"/>
          <p:cNvSpPr/>
          <p:nvPr/>
        </p:nvSpPr>
        <p:spPr>
          <a:xfrm>
            <a:off x="180000" y="3600000"/>
            <a:ext cx="7555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8000" b="1" dirty="0" smtClean="0"/>
              <a:t>M</a:t>
            </a:r>
            <a:endParaRPr lang="cs-CZ" sz="8000" b="1" dirty="0">
              <a:solidFill>
                <a:srgbClr val="FF0000"/>
              </a:solidFill>
            </a:endParaRPr>
          </a:p>
        </p:txBody>
      </p:sp>
      <p:sp>
        <p:nvSpPr>
          <p:cNvPr id="25" name="Obdélník 24"/>
          <p:cNvSpPr/>
          <p:nvPr/>
        </p:nvSpPr>
        <p:spPr>
          <a:xfrm>
            <a:off x="1260000" y="3600000"/>
            <a:ext cx="97117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8000" b="1" dirty="0" smtClean="0"/>
              <a:t>O</a:t>
            </a:r>
            <a:endParaRPr lang="cs-CZ" sz="8000" b="1" dirty="0">
              <a:solidFill>
                <a:srgbClr val="FF0000"/>
              </a:solidFill>
            </a:endParaRPr>
          </a:p>
        </p:txBody>
      </p:sp>
      <p:sp>
        <p:nvSpPr>
          <p:cNvPr id="26" name="Obdélník 25"/>
          <p:cNvSpPr/>
          <p:nvPr/>
        </p:nvSpPr>
        <p:spPr>
          <a:xfrm>
            <a:off x="2340000" y="3600000"/>
            <a:ext cx="7555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8000" b="1" dirty="0" smtClean="0"/>
              <a:t>T</a:t>
            </a:r>
            <a:endParaRPr lang="cs-CZ" sz="8000" b="1" dirty="0">
              <a:solidFill>
                <a:srgbClr val="FF0000"/>
              </a:solidFill>
            </a:endParaRPr>
          </a:p>
        </p:txBody>
      </p:sp>
      <p:sp>
        <p:nvSpPr>
          <p:cNvPr id="27" name="Obdélník 26"/>
          <p:cNvSpPr/>
          <p:nvPr/>
        </p:nvSpPr>
        <p:spPr>
          <a:xfrm>
            <a:off x="3420000" y="3600000"/>
            <a:ext cx="7555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8000" b="1" dirty="0" smtClean="0"/>
              <a:t>U</a:t>
            </a:r>
            <a:endParaRPr lang="cs-CZ" sz="8000" b="1" dirty="0">
              <a:solidFill>
                <a:srgbClr val="FF0000"/>
              </a:solidFill>
            </a:endParaRPr>
          </a:p>
        </p:txBody>
      </p:sp>
      <p:sp>
        <p:nvSpPr>
          <p:cNvPr id="28" name="Obdélník 27"/>
          <p:cNvSpPr/>
          <p:nvPr/>
        </p:nvSpPr>
        <p:spPr>
          <a:xfrm>
            <a:off x="4500000" y="3600000"/>
            <a:ext cx="7555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8000" b="1" dirty="0" smtClean="0"/>
              <a:t>V</a:t>
            </a:r>
            <a:endParaRPr lang="cs-CZ" sz="8000" b="1" dirty="0">
              <a:solidFill>
                <a:srgbClr val="FF0000"/>
              </a:solidFill>
            </a:endParaRPr>
          </a:p>
        </p:txBody>
      </p:sp>
      <p:sp>
        <p:nvSpPr>
          <p:cNvPr id="29" name="Obdélník 28"/>
          <p:cNvSpPr/>
          <p:nvPr/>
        </p:nvSpPr>
        <p:spPr>
          <a:xfrm>
            <a:off x="5580000" y="3600000"/>
            <a:ext cx="7555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8000" b="1" dirty="0" smtClean="0"/>
              <a:t>W</a:t>
            </a:r>
            <a:endParaRPr lang="cs-CZ" sz="8000" b="1" dirty="0">
              <a:solidFill>
                <a:srgbClr val="FF0000"/>
              </a:solidFill>
            </a:endParaRPr>
          </a:p>
        </p:txBody>
      </p:sp>
      <p:sp>
        <p:nvSpPr>
          <p:cNvPr id="30" name="Obdélník 29"/>
          <p:cNvSpPr/>
          <p:nvPr/>
        </p:nvSpPr>
        <p:spPr>
          <a:xfrm>
            <a:off x="6660000" y="3636000"/>
            <a:ext cx="7555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8000" b="1" dirty="0" smtClean="0"/>
              <a:t>X</a:t>
            </a:r>
            <a:endParaRPr lang="cs-CZ" sz="8000" b="1" dirty="0">
              <a:solidFill>
                <a:srgbClr val="FF0000"/>
              </a:solidFill>
            </a:endParaRPr>
          </a:p>
        </p:txBody>
      </p:sp>
      <p:sp>
        <p:nvSpPr>
          <p:cNvPr id="31" name="Obdélník 30"/>
          <p:cNvSpPr/>
          <p:nvPr/>
        </p:nvSpPr>
        <p:spPr>
          <a:xfrm>
            <a:off x="7740000" y="3600000"/>
            <a:ext cx="7555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8000" b="1" dirty="0" smtClean="0"/>
              <a:t>Y</a:t>
            </a:r>
            <a:endParaRPr lang="cs-CZ" sz="8000" b="1" dirty="0">
              <a:solidFill>
                <a:srgbClr val="FF0000"/>
              </a:solidFill>
            </a:endParaRPr>
          </a:p>
        </p:txBody>
      </p:sp>
      <p:cxnSp>
        <p:nvCxnSpPr>
          <p:cNvPr id="32" name="Přímá spojnice 31"/>
          <p:cNvCxnSpPr/>
          <p:nvPr/>
        </p:nvCxnSpPr>
        <p:spPr bwMode="auto">
          <a:xfrm>
            <a:off x="6012160" y="2232000"/>
            <a:ext cx="0" cy="12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7037788" y="2232000"/>
            <a:ext cx="0" cy="12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611560" y="2191719"/>
            <a:ext cx="0" cy="12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683568" y="3672000"/>
            <a:ext cx="0" cy="12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1745585" y="3672000"/>
            <a:ext cx="0" cy="12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2738170" y="3672000"/>
            <a:ext cx="0" cy="12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3870000" y="3672000"/>
            <a:ext cx="0" cy="12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4921200" y="3672000"/>
            <a:ext cx="0" cy="12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6138000" y="3672000"/>
            <a:ext cx="0" cy="12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7084800" y="3672000"/>
            <a:ext cx="0" cy="12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8157600" y="3672000"/>
            <a:ext cx="0" cy="12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1133788" y="2808000"/>
            <a:ext cx="100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2294188" y="2808000"/>
            <a:ext cx="100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3384000" y="2808000"/>
            <a:ext cx="100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4431610" y="2808000"/>
            <a:ext cx="100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5508160" y="2808000"/>
            <a:ext cx="100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6551576" y="2808000"/>
            <a:ext cx="100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7613788" y="2808000"/>
            <a:ext cx="100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1223170" y="4247807"/>
            <a:ext cx="100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6580800" y="4247807"/>
            <a:ext cx="100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59984443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11" grpId="0"/>
      <p:bldP spid="15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3680</TotalTime>
  <Words>331</Words>
  <Application>Microsoft Office PowerPoint</Application>
  <PresentationFormat>Předvádění na obrazovce (16:9)</PresentationFormat>
  <Paragraphs>90</Paragraphs>
  <Slides>7</Slides>
  <Notes>7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Prezentace školení zaměstnanců</vt:lpstr>
      <vt:lpstr>Osově souměrné útvary</vt:lpstr>
      <vt:lpstr>Osová souměrnost</vt:lpstr>
      <vt:lpstr>Osová souměrnost</vt:lpstr>
      <vt:lpstr>Osově souměrný útvar</vt:lpstr>
      <vt:lpstr>Osově souměrný útvar</vt:lpstr>
      <vt:lpstr>Prezentace aplikace PowerPoint</vt:lpstr>
      <vt:lpstr>Osově souměrný útvar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509</cp:revision>
  <dcterms:created xsi:type="dcterms:W3CDTF">2012-01-02T08:14:14Z</dcterms:created>
  <dcterms:modified xsi:type="dcterms:W3CDTF">2013-03-25T08:48:08Z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