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9" r:id="rId16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 snapToObjects="1">
      <p:cViewPr varScale="1">
        <p:scale>
          <a:sx n="100" d="100"/>
          <a:sy n="100" d="100"/>
        </p:scale>
        <p:origin x="-516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1368152"/>
          </a:xfrm>
        </p:spPr>
        <p:txBody>
          <a:bodyPr/>
          <a:lstStyle/>
          <a:p>
            <a:pPr algn="ctr"/>
            <a:r>
              <a:rPr lang="cs-CZ" smtClean="0"/>
              <a:t>Osová souměrnost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4.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2051720" y="2446331"/>
            <a:ext cx="3024336" cy="22136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 flipV="1">
            <a:off x="1979712" y="3117600"/>
            <a:ext cx="1836000" cy="590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1907704" y="2571750"/>
            <a:ext cx="720080" cy="12585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932040" y="23864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619672" y="37246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979603" y="27831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 flipV="1">
            <a:off x="2483768" y="2571750"/>
            <a:ext cx="1440160" cy="605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1907704" y="3075806"/>
            <a:ext cx="2016224" cy="646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2592000" y="2620800"/>
            <a:ext cx="1187928" cy="50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1979712" y="2628000"/>
            <a:ext cx="612288" cy="10966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145505" y="23870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3463158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5.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H="1" flipV="1">
            <a:off x="1763688" y="3454311"/>
            <a:ext cx="3816424" cy="4135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 flipV="1">
            <a:off x="2644117" y="3395604"/>
            <a:ext cx="1836000" cy="590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572109" y="2849754"/>
            <a:ext cx="720080" cy="12585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1905848" y="296613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84077" y="40026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644008" y="30611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 flipV="1">
            <a:off x="3148173" y="2849754"/>
            <a:ext cx="1440160" cy="605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2572109" y="3353810"/>
            <a:ext cx="2016224" cy="646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3256405" y="2898804"/>
            <a:ext cx="1187928" cy="50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2644117" y="2906004"/>
            <a:ext cx="612288" cy="10966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809910" y="26650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L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3678793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6.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4355992" y="2679044"/>
            <a:ext cx="0" cy="23409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 flipV="1">
            <a:off x="2555776" y="3899660"/>
            <a:ext cx="1836000" cy="590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483768" y="3353810"/>
            <a:ext cx="720080" cy="12585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14" name="TextovéPole 13"/>
          <p:cNvSpPr txBox="1"/>
          <p:nvPr/>
        </p:nvSpPr>
        <p:spPr>
          <a:xfrm>
            <a:off x="4411651" y="24943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977931" y="2984478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N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411760" y="4506674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 flipV="1">
            <a:off x="3059832" y="3353810"/>
            <a:ext cx="1440160" cy="605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2483768" y="3857866"/>
            <a:ext cx="2016224" cy="646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4" name="Přímá spojnice 23"/>
          <p:cNvCxnSpPr/>
          <p:nvPr/>
        </p:nvCxnSpPr>
        <p:spPr bwMode="auto">
          <a:xfrm>
            <a:off x="3168064" y="3402860"/>
            <a:ext cx="1187928" cy="50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2555776" y="3410060"/>
            <a:ext cx="612288" cy="10966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26" name="TextovéPole 25"/>
          <p:cNvSpPr txBox="1"/>
          <p:nvPr/>
        </p:nvSpPr>
        <p:spPr>
          <a:xfrm>
            <a:off x="4355992" y="3470194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113346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7.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3265963" y="2679044"/>
            <a:ext cx="1594069" cy="23409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2555776" y="4490060"/>
            <a:ext cx="2448272" cy="1006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483768" y="3353810"/>
            <a:ext cx="720080" cy="12585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14" name="TextovéPole 13"/>
          <p:cNvSpPr txBox="1"/>
          <p:nvPr/>
        </p:nvSpPr>
        <p:spPr>
          <a:xfrm>
            <a:off x="3347864" y="23097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977931" y="3003798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P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411760" y="4506674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Q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 flipV="1">
            <a:off x="2977931" y="3418908"/>
            <a:ext cx="2098125" cy="889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2" name="Přímá spojnice 21"/>
          <p:cNvCxnSpPr/>
          <p:nvPr/>
        </p:nvCxnSpPr>
        <p:spPr bwMode="auto">
          <a:xfrm>
            <a:off x="2483768" y="4492800"/>
            <a:ext cx="2592288" cy="863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4" name="Přímá spojnice 23"/>
          <p:cNvCxnSpPr/>
          <p:nvPr/>
        </p:nvCxnSpPr>
        <p:spPr bwMode="auto">
          <a:xfrm>
            <a:off x="3168064" y="3422180"/>
            <a:ext cx="1619960" cy="673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2555776" y="3410060"/>
            <a:ext cx="612288" cy="10966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26" name="TextovéPole 25"/>
          <p:cNvSpPr txBox="1"/>
          <p:nvPr/>
        </p:nvSpPr>
        <p:spPr>
          <a:xfrm>
            <a:off x="4932040" y="4547530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dirty="0"/>
          </a:p>
        </p:txBody>
      </p:sp>
      <p:cxnSp>
        <p:nvCxnSpPr>
          <p:cNvPr id="27" name="Přímá spojnice 26"/>
          <p:cNvCxnSpPr/>
          <p:nvPr/>
        </p:nvCxnSpPr>
        <p:spPr bwMode="auto">
          <a:xfrm flipH="1" flipV="1">
            <a:off x="4788024" y="3435846"/>
            <a:ext cx="216024" cy="12279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cxnSp>
        <p:nvCxnSpPr>
          <p:cNvPr id="30" name="Přímá spojnice 29"/>
          <p:cNvCxnSpPr/>
          <p:nvPr/>
        </p:nvCxnSpPr>
        <p:spPr bwMode="auto">
          <a:xfrm flipH="1" flipV="1">
            <a:off x="4788024" y="3489514"/>
            <a:ext cx="216024" cy="11228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33" name="TextovéPole 32"/>
          <p:cNvSpPr txBox="1"/>
          <p:nvPr/>
        </p:nvSpPr>
        <p:spPr>
          <a:xfrm>
            <a:off x="4803055" y="3092809"/>
            <a:ext cx="28803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0699226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  <p:bldP spid="26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8.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H="1">
            <a:off x="3779912" y="2494378"/>
            <a:ext cx="540088" cy="25256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012900" y="23083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2" name="Ovál 1"/>
          <p:cNvSpPr>
            <a:spLocks noChangeAspect="1"/>
          </p:cNvSpPr>
          <p:nvPr/>
        </p:nvSpPr>
        <p:spPr bwMode="auto">
          <a:xfrm>
            <a:off x="2520000" y="2880000"/>
            <a:ext cx="1800000" cy="180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42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3312000" y="3780000"/>
            <a:ext cx="21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131840" y="37958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520000" y="28745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991666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2" grpId="0" animBg="1"/>
      <p:bldP spid="29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355646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je shodné zobrazení tj. vzor i obraz jsou shodné geometrické útvary.</a:t>
            </a:r>
            <a:endParaRPr lang="cs-CZ" sz="23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3435646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má nekonečně mnoho samodružných bodů (bodů, které se zobrazí samy do sebe).</a:t>
            </a:r>
            <a:endParaRPr lang="cs-CZ" sz="23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1635646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Osová souměrnost je dána osou souměrnosti.</a:t>
            </a:r>
            <a:endParaRPr lang="cs-CZ" sz="23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515646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Všechny tyto body tvoří přímku – osu souměrnosti.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38436982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5" grpId="0"/>
      <p:bldP spid="1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Co je to osová souměrnost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9557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Osová souměrnost je shodné zobrazení.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0" y="2160000"/>
            <a:ext cx="341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Shodné zobrazení je takové, 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952000" y="2160000"/>
            <a:ext cx="129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dirty="0" smtClean="0"/>
              <a:t>de vzor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888000" y="2160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i</a:t>
            </a:r>
            <a:r>
              <a:rPr lang="cs-CZ" dirty="0" smtClean="0"/>
              <a:t> jeho obraz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5148000" y="2160000"/>
            <a:ext cx="3528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</a:t>
            </a:r>
            <a:r>
              <a:rPr lang="cs-CZ" dirty="0" smtClean="0"/>
              <a:t>sou shodné geometrické útvary.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000" y="2880000"/>
            <a:ext cx="1851670" cy="1851670"/>
          </a:xfrm>
          <a:prstGeom prst="rect">
            <a:avLst/>
          </a:prstGeom>
        </p:spPr>
      </p:pic>
      <p:pic>
        <p:nvPicPr>
          <p:cNvPr id="59" name="Obrázek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74813">
            <a:off x="5400000" y="2880000"/>
            <a:ext cx="1851670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9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/>
      <p:bldP spid="45" grpId="0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51470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Co je to osová souměrnost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48000"/>
            <a:ext cx="917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Osová souměrnost</a:t>
            </a:r>
            <a:r>
              <a:rPr lang="cs-CZ" dirty="0"/>
              <a:t> v </a:t>
            </a:r>
            <a:r>
              <a:rPr lang="cs-CZ" dirty="0" smtClean="0"/>
              <a:t>rovině </a:t>
            </a:r>
            <a:r>
              <a:rPr lang="cs-CZ" dirty="0"/>
              <a:t>s </a:t>
            </a:r>
            <a:r>
              <a:rPr lang="cs-CZ" dirty="0" smtClean="0"/>
              <a:t>přímkou </a:t>
            </a:r>
            <a:r>
              <a:rPr lang="cs-CZ" i="1" dirty="0"/>
              <a:t>o</a:t>
            </a:r>
            <a:r>
              <a:rPr lang="cs-CZ" dirty="0"/>
              <a:t> jako </a:t>
            </a:r>
            <a:r>
              <a:rPr lang="cs-CZ" b="1" dirty="0"/>
              <a:t>osou (souměrnosti)</a:t>
            </a:r>
            <a:r>
              <a:rPr lang="cs-CZ" dirty="0"/>
              <a:t> je takové </a:t>
            </a:r>
            <a:r>
              <a:rPr lang="cs-CZ" dirty="0" smtClean="0"/>
              <a:t>zobrazení,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0" y="1872000"/>
            <a:ext cx="5068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které zobrazuje body osy </a:t>
            </a:r>
            <a:r>
              <a:rPr lang="cs-CZ" i="1" dirty="0"/>
              <a:t>o</a:t>
            </a:r>
            <a:r>
              <a:rPr lang="cs-CZ" dirty="0"/>
              <a:t> na sebe </a:t>
            </a:r>
            <a:r>
              <a:rPr lang="cs-CZ" dirty="0" smtClean="0"/>
              <a:t>samé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196000"/>
            <a:ext cx="6948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na bod X´, který leží na kolmici spuštěné z bodu X na osu </a:t>
            </a:r>
            <a:r>
              <a:rPr lang="cs-CZ" dirty="0" smtClean="0"/>
              <a:t>o,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1303462" y="3003798"/>
            <a:ext cx="6292874" cy="18722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7452320" y="31071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Obdélník 14"/>
          <p:cNvSpPr/>
          <p:nvPr/>
        </p:nvSpPr>
        <p:spPr>
          <a:xfrm>
            <a:off x="4283968" y="1872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 bod X ležící mimo osu o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2195736" y="4515966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061964" y="4083918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≡ </m:t>
                    </m:r>
                  </m:oMath>
                </a14:m>
                <a:r>
                  <a:rPr lang="cs-CZ" b="1" dirty="0" smtClean="0"/>
                  <a:t>A´</a:t>
                </a:r>
                <a:endParaRPr lang="cs-CZ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964" y="4083918"/>
                <a:ext cx="648072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747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1773932" y="40839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6084168" y="3363838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012160" y="2931790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≡ </m:t>
                    </m:r>
                  </m:oMath>
                </a14:m>
                <a:r>
                  <a:rPr lang="cs-CZ" b="1" dirty="0" smtClean="0"/>
                  <a:t>B´</a:t>
                </a:r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2931790"/>
                <a:ext cx="648072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747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5724128" y="293179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837831" y="3035156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3805275" y="3067935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3373227" y="28964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3909839" y="3107163"/>
            <a:ext cx="662161" cy="18408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Pravá složená závorka 13"/>
          <p:cNvSpPr/>
          <p:nvPr/>
        </p:nvSpPr>
        <p:spPr bwMode="auto">
          <a:xfrm rot="20426060">
            <a:off x="4064671" y="3024929"/>
            <a:ext cx="288032" cy="93856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Pravá složená závorka 29"/>
          <p:cNvSpPr/>
          <p:nvPr/>
        </p:nvSpPr>
        <p:spPr bwMode="auto">
          <a:xfrm rot="20426060">
            <a:off x="4387828" y="3933973"/>
            <a:ext cx="288032" cy="93856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/>
          <p:nvPr/>
        </p:nvCxnSpPr>
        <p:spPr bwMode="auto">
          <a:xfrm flipV="1">
            <a:off x="4463988" y="4854439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478102" y="4821659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4760544" y="4748230"/>
            <a:ext cx="459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X´</a:t>
            </a:r>
            <a:endParaRPr lang="cs-CZ" b="1" dirty="0"/>
          </a:p>
        </p:txBody>
      </p:sp>
      <p:sp>
        <p:nvSpPr>
          <p:cNvPr id="16" name="Oblouk 15"/>
          <p:cNvSpPr/>
          <p:nvPr/>
        </p:nvSpPr>
        <p:spPr bwMode="auto">
          <a:xfrm rot="15624875">
            <a:off x="3864429" y="3736186"/>
            <a:ext cx="647033" cy="64703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923928" y="368110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17" name="Obdélník 16"/>
          <p:cNvSpPr/>
          <p:nvPr/>
        </p:nvSpPr>
        <p:spPr>
          <a:xfrm>
            <a:off x="0" y="2520000"/>
            <a:ext cx="689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ve stejné vzdálenosti od této osy jako bod X.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4357528" y="32511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713217" y="41522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644391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15" grpId="0"/>
      <p:bldP spid="18" grpId="0"/>
      <p:bldP spid="19" grpId="0"/>
      <p:bldP spid="21" grpId="0"/>
      <p:bldP spid="22" grpId="0"/>
      <p:bldP spid="26" grpId="0"/>
      <p:bldP spid="14" grpId="0" animBg="1"/>
      <p:bldP spid="30" grpId="0" animBg="1"/>
      <p:bldP spid="33" grpId="0"/>
      <p:bldP spid="16" grpId="0" animBg="1"/>
      <p:bldP spid="35" grpId="0"/>
      <p:bldP spid="17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Zobrazení bodu </a:t>
            </a:r>
            <a:br>
              <a:rPr lang="cs-CZ" sz="4000" dirty="0" smtClean="0"/>
            </a:br>
            <a:r>
              <a:rPr lang="cs-CZ" sz="4000" dirty="0" smtClean="0"/>
              <a:t>v osové souměrnosti</a:t>
            </a:r>
            <a:endParaRPr lang="cs-CZ" sz="4000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1303462" y="1779662"/>
            <a:ext cx="0" cy="30963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1269900" y="177517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Obdélník 14"/>
          <p:cNvSpPr/>
          <p:nvPr/>
        </p:nvSpPr>
        <p:spPr>
          <a:xfrm>
            <a:off x="3960000" y="144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Přímka AA´ je kolmá k ose o.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323528" y="2729247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2061964" y="2418442"/>
            <a:ext cx="4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79512" y="235572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323528" y="2697889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204000" y="3636000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  <a:ea typeface="Cambria Math"/>
                      </a:rPr>
                      <m:t>≡ </m:t>
                    </m:r>
                  </m:oMath>
                </a14:m>
                <a:r>
                  <a:rPr lang="cs-CZ" b="1" dirty="0" smtClean="0"/>
                  <a:t>B´</a:t>
                </a:r>
                <a:endParaRPr lang="cs-CZ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000" y="3636000"/>
                <a:ext cx="648072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754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2987824" y="3636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2987824" y="3503296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2956357" y="3551416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377534" y="2797200"/>
            <a:ext cx="200846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Pravá složená závorka 13"/>
          <p:cNvSpPr/>
          <p:nvPr/>
        </p:nvSpPr>
        <p:spPr bwMode="auto">
          <a:xfrm rot="5400000">
            <a:off x="727235" y="2463516"/>
            <a:ext cx="239943" cy="90334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louk 15"/>
          <p:cNvSpPr/>
          <p:nvPr/>
        </p:nvSpPr>
        <p:spPr bwMode="auto">
          <a:xfrm rot="15624875">
            <a:off x="921616" y="2420069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1014566" y="24194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4" name="Pravá složená závorka 33"/>
          <p:cNvSpPr/>
          <p:nvPr/>
        </p:nvSpPr>
        <p:spPr bwMode="auto">
          <a:xfrm rot="5400000">
            <a:off x="1634297" y="2476401"/>
            <a:ext cx="239943" cy="90334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" name="Přímá spojnice 39"/>
          <p:cNvCxnSpPr/>
          <p:nvPr/>
        </p:nvCxnSpPr>
        <p:spPr bwMode="auto">
          <a:xfrm flipV="1">
            <a:off x="3064369" y="1836934"/>
            <a:ext cx="0" cy="30963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3154696" y="170765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2146584" y="2723207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H="1">
            <a:off x="2160000" y="2704734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bdélník 52"/>
          <p:cNvSpPr/>
          <p:nvPr/>
        </p:nvSpPr>
        <p:spPr>
          <a:xfrm>
            <a:off x="4045803" y="1800000"/>
            <a:ext cx="1224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↔AA´    o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4866788" y="1851837"/>
            <a:ext cx="0" cy="2160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 flipH="1">
            <a:off x="4788040" y="2058259"/>
            <a:ext cx="144000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1259632" y="24387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56" name="Obdélník 55"/>
          <p:cNvSpPr/>
          <p:nvPr/>
        </p:nvSpPr>
        <p:spPr>
          <a:xfrm>
            <a:off x="3960000" y="216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Bod X je středem úsečky AA´.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7" name="Obdélník 56"/>
          <p:cNvSpPr/>
          <p:nvPr/>
        </p:nvSpPr>
        <p:spPr>
          <a:xfrm>
            <a:off x="4032000" y="2520000"/>
            <a:ext cx="1569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|AX|=|A´X|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03190" y="304859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18004" y="30163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sp>
        <p:nvSpPr>
          <p:cNvPr id="60" name="Obdélník 59"/>
          <p:cNvSpPr/>
          <p:nvPr/>
        </p:nvSpPr>
        <p:spPr>
          <a:xfrm>
            <a:off x="3960000" y="2880000"/>
            <a:ext cx="3722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Vzdálenost bodu B od osy o je 0 </a:t>
            </a:r>
            <a:br>
              <a:rPr lang="cs-CZ" dirty="0" smtClean="0"/>
            </a:br>
            <a:r>
              <a:rPr lang="cs-CZ" dirty="0" smtClean="0"/>
              <a:t>(bod B leží na ose o).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1" name="Obdélník 60"/>
          <p:cNvSpPr/>
          <p:nvPr/>
        </p:nvSpPr>
        <p:spPr>
          <a:xfrm>
            <a:off x="4032000" y="3528000"/>
            <a:ext cx="1569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|BX|=0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2" name="Obdélník 61"/>
          <p:cNvSpPr/>
          <p:nvPr/>
        </p:nvSpPr>
        <p:spPr>
          <a:xfrm>
            <a:off x="3960000" y="3888000"/>
            <a:ext cx="2556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Bod B je </a:t>
            </a:r>
            <a:r>
              <a:rPr lang="cs-CZ" b="1" i="1" dirty="0" smtClean="0"/>
              <a:t>samodružný</a:t>
            </a:r>
            <a:endParaRPr lang="cs-CZ" b="1" i="1" dirty="0">
              <a:solidFill>
                <a:srgbClr val="FF0000"/>
              </a:solidFill>
            </a:endParaRPr>
          </a:p>
        </p:txBody>
      </p:sp>
      <p:sp>
        <p:nvSpPr>
          <p:cNvPr id="63" name="Obdélník 62"/>
          <p:cNvSpPr/>
          <p:nvPr/>
        </p:nvSpPr>
        <p:spPr>
          <a:xfrm>
            <a:off x="6372200" y="3888000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=&gt; vzor i obraz splývají.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3960001" y="4248000"/>
            <a:ext cx="500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Každý bod ležící na ose o je samodružný.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3146992" y="4691340"/>
            <a:ext cx="5997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Body </a:t>
            </a:r>
            <a:r>
              <a:rPr lang="cs-CZ" b="1" i="1" dirty="0" smtClean="0"/>
              <a:t>A</a:t>
            </a:r>
            <a:r>
              <a:rPr lang="cs-CZ" b="1" dirty="0" smtClean="0"/>
              <a:t> </a:t>
            </a:r>
            <a:r>
              <a:rPr lang="cs-CZ" b="1" dirty="0" err="1" smtClean="0"/>
              <a:t>a</a:t>
            </a:r>
            <a:r>
              <a:rPr lang="cs-CZ" b="1" dirty="0" smtClean="0"/>
              <a:t> </a:t>
            </a:r>
            <a:r>
              <a:rPr lang="cs-CZ" b="1" i="1" dirty="0" err="1" smtClean="0"/>
              <a:t>A</a:t>
            </a:r>
            <a:r>
              <a:rPr lang="cs-CZ" b="1" i="1" dirty="0" smtClean="0"/>
              <a:t>´</a:t>
            </a:r>
            <a:r>
              <a:rPr lang="cs-CZ" b="1" dirty="0" smtClean="0"/>
              <a:t> jsou souměrně sdružené podle osy </a:t>
            </a:r>
            <a:r>
              <a:rPr lang="cs-CZ" b="1" i="1" dirty="0" smtClean="0"/>
              <a:t>o</a:t>
            </a:r>
            <a:r>
              <a:rPr lang="cs-CZ" b="1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36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8" grpId="0"/>
      <p:bldP spid="19" grpId="0"/>
      <p:bldP spid="21" grpId="0"/>
      <p:bldP spid="22" grpId="0"/>
      <p:bldP spid="14" grpId="0" animBg="1"/>
      <p:bldP spid="16" grpId="0" animBg="1"/>
      <p:bldP spid="35" grpId="0"/>
      <p:bldP spid="34" grpId="0" animBg="1"/>
      <p:bldP spid="41" grpId="0"/>
      <p:bldP spid="53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Zobrazení úsečky</a:t>
            </a:r>
            <a:br>
              <a:rPr lang="cs-CZ" sz="4000" dirty="0" smtClean="0"/>
            </a:br>
            <a:r>
              <a:rPr lang="cs-CZ" sz="4000" dirty="0" smtClean="0"/>
              <a:t>v osové souměrnosti</a:t>
            </a:r>
            <a:endParaRPr lang="cs-CZ" sz="4000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131840" y="2076986"/>
            <a:ext cx="3960440" cy="25829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952649" y="205696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5436096" y="1778826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6746869" y="3428403"/>
            <a:ext cx="4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292080" y="14053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5436096" y="1747468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4781560" y="4475316"/>
            <a:ext cx="51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B´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570628" y="29334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813244" y="3312503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3781777" y="3360623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5508104" y="1850834"/>
            <a:ext cx="1368152" cy="2004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blouk 15"/>
          <p:cNvSpPr/>
          <p:nvPr/>
        </p:nvSpPr>
        <p:spPr bwMode="auto">
          <a:xfrm rot="18551430">
            <a:off x="5846649" y="2339413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6048164" y="22340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4" name="Pravá složená závorka 33"/>
          <p:cNvSpPr/>
          <p:nvPr/>
        </p:nvSpPr>
        <p:spPr bwMode="auto">
          <a:xfrm rot="8774507">
            <a:off x="3843931" y="3433953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6624000" y="3528000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H="1">
            <a:off x="6638857" y="3485046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3442728" y="3711306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3898168" y="3417931"/>
            <a:ext cx="808236" cy="1242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Oblouk 42"/>
          <p:cNvSpPr/>
          <p:nvPr/>
        </p:nvSpPr>
        <p:spPr bwMode="auto">
          <a:xfrm rot="18551430">
            <a:off x="3988785" y="3531505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158270" y="347667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46" name="Přímá spojnice 45"/>
          <p:cNvCxnSpPr/>
          <p:nvPr/>
        </p:nvCxnSpPr>
        <p:spPr bwMode="auto">
          <a:xfrm>
            <a:off x="4523183" y="4404729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4490380" y="4443957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Pravá složená závorka 47"/>
          <p:cNvSpPr/>
          <p:nvPr/>
        </p:nvSpPr>
        <p:spPr bwMode="auto">
          <a:xfrm rot="8774507">
            <a:off x="5655044" y="1808559"/>
            <a:ext cx="163242" cy="103945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Pravá složená závorka 48"/>
          <p:cNvSpPr/>
          <p:nvPr/>
        </p:nvSpPr>
        <p:spPr bwMode="auto">
          <a:xfrm rot="8774507">
            <a:off x="4200556" y="3960000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Pravá složená závorka 51"/>
          <p:cNvSpPr/>
          <p:nvPr/>
        </p:nvSpPr>
        <p:spPr bwMode="auto">
          <a:xfrm rot="8774507">
            <a:off x="6254574" y="2685503"/>
            <a:ext cx="163242" cy="103945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Přímá spojnice 25"/>
          <p:cNvCxnSpPr>
            <a:stCxn id="52" idx="0"/>
            <a:endCxn id="49" idx="0"/>
          </p:cNvCxnSpPr>
          <p:nvPr/>
        </p:nvCxnSpPr>
        <p:spPr bwMode="auto">
          <a:xfrm flipH="1">
            <a:off x="4598391" y="3591974"/>
            <a:ext cx="2094471" cy="8777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3945679" y="4289941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356623" y="2296868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42445" y="3155706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cxnSp>
        <p:nvCxnSpPr>
          <p:cNvPr id="68" name="Přímá spojnice 67"/>
          <p:cNvCxnSpPr>
            <a:stCxn id="48" idx="2"/>
          </p:cNvCxnSpPr>
          <p:nvPr/>
        </p:nvCxnSpPr>
        <p:spPr bwMode="auto">
          <a:xfrm flipH="1">
            <a:off x="3885252" y="1850835"/>
            <a:ext cx="1630464" cy="15490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Obdélník 68"/>
          <p:cNvSpPr/>
          <p:nvPr/>
        </p:nvSpPr>
        <p:spPr>
          <a:xfrm>
            <a:off x="0" y="180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Obrazem úsečky AB je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2376000" y="1800000"/>
            <a:ext cx="1620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ú</a:t>
            </a:r>
            <a:r>
              <a:rPr lang="cs-CZ" dirty="0" smtClean="0"/>
              <a:t>sečka A´B´,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1" name="Obdélník 70"/>
          <p:cNvSpPr/>
          <p:nvPr/>
        </p:nvSpPr>
        <p:spPr>
          <a:xfrm>
            <a:off x="0" y="234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pro níž platí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bdélník 71"/>
              <p:cNvSpPr/>
              <p:nvPr/>
            </p:nvSpPr>
            <p:spPr>
              <a:xfrm>
                <a:off x="0" y="2880000"/>
                <a:ext cx="324036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solidFill>
                      <a:schemeClr val="tx1"/>
                    </a:solidFill>
                  </a:rPr>
                  <a:t>AB</a:t>
                </a:r>
                <a14:m>
                  <m:oMath xmlns:m="http://schemas.openxmlformats.org/officeDocument/2006/math">
                    <m:r>
                      <a:rPr lang="cs-CZ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b="1" dirty="0" smtClean="0">
                    <a:solidFill>
                      <a:schemeClr val="tx1"/>
                    </a:solidFill>
                  </a:rPr>
                  <a:t> A´B´ tj. |AB| = |A´B´|</a:t>
                </a:r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000"/>
                <a:ext cx="324036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504" t="-8197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bdélník 36"/>
          <p:cNvSpPr/>
          <p:nvPr/>
        </p:nvSpPr>
        <p:spPr>
          <a:xfrm>
            <a:off x="853" y="3378602"/>
            <a:ext cx="2770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Úsečky </a:t>
            </a:r>
            <a:r>
              <a:rPr lang="cs-CZ" b="1" i="1" dirty="0" smtClean="0"/>
              <a:t>AB</a:t>
            </a:r>
            <a:r>
              <a:rPr lang="cs-CZ" b="1" dirty="0" smtClean="0"/>
              <a:t> a </a:t>
            </a:r>
            <a:r>
              <a:rPr lang="cs-CZ" b="1" i="1" dirty="0" smtClean="0"/>
              <a:t>A´B´</a:t>
            </a:r>
            <a:r>
              <a:rPr lang="cs-CZ" b="1" dirty="0" smtClean="0"/>
              <a:t> jsou souměrně sdružené podle osy </a:t>
            </a:r>
            <a:r>
              <a:rPr lang="cs-CZ" b="1" i="1" dirty="0" smtClean="0"/>
              <a:t>o</a:t>
            </a:r>
            <a:r>
              <a:rPr lang="cs-CZ" b="1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737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500"/>
                            </p:stCondLst>
                            <p:childTnLst>
                              <p:par>
                                <p:cTn id="1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500"/>
                            </p:stCondLst>
                            <p:childTnLst>
                              <p:par>
                                <p:cTn id="15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000"/>
                            </p:stCondLst>
                            <p:childTnLst>
                              <p:par>
                                <p:cTn id="16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500"/>
                            </p:stCondLst>
                            <p:childTnLst>
                              <p:par>
                                <p:cTn id="1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1" grpId="0"/>
      <p:bldP spid="22" grpId="0"/>
      <p:bldP spid="16" grpId="0" animBg="1"/>
      <p:bldP spid="16" grpId="1" animBg="1"/>
      <p:bldP spid="35" grpId="0"/>
      <p:bldP spid="35" grpId="1"/>
      <p:bldP spid="34" grpId="0" animBg="1"/>
      <p:bldP spid="34" grpId="1" animBg="1"/>
      <p:bldP spid="59" grpId="0"/>
      <p:bldP spid="59" grpId="1"/>
      <p:bldP spid="43" grpId="0" animBg="1"/>
      <p:bldP spid="43" grpId="1" animBg="1"/>
      <p:bldP spid="44" grpId="0"/>
      <p:bldP spid="44" grpId="1"/>
      <p:bldP spid="48" grpId="0" animBg="1"/>
      <p:bldP spid="48" grpId="1" animBg="1"/>
      <p:bldP spid="49" grpId="0" animBg="1"/>
      <p:bldP spid="49" grpId="1" animBg="1"/>
      <p:bldP spid="52" grpId="0" animBg="1"/>
      <p:bldP spid="52" grpId="1" animBg="1"/>
      <p:bldP spid="65" grpId="0"/>
      <p:bldP spid="65" grpId="1"/>
      <p:bldP spid="66" grpId="0"/>
      <p:bldP spid="66" grpId="1"/>
      <p:bldP spid="67" grpId="0"/>
      <p:bldP spid="67" grpId="1"/>
      <p:bldP spid="69" grpId="0"/>
      <p:bldP spid="70" grpId="0"/>
      <p:bldP spid="71" grpId="0"/>
      <p:bldP spid="72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Zobrazení trojúhelníku</a:t>
            </a:r>
            <a:br>
              <a:rPr lang="cs-CZ" sz="4000" dirty="0" smtClean="0"/>
            </a:br>
            <a:r>
              <a:rPr lang="cs-CZ" sz="4000" dirty="0" smtClean="0"/>
              <a:t>v osové souměrnosti</a:t>
            </a:r>
            <a:endParaRPr lang="cs-CZ" sz="4000" dirty="0"/>
          </a:p>
        </p:txBody>
      </p:sp>
      <p:cxnSp>
        <p:nvCxnSpPr>
          <p:cNvPr id="7" name="Přímá spojnice 6"/>
          <p:cNvCxnSpPr/>
          <p:nvPr/>
        </p:nvCxnSpPr>
        <p:spPr bwMode="auto">
          <a:xfrm flipV="1">
            <a:off x="3131840" y="2076986"/>
            <a:ext cx="3960440" cy="25829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952649" y="205696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5436096" y="1778826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6746869" y="3428403"/>
            <a:ext cx="4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292080" y="14053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0" name="Přímá spojnice 19"/>
          <p:cNvCxnSpPr/>
          <p:nvPr/>
        </p:nvCxnSpPr>
        <p:spPr bwMode="auto">
          <a:xfrm flipH="1">
            <a:off x="5436096" y="1747468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4781560" y="4475316"/>
            <a:ext cx="510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B´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570628" y="29334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813244" y="3312503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3781777" y="3360623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5508104" y="1850834"/>
            <a:ext cx="1368152" cy="2004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blouk 15"/>
          <p:cNvSpPr/>
          <p:nvPr/>
        </p:nvSpPr>
        <p:spPr bwMode="auto">
          <a:xfrm rot="18551430">
            <a:off x="5846649" y="2339413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6048164" y="223402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34" name="Pravá složená závorka 33"/>
          <p:cNvSpPr/>
          <p:nvPr/>
        </p:nvSpPr>
        <p:spPr bwMode="auto">
          <a:xfrm rot="8774507">
            <a:off x="3841888" y="3414263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>
            <a:off x="6624000" y="3528000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H="1">
            <a:off x="6638857" y="3485046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3442728" y="3711306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3898168" y="3417931"/>
            <a:ext cx="808236" cy="1242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Oblouk 42"/>
          <p:cNvSpPr/>
          <p:nvPr/>
        </p:nvSpPr>
        <p:spPr bwMode="auto">
          <a:xfrm rot="18551430">
            <a:off x="3988785" y="3531505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4190300" y="342611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46" name="Přímá spojnice 45"/>
          <p:cNvCxnSpPr/>
          <p:nvPr/>
        </p:nvCxnSpPr>
        <p:spPr bwMode="auto">
          <a:xfrm>
            <a:off x="4523183" y="4404729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4490380" y="4443957"/>
            <a:ext cx="216024" cy="784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Pravá složená závorka 47"/>
          <p:cNvSpPr/>
          <p:nvPr/>
        </p:nvSpPr>
        <p:spPr bwMode="auto">
          <a:xfrm rot="8774507">
            <a:off x="5655044" y="1808559"/>
            <a:ext cx="163242" cy="103945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Pravá složená závorka 48"/>
          <p:cNvSpPr/>
          <p:nvPr/>
        </p:nvSpPr>
        <p:spPr bwMode="auto">
          <a:xfrm rot="8774507">
            <a:off x="4200556" y="3960000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Pravá složená závorka 51"/>
          <p:cNvSpPr/>
          <p:nvPr/>
        </p:nvSpPr>
        <p:spPr bwMode="auto">
          <a:xfrm rot="8774507">
            <a:off x="6254574" y="2685503"/>
            <a:ext cx="163242" cy="103945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Přímá spojnice 25"/>
          <p:cNvCxnSpPr>
            <a:stCxn id="52" idx="0"/>
            <a:endCxn id="49" idx="0"/>
          </p:cNvCxnSpPr>
          <p:nvPr/>
        </p:nvCxnSpPr>
        <p:spPr bwMode="auto">
          <a:xfrm flipH="1">
            <a:off x="4598391" y="3591974"/>
            <a:ext cx="2094471" cy="8777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3945679" y="4289941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292080" y="2296868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42445" y="3155706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cxnSp>
        <p:nvCxnSpPr>
          <p:cNvPr id="68" name="Přímá spojnice 67"/>
          <p:cNvCxnSpPr>
            <a:stCxn id="48" idx="2"/>
          </p:cNvCxnSpPr>
          <p:nvPr/>
        </p:nvCxnSpPr>
        <p:spPr bwMode="auto">
          <a:xfrm flipH="1">
            <a:off x="3885252" y="1850835"/>
            <a:ext cx="1630464" cy="15490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Obdélník 68"/>
          <p:cNvSpPr/>
          <p:nvPr/>
        </p:nvSpPr>
        <p:spPr>
          <a:xfrm>
            <a:off x="0" y="180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Obrazem trojúhelníku ABC je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0" y="2340000"/>
            <a:ext cx="2917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trojúhelník A´B´C´,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1" name="Obdélník 70"/>
          <p:cNvSpPr/>
          <p:nvPr/>
        </p:nvSpPr>
        <p:spPr>
          <a:xfrm>
            <a:off x="0" y="288000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pro nějž platí: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bdélník 71"/>
              <p:cNvSpPr/>
              <p:nvPr/>
            </p:nvSpPr>
            <p:spPr>
              <a:xfrm>
                <a:off x="0" y="3420000"/>
                <a:ext cx="226825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b="1" dirty="0" smtClean="0">
                    <a:solidFill>
                      <a:schemeClr val="tx1"/>
                    </a:solidFill>
                    <a:latin typeface="Cambria Math"/>
                    <a:ea typeface="Cambria Math"/>
                  </a:rPr>
                  <a:t>∆ 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ABC</a:t>
                </a:r>
                <a14:m>
                  <m:oMath xmlns:m="http://schemas.openxmlformats.org/officeDocument/2006/math">
                    <m:r>
                      <a:rPr lang="cs-CZ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cs-CZ" b="1" dirty="0" smtClean="0">
                    <a:solidFill>
                      <a:schemeClr val="tx1"/>
                    </a:solidFill>
                    <a:latin typeface="Cambria Math"/>
                    <a:ea typeface="Cambria Math"/>
                  </a:rPr>
                  <a:t>∆ 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A´B´ C´</a:t>
                </a:r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226825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151" t="-9836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>
            <a:off x="5796136" y="3593343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5514168" y="364513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cxnSp>
        <p:nvCxnSpPr>
          <p:cNvPr id="40" name="Přímá spojnice 39"/>
          <p:cNvCxnSpPr/>
          <p:nvPr/>
        </p:nvCxnSpPr>
        <p:spPr bwMode="auto">
          <a:xfrm flipH="1">
            <a:off x="5796136" y="3561985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5036882" y="2426295"/>
            <a:ext cx="821650" cy="1218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Oblouk 49"/>
          <p:cNvSpPr/>
          <p:nvPr/>
        </p:nvSpPr>
        <p:spPr bwMode="auto">
          <a:xfrm rot="18551430">
            <a:off x="5256595" y="2733542"/>
            <a:ext cx="647033" cy="647033"/>
          </a:xfrm>
          <a:prstGeom prst="arc">
            <a:avLst>
              <a:gd name="adj1" fmla="val 16200000"/>
              <a:gd name="adj2" fmla="val 13260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5392315" y="26437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5085688" y="2529601"/>
            <a:ext cx="144016" cy="1440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4652868" y="2581396"/>
            <a:ext cx="43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C´</a:t>
            </a:r>
            <a:endParaRPr lang="cs-CZ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 flipH="1">
            <a:off x="5085688" y="2498243"/>
            <a:ext cx="108012" cy="2067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Pravá složená závorka 55"/>
          <p:cNvSpPr/>
          <p:nvPr/>
        </p:nvSpPr>
        <p:spPr bwMode="auto">
          <a:xfrm rot="8774507">
            <a:off x="5446868" y="3141297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Pravá složená závorka 56"/>
          <p:cNvSpPr/>
          <p:nvPr/>
        </p:nvSpPr>
        <p:spPr bwMode="auto">
          <a:xfrm rot="8774507">
            <a:off x="5110746" y="2616023"/>
            <a:ext cx="243170" cy="63044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5004048" y="3498562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3</a:t>
            </a:r>
            <a:endParaRPr lang="cs-CZ" b="1" baseline="-250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636312" y="2872216"/>
            <a:ext cx="45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r>
              <a:rPr lang="cs-CZ" b="1" baseline="-25000" dirty="0" smtClean="0"/>
              <a:t>3</a:t>
            </a:r>
            <a:endParaRPr lang="cs-CZ" b="1" baseline="-25000" dirty="0"/>
          </a:p>
        </p:txBody>
      </p:sp>
      <p:cxnSp>
        <p:nvCxnSpPr>
          <p:cNvPr id="61" name="Přímá spojnice 60"/>
          <p:cNvCxnSpPr>
            <a:stCxn id="56" idx="0"/>
          </p:cNvCxnSpPr>
          <p:nvPr/>
        </p:nvCxnSpPr>
        <p:spPr bwMode="auto">
          <a:xfrm flipH="1" flipV="1">
            <a:off x="3885253" y="3417930"/>
            <a:ext cx="1959450" cy="2330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>
            <a:stCxn id="48" idx="2"/>
          </p:cNvCxnSpPr>
          <p:nvPr/>
        </p:nvCxnSpPr>
        <p:spPr bwMode="auto">
          <a:xfrm>
            <a:off x="5515716" y="1850835"/>
            <a:ext cx="334426" cy="17943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stCxn id="57" idx="2"/>
          </p:cNvCxnSpPr>
          <p:nvPr/>
        </p:nvCxnSpPr>
        <p:spPr bwMode="auto">
          <a:xfrm flipH="1">
            <a:off x="4598392" y="2601609"/>
            <a:ext cx="559858" cy="186812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stCxn id="57" idx="2"/>
            <a:endCxn id="52" idx="0"/>
          </p:cNvCxnSpPr>
          <p:nvPr/>
        </p:nvCxnSpPr>
        <p:spPr bwMode="auto">
          <a:xfrm>
            <a:off x="5158250" y="2601609"/>
            <a:ext cx="1534612" cy="9903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Obdélník 72"/>
          <p:cNvSpPr/>
          <p:nvPr/>
        </p:nvSpPr>
        <p:spPr>
          <a:xfrm>
            <a:off x="1" y="4014470"/>
            <a:ext cx="3131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Trojúhelníky </a:t>
            </a:r>
            <a:r>
              <a:rPr lang="cs-CZ" b="1" i="1" dirty="0" smtClean="0"/>
              <a:t>ABC</a:t>
            </a:r>
            <a:r>
              <a:rPr lang="cs-CZ" b="1" dirty="0" smtClean="0"/>
              <a:t> a </a:t>
            </a:r>
            <a:r>
              <a:rPr lang="cs-CZ" b="1" i="1" dirty="0" smtClean="0"/>
              <a:t>A´B´C´</a:t>
            </a:r>
            <a:br>
              <a:rPr lang="cs-CZ" b="1" i="1" dirty="0" smtClean="0"/>
            </a:br>
            <a:r>
              <a:rPr lang="cs-CZ" b="1" dirty="0" smtClean="0"/>
              <a:t> jsou souměrně sdružené podle osy </a:t>
            </a:r>
            <a:r>
              <a:rPr lang="cs-CZ" b="1" i="1" dirty="0" smtClean="0"/>
              <a:t>o</a:t>
            </a:r>
            <a:r>
              <a:rPr lang="cs-CZ" b="1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467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500"/>
                            </p:stCondLst>
                            <p:childTnLst>
                              <p:par>
                                <p:cTn id="20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500"/>
                            </p:stCondLst>
                            <p:childTnLst>
                              <p:par>
                                <p:cTn id="2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000"/>
                            </p:stCondLst>
                            <p:childTnLst>
                              <p:par>
                                <p:cTn id="2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500"/>
                            </p:stCondLst>
                            <p:childTnLst>
                              <p:par>
                                <p:cTn id="2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0"/>
                            </p:stCondLst>
                            <p:childTnLst>
                              <p:par>
                                <p:cTn id="2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5500"/>
                            </p:stCondLst>
                            <p:childTnLst>
                              <p:par>
                                <p:cTn id="2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000"/>
                            </p:stCondLst>
                            <p:childTnLst>
                              <p:par>
                                <p:cTn id="2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7000"/>
                            </p:stCondLst>
                            <p:childTnLst>
                              <p:par>
                                <p:cTn id="2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8000"/>
                            </p:stCondLst>
                            <p:childTnLst>
                              <p:par>
                                <p:cTn id="2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1" grpId="0"/>
      <p:bldP spid="22" grpId="0"/>
      <p:bldP spid="16" grpId="0" animBg="1"/>
      <p:bldP spid="16" grpId="1" animBg="1"/>
      <p:bldP spid="35" grpId="0"/>
      <p:bldP spid="35" grpId="1"/>
      <p:bldP spid="34" grpId="0" animBg="1"/>
      <p:bldP spid="34" grpId="1" animBg="1"/>
      <p:bldP spid="59" grpId="0"/>
      <p:bldP spid="59" grpId="1"/>
      <p:bldP spid="43" grpId="0" animBg="1"/>
      <p:bldP spid="43" grpId="1" animBg="1"/>
      <p:bldP spid="44" grpId="0"/>
      <p:bldP spid="44" grpId="1"/>
      <p:bldP spid="48" grpId="0" animBg="1"/>
      <p:bldP spid="48" grpId="1" animBg="1"/>
      <p:bldP spid="49" grpId="0" animBg="1"/>
      <p:bldP spid="49" grpId="1" animBg="1"/>
      <p:bldP spid="52" grpId="0" animBg="1"/>
      <p:bldP spid="52" grpId="1" animBg="1"/>
      <p:bldP spid="65" grpId="0"/>
      <p:bldP spid="65" grpId="1"/>
      <p:bldP spid="66" grpId="0"/>
      <p:bldP spid="66" grpId="1"/>
      <p:bldP spid="67" grpId="0"/>
      <p:bldP spid="67" grpId="1"/>
      <p:bldP spid="69" grpId="0"/>
      <p:bldP spid="70" grpId="0"/>
      <p:bldP spid="71" grpId="0"/>
      <p:bldP spid="72" grpId="0"/>
      <p:bldP spid="38" grpId="0"/>
      <p:bldP spid="50" grpId="0" animBg="1"/>
      <p:bldP spid="50" grpId="1" animBg="1"/>
      <p:bldP spid="51" grpId="0"/>
      <p:bldP spid="51" grpId="1"/>
      <p:bldP spid="54" grpId="0"/>
      <p:bldP spid="56" grpId="0" animBg="1"/>
      <p:bldP spid="56" grpId="1" animBg="1"/>
      <p:bldP spid="57" grpId="0" animBg="1"/>
      <p:bldP spid="57" grpId="1" animBg="1"/>
      <p:bldP spid="58" grpId="0"/>
      <p:bldP spid="58" grpId="1"/>
      <p:bldP spid="60" grpId="0"/>
      <p:bldP spid="60" grpId="1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1.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1947047" y="2507399"/>
            <a:ext cx="3744416" cy="22136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 flipV="1">
            <a:off x="2411760" y="2571750"/>
            <a:ext cx="792088" cy="15121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2375756" y="2499742"/>
            <a:ext cx="864096" cy="16561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3203848" y="246375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411760" y="4011934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6012160" y="24128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2035693" y="37506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900064" y="23104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316274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2.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1947047" y="2507399"/>
            <a:ext cx="3744416" cy="22136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2195736" y="4191942"/>
            <a:ext cx="2354591" cy="1793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2051720" y="4176000"/>
            <a:ext cx="2592288" cy="205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4550327" y="4263322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195736" y="4083942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6012160" y="24128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45625" y="37146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427984" y="444395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784385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13" y="107033"/>
            <a:ext cx="8351999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sz="4000" dirty="0" smtClean="0"/>
              <a:t>Osová souměrnost</a:t>
            </a:r>
            <a:endParaRPr lang="cs-CZ" sz="4000" dirty="0"/>
          </a:p>
        </p:txBody>
      </p:sp>
      <p:sp>
        <p:nvSpPr>
          <p:cNvPr id="69" name="Obdélník 68"/>
          <p:cNvSpPr/>
          <p:nvPr/>
        </p:nvSpPr>
        <p:spPr>
          <a:xfrm>
            <a:off x="0" y="18000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3. Narýsuj si do sešitu podobný obrázek. Sestroj obrazy daných tvarů v osové </a:t>
            </a:r>
            <a:br>
              <a:rPr lang="cs-CZ" dirty="0" smtClean="0"/>
            </a:br>
            <a:r>
              <a:rPr lang="cs-CZ" dirty="0" smtClean="0"/>
              <a:t>    souměrnosti podle osy </a:t>
            </a:r>
            <a:r>
              <a:rPr lang="cs-CZ" i="1" dirty="0" smtClean="0"/>
              <a:t>o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V="1">
            <a:off x="1803031" y="2967806"/>
            <a:ext cx="4353145" cy="14238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 flipV="1">
            <a:off x="2483768" y="3060000"/>
            <a:ext cx="1944216" cy="6388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V="1">
            <a:off x="1928128" y="3006000"/>
            <a:ext cx="2643872" cy="8691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4427984" y="2967806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483768" y="3614299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5868144" y="30037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339752" y="317759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233726" y="26591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F</a:t>
            </a:r>
            <a:endParaRPr lang="cs-CZ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1979712" y="4227934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2016000" y="422795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2160000" y="370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2123728" y="371465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152022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3624</TotalTime>
  <Words>623</Words>
  <Application>Microsoft Office PowerPoint</Application>
  <PresentationFormat>Předvádění na obrazovce (16:9)</PresentationFormat>
  <Paragraphs>194</Paragraphs>
  <Slides>15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Osová souměrnost</vt:lpstr>
      <vt:lpstr>Co je to osová souměrnost</vt:lpstr>
      <vt:lpstr>Co je to osová souměrnost</vt:lpstr>
      <vt:lpstr>Zobrazení bodu  v osové souměrnosti</vt:lpstr>
      <vt:lpstr>Zobrazení úsečky v osové souměrnosti</vt:lpstr>
      <vt:lpstr>Zobrazení trojúhelníku v osové souměrnosti</vt:lpstr>
      <vt:lpstr>Osová souměrnost</vt:lpstr>
      <vt:lpstr>Osová souměrnost</vt:lpstr>
      <vt:lpstr>Osová souměrnost</vt:lpstr>
      <vt:lpstr>Osová souměrnost</vt:lpstr>
      <vt:lpstr>Osová souměrnost</vt:lpstr>
      <vt:lpstr>Osová souměrnost</vt:lpstr>
      <vt:lpstr>Osová souměrnost</vt:lpstr>
      <vt:lpstr>Osová souměrnost</vt:lpstr>
      <vt:lpstr>Osová souměrnost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506</cp:revision>
  <dcterms:created xsi:type="dcterms:W3CDTF">2012-01-02T08:14:14Z</dcterms:created>
  <dcterms:modified xsi:type="dcterms:W3CDTF">2013-03-16T16:54:15Z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