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61" r:id="rId1"/>
  </p:sldMasterIdLst>
  <p:notesMasterIdLst>
    <p:notesMasterId r:id="rId12"/>
  </p:notesMasterIdLst>
  <p:handoutMasterIdLst>
    <p:handoutMasterId r:id="rId13"/>
  </p:handoutMasterIdLst>
  <p:sldIdLst>
    <p:sldId id="256" r:id="rId2"/>
    <p:sldId id="284" r:id="rId3"/>
    <p:sldId id="286" r:id="rId4"/>
    <p:sldId id="287" r:id="rId5"/>
    <p:sldId id="288" r:id="rId6"/>
    <p:sldId id="285" r:id="rId7"/>
    <p:sldId id="289" r:id="rId8"/>
    <p:sldId id="290" r:id="rId9"/>
    <p:sldId id="291" r:id="rId10"/>
    <p:sldId id="292" r:id="rId11"/>
  </p:sldIdLst>
  <p:sldSz cx="9144000" cy="5143500" type="screen16x9"/>
  <p:notesSz cx="6997700" cy="92837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99"/>
    <a:srgbClr val="FFFFCC"/>
    <a:srgbClr val="00CCFF"/>
    <a:srgbClr val="FFCC00"/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0" autoAdjust="0"/>
    <p:restoredTop sz="94600" autoAdjust="0"/>
  </p:normalViewPr>
  <p:slideViewPr>
    <p:cSldViewPr snapToObjects="1">
      <p:cViewPr varScale="1">
        <p:scale>
          <a:sx n="95" d="100"/>
          <a:sy n="95" d="100"/>
        </p:scale>
        <p:origin x="-54" y="-120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t" anchorCtr="0" compatLnSpc="1">
            <a:prstTxWarp prst="textNoShape">
              <a:avLst/>
            </a:prstTxWarp>
          </a:bodyPr>
          <a:lstStyle>
            <a:lvl1pPr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63988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t" anchorCtr="0" compatLnSpc="1">
            <a:prstTxWarp prst="textNoShape">
              <a:avLst/>
            </a:prstTxWarp>
          </a:bodyPr>
          <a:lstStyle>
            <a:lvl1pPr algn="r"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6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18563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b" anchorCtr="0" compatLnSpc="1">
            <a:prstTxWarp prst="textNoShape">
              <a:avLst/>
            </a:prstTxWarp>
          </a:bodyPr>
          <a:lstStyle>
            <a:lvl1pPr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63988" y="8818563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b" anchorCtr="0" compatLnSpc="1">
            <a:prstTxWarp prst="textNoShape">
              <a:avLst/>
            </a:prstTxWarp>
          </a:bodyPr>
          <a:lstStyle>
            <a:lvl1pPr algn="r" defTabSz="930275">
              <a:defRPr kumimoji="1" sz="1200">
                <a:latin typeface="Tahoma" charset="0"/>
              </a:defRPr>
            </a:lvl1pPr>
          </a:lstStyle>
          <a:p>
            <a:fld id="{5FB73026-34CA-4238-9DD5-797337421EAB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3651562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t" anchorCtr="0" compatLnSpc="1">
            <a:prstTxWarp prst="textNoShape">
              <a:avLst/>
            </a:prstTxWarp>
          </a:bodyPr>
          <a:lstStyle>
            <a:lvl1pPr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*</a:t>
            </a:r>
            <a:endParaRPr lang="cs-CZ" sz="120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65575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t" anchorCtr="0" compatLnSpc="1">
            <a:prstTxWarp prst="textNoShape">
              <a:avLst/>
            </a:prstTxWarp>
          </a:bodyPr>
          <a:lstStyle>
            <a:lvl1pPr algn="r"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16. 7. 1996</a:t>
            </a:r>
            <a:endParaRPr lang="cs-CZ" sz="1200"/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404813" y="696913"/>
            <a:ext cx="6188075" cy="3481387"/>
          </a:xfrm>
          <a:prstGeom prst="rect">
            <a:avLst/>
          </a:prstGeom>
          <a:noFill/>
          <a:ln w="12700" cap="sq">
            <a:solidFill>
              <a:schemeClr val="tx1"/>
            </a:solidFill>
            <a:miter lim="800000"/>
            <a:headEnd/>
            <a:tailEnd/>
          </a:ln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1863" y="4410075"/>
            <a:ext cx="5133975" cy="417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675" tIns="46840" rIns="93675" bIns="4684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015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b" anchorCtr="0" compatLnSpc="1">
            <a:prstTxWarp prst="textNoShape">
              <a:avLst/>
            </a:prstTxWarp>
          </a:bodyPr>
          <a:lstStyle>
            <a:lvl1pPr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*</a:t>
            </a:r>
            <a:endParaRPr lang="cs-CZ" sz="1200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65575" y="882015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b" anchorCtr="0" compatLnSpc="1">
            <a:prstTxWarp prst="textNoShape">
              <a:avLst/>
            </a:prstTxWarp>
          </a:bodyPr>
          <a:lstStyle>
            <a:lvl1pPr algn="r"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568431770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cs-CZ"/>
              <a:t>*</a:t>
            </a:r>
            <a:endParaRPr lang="cs-CZ" sz="1200" i="0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cs-CZ"/>
              <a:t>16. 7. 1996</a:t>
            </a:r>
            <a:endParaRPr lang="cs-CZ" sz="1200" i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cs-CZ"/>
              <a:t>*</a:t>
            </a:r>
            <a:endParaRPr lang="cs-CZ" sz="1200" i="0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cs-CZ"/>
              <a:t>##</a:t>
            </a:r>
            <a:endParaRPr lang="cs-CZ" sz="1200" i="0"/>
          </a:p>
        </p:txBody>
      </p:sp>
      <p:sp>
        <p:nvSpPr>
          <p:cNvPr id="215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04813" y="696913"/>
            <a:ext cx="6188075" cy="3481387"/>
          </a:xfrm>
          <a:ln/>
        </p:spPr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51773342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51773342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51773342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51773342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51773342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51773342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51773342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51773342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5177334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842" name="Group 2"/>
          <p:cNvGrpSpPr>
            <a:grpSpLocks/>
          </p:cNvGrpSpPr>
          <p:nvPr/>
        </p:nvGrpSpPr>
        <p:grpSpPr bwMode="auto">
          <a:xfrm>
            <a:off x="1" y="1828800"/>
            <a:ext cx="9009063" cy="789385"/>
            <a:chOff x="0" y="1536"/>
            <a:chExt cx="5675" cy="663"/>
          </a:xfrm>
        </p:grpSpPr>
        <p:grpSp>
          <p:nvGrpSpPr>
            <p:cNvPr id="35843" name="Group 3"/>
            <p:cNvGrpSpPr>
              <a:grpSpLocks/>
            </p:cNvGrpSpPr>
            <p:nvPr/>
          </p:nvGrpSpPr>
          <p:grpSpPr bwMode="auto">
            <a:xfrm>
              <a:off x="183" y="1604"/>
              <a:ext cx="448" cy="299"/>
              <a:chOff x="720" y="336"/>
              <a:chExt cx="624" cy="432"/>
            </a:xfrm>
          </p:grpSpPr>
          <p:sp>
            <p:nvSpPr>
              <p:cNvPr id="35844" name="Rectangle 4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35845" name="Rectangle 5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</p:grpSp>
        <p:grpSp>
          <p:nvGrpSpPr>
            <p:cNvPr id="35846" name="Group 6"/>
            <p:cNvGrpSpPr>
              <a:grpSpLocks/>
            </p:cNvGrpSpPr>
            <p:nvPr/>
          </p:nvGrpSpPr>
          <p:grpSpPr bwMode="auto">
            <a:xfrm>
              <a:off x="261" y="1870"/>
              <a:ext cx="465" cy="299"/>
              <a:chOff x="912" y="2640"/>
              <a:chExt cx="672" cy="432"/>
            </a:xfrm>
          </p:grpSpPr>
          <p:sp>
            <p:nvSpPr>
              <p:cNvPr id="35847" name="Rectangle 7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35848" name="Rectangle 8"/>
              <p:cNvSpPr>
                <a:spLocks noChangeArrowheads="1"/>
              </p:cNvSpPr>
              <p:nvPr/>
            </p:nvSpPr>
            <p:spPr bwMode="auto"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</p:grpSp>
        <p:sp>
          <p:nvSpPr>
            <p:cNvPr id="35849" name="Rectangle 9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35850" name="Rectangle 10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35851" name="Rectangle 11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</p:grpSp>
      <p:sp>
        <p:nvSpPr>
          <p:cNvPr id="35852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990600" y="1257300"/>
            <a:ext cx="7772400" cy="1096566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5853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35854" name="Rectangle 14"/>
          <p:cNvSpPr>
            <a:spLocks noGrp="1" noChangeArrowheads="1"/>
          </p:cNvSpPr>
          <p:nvPr>
            <p:ph type="dt" sz="half" idx="2"/>
          </p:nvPr>
        </p:nvSpPr>
        <p:spPr>
          <a:xfrm>
            <a:off x="990600" y="4686300"/>
            <a:ext cx="1905000" cy="3429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cs-CZ"/>
          </a:p>
        </p:txBody>
      </p:sp>
      <p:sp>
        <p:nvSpPr>
          <p:cNvPr id="35855" name="Rectangle 15"/>
          <p:cNvSpPr>
            <a:spLocks noGrp="1" noChangeArrowheads="1"/>
          </p:cNvSpPr>
          <p:nvPr>
            <p:ph type="ftr" sz="quarter" idx="3"/>
          </p:nvPr>
        </p:nvSpPr>
        <p:spPr>
          <a:xfrm>
            <a:off x="3429000" y="4686300"/>
            <a:ext cx="2895600" cy="3429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cs-CZ"/>
          </a:p>
        </p:txBody>
      </p:sp>
      <p:sp>
        <p:nvSpPr>
          <p:cNvPr id="35856" name="Rectangle 1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858000" y="4686300"/>
            <a:ext cx="1905000" cy="3429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02D10FC6-B2FC-4C06-AF18-DF813A0FF84A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48B3A5-5604-40F4-B019-3E1DDDBD804A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7004050" y="160735"/>
            <a:ext cx="1951038" cy="4438650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1150938" y="160735"/>
            <a:ext cx="5700712" cy="4438650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E7965D-58FA-4F9B-9036-7EC00D504865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81697B-781B-4636-9FD1-01290AAA3445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1829CD-FEA8-4C71-BB56-CA580011B6D7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1182688" y="1513285"/>
            <a:ext cx="3810000" cy="3086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5145088" y="1513285"/>
            <a:ext cx="3810000" cy="3086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3C92D9-00AD-4312-8C8A-83136F98F797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1AA019-6048-4212-B016-0D1A9C53283C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63658E-E55A-4752-8418-0FF5271537E8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4C1ADB-E2B0-4FC6-BF99-7D7298D5954B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442101-2747-4B4E-9F18-41C1BED2457E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smtClean="0"/>
              <a:t>Klepnutím na ikonu přidáte obrázek.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A06C4B-1F55-4A3E-9895-3EDC1A44BFE4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ChangeArrowheads="1"/>
          </p:cNvSpPr>
          <p:nvPr/>
        </p:nvSpPr>
        <p:spPr bwMode="ltGray">
          <a:xfrm>
            <a:off x="417513" y="823913"/>
            <a:ext cx="438150" cy="355997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19" name="Rectangle 3"/>
          <p:cNvSpPr>
            <a:spLocks noChangeArrowheads="1"/>
          </p:cNvSpPr>
          <p:nvPr/>
        </p:nvSpPr>
        <p:spPr bwMode="ltGray">
          <a:xfrm>
            <a:off x="800101" y="823913"/>
            <a:ext cx="328613" cy="355997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0" name="Rectangle 4"/>
          <p:cNvSpPr>
            <a:spLocks noChangeArrowheads="1"/>
          </p:cNvSpPr>
          <p:nvPr/>
        </p:nvSpPr>
        <p:spPr bwMode="ltGray">
          <a:xfrm>
            <a:off x="541339" y="1140619"/>
            <a:ext cx="422275" cy="355997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1" name="Rectangle 5"/>
          <p:cNvSpPr>
            <a:spLocks noChangeArrowheads="1"/>
          </p:cNvSpPr>
          <p:nvPr/>
        </p:nvSpPr>
        <p:spPr bwMode="ltGray">
          <a:xfrm>
            <a:off x="911225" y="1140619"/>
            <a:ext cx="368300" cy="355997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2" name="Rectangle 6"/>
          <p:cNvSpPr>
            <a:spLocks noChangeArrowheads="1"/>
          </p:cNvSpPr>
          <p:nvPr/>
        </p:nvSpPr>
        <p:spPr bwMode="ltGray">
          <a:xfrm>
            <a:off x="127000" y="1085851"/>
            <a:ext cx="560388" cy="316706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3" name="Rectangle 7"/>
          <p:cNvSpPr>
            <a:spLocks noChangeArrowheads="1"/>
          </p:cNvSpPr>
          <p:nvPr/>
        </p:nvSpPr>
        <p:spPr bwMode="gray">
          <a:xfrm>
            <a:off x="762000" y="742950"/>
            <a:ext cx="31750" cy="789385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4" name="Rectangle 8"/>
          <p:cNvSpPr>
            <a:spLocks noChangeArrowheads="1"/>
          </p:cNvSpPr>
          <p:nvPr/>
        </p:nvSpPr>
        <p:spPr bwMode="gray">
          <a:xfrm>
            <a:off x="442914" y="1335881"/>
            <a:ext cx="8226425" cy="23813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5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150939" y="160735"/>
            <a:ext cx="7793037" cy="10965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 předlohy nadpisů.</a:t>
            </a:r>
          </a:p>
        </p:txBody>
      </p:sp>
      <p:sp>
        <p:nvSpPr>
          <p:cNvPr id="34826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2688" y="1513285"/>
            <a:ext cx="7772400" cy="308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34827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62050" y="4682729"/>
            <a:ext cx="19050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+mn-lt"/>
              </a:defRPr>
            </a:lvl1pPr>
          </a:lstStyle>
          <a:p>
            <a:endParaRPr lang="cs-CZ"/>
          </a:p>
        </p:txBody>
      </p:sp>
      <p:sp>
        <p:nvSpPr>
          <p:cNvPr id="34828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657600" y="4682729"/>
            <a:ext cx="28956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+mn-lt"/>
              </a:defRPr>
            </a:lvl1pPr>
          </a:lstStyle>
          <a:p>
            <a:endParaRPr lang="cs-CZ"/>
          </a:p>
        </p:txBody>
      </p:sp>
      <p:sp>
        <p:nvSpPr>
          <p:cNvPr id="34829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42150" y="4682729"/>
            <a:ext cx="19050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latin typeface="+mn-lt"/>
              </a:defRPr>
            </a:lvl1pPr>
          </a:lstStyle>
          <a:p>
            <a:fld id="{0CA93D01-1C90-4833-A918-A869E9F8D2B0}" type="slidenum">
              <a:rPr lang="cs-CZ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ransition spd="med">
    <p:wipe dir="d"/>
  </p:transition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2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2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cs.wikipedia.org/wiki/Trisekce_%C3%BAhlu" TargetMode="Externa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4"/>
          <p:cNvSpPr>
            <a:spLocks noGrp="1" noChangeArrowheads="1"/>
          </p:cNvSpPr>
          <p:nvPr>
            <p:ph type="ctrTitle"/>
          </p:nvPr>
        </p:nvSpPr>
        <p:spPr>
          <a:xfrm>
            <a:off x="539552" y="555526"/>
            <a:ext cx="8153400" cy="1368152"/>
          </a:xfrm>
        </p:spPr>
        <p:txBody>
          <a:bodyPr/>
          <a:lstStyle/>
          <a:p>
            <a:pPr algn="ctr"/>
            <a:r>
              <a:rPr lang="cs-CZ" dirty="0"/>
              <a:t>Sčítání, odčítání, násobení </a:t>
            </a:r>
            <a:r>
              <a:rPr lang="cs-CZ" dirty="0" smtClean="0"/>
              <a:t/>
            </a:r>
            <a:br>
              <a:rPr lang="cs-CZ" dirty="0" smtClean="0"/>
            </a:br>
            <a:r>
              <a:rPr lang="cs-CZ" dirty="0" smtClean="0"/>
              <a:t>a </a:t>
            </a:r>
            <a:r>
              <a:rPr lang="cs-CZ" dirty="0"/>
              <a:t>dělení úhlů </a:t>
            </a:r>
            <a:r>
              <a:rPr lang="cs-CZ" dirty="0" smtClean="0"/>
              <a:t>(grafické)</a:t>
            </a:r>
            <a:endParaRPr lang="cs-CZ" dirty="0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914650"/>
            <a:ext cx="6400800" cy="593204"/>
          </a:xfrm>
        </p:spPr>
        <p:txBody>
          <a:bodyPr/>
          <a:lstStyle/>
          <a:p>
            <a:r>
              <a:rPr lang="cs-CZ" dirty="0" smtClean="0"/>
              <a:t>Matematika – 6. ročník</a:t>
            </a:r>
            <a:endParaRPr lang="cs-CZ" dirty="0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0" grpId="0" autoUpdateAnimBg="0"/>
      <p:bldP spid="4101" grpId="0" autoUpdateAnimBg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900521" y="51470"/>
            <a:ext cx="8351999" cy="1096565"/>
          </a:xfrm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Konstrukce úhlů (bez úhloměru)</a:t>
            </a:r>
            <a:endParaRPr lang="cs-CZ" sz="3200" dirty="0"/>
          </a:p>
        </p:txBody>
      </p:sp>
      <p:sp>
        <p:nvSpPr>
          <p:cNvPr id="3" name="TextovéPole 2"/>
          <p:cNvSpPr txBox="1"/>
          <p:nvPr/>
        </p:nvSpPr>
        <p:spPr>
          <a:xfrm>
            <a:off x="0" y="1552567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S využitím předchozích znalostí a dovedností sestrojte (s využitím pouze pravítka a kružítka) úhly o velikostech:</a:t>
            </a:r>
            <a:endParaRPr lang="cs-CZ" b="1" dirty="0"/>
          </a:p>
        </p:txBody>
      </p:sp>
      <p:sp>
        <p:nvSpPr>
          <p:cNvPr id="52" name="TextovéPole 51"/>
          <p:cNvSpPr txBox="1"/>
          <p:nvPr/>
        </p:nvSpPr>
        <p:spPr>
          <a:xfrm>
            <a:off x="0" y="2340000"/>
            <a:ext cx="11876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1. 30°</a:t>
            </a:r>
            <a:endParaRPr lang="cs-CZ" b="1" dirty="0"/>
          </a:p>
        </p:txBody>
      </p:sp>
      <p:sp>
        <p:nvSpPr>
          <p:cNvPr id="66" name="TextovéPole 65"/>
          <p:cNvSpPr txBox="1"/>
          <p:nvPr/>
        </p:nvSpPr>
        <p:spPr>
          <a:xfrm>
            <a:off x="0" y="2772000"/>
            <a:ext cx="12848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2. 45°</a:t>
            </a:r>
            <a:endParaRPr lang="cs-CZ" b="1" dirty="0"/>
          </a:p>
        </p:txBody>
      </p:sp>
      <p:sp>
        <p:nvSpPr>
          <p:cNvPr id="73" name="TextovéPole 72"/>
          <p:cNvSpPr txBox="1"/>
          <p:nvPr/>
        </p:nvSpPr>
        <p:spPr>
          <a:xfrm>
            <a:off x="0" y="3204000"/>
            <a:ext cx="11876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3. 120°</a:t>
            </a:r>
            <a:endParaRPr lang="cs-CZ" b="1" dirty="0"/>
          </a:p>
        </p:txBody>
      </p:sp>
      <p:sp>
        <p:nvSpPr>
          <p:cNvPr id="24" name="TextovéPole 23"/>
          <p:cNvSpPr txBox="1"/>
          <p:nvPr/>
        </p:nvSpPr>
        <p:spPr>
          <a:xfrm>
            <a:off x="0" y="3636000"/>
            <a:ext cx="11876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4. 150°.</a:t>
            </a:r>
            <a:endParaRPr lang="cs-CZ" b="1" dirty="0"/>
          </a:p>
        </p:txBody>
      </p:sp>
      <p:sp>
        <p:nvSpPr>
          <p:cNvPr id="21" name="TextovéPole 20"/>
          <p:cNvSpPr txBox="1"/>
          <p:nvPr/>
        </p:nvSpPr>
        <p:spPr>
          <a:xfrm>
            <a:off x="0" y="4068000"/>
            <a:ext cx="11876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/>
              <a:t>5</a:t>
            </a:r>
            <a:r>
              <a:rPr lang="cs-CZ" b="1" dirty="0" smtClean="0"/>
              <a:t>. 105°.</a:t>
            </a:r>
            <a:endParaRPr lang="cs-CZ" b="1" dirty="0"/>
          </a:p>
        </p:txBody>
      </p:sp>
      <p:sp>
        <p:nvSpPr>
          <p:cNvPr id="22" name="TextovéPole 21"/>
          <p:cNvSpPr txBox="1"/>
          <p:nvPr/>
        </p:nvSpPr>
        <p:spPr>
          <a:xfrm>
            <a:off x="0" y="4500000"/>
            <a:ext cx="11156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6. 75°.</a:t>
            </a:r>
            <a:endParaRPr lang="cs-CZ" b="1" dirty="0"/>
          </a:p>
        </p:txBody>
      </p:sp>
    </p:spTree>
    <p:extLst>
      <p:ext uri="{BB962C8B-B14F-4D97-AF65-F5344CB8AC3E}">
        <p14:creationId xmlns:p14="http://schemas.microsoft.com/office/powerpoint/2010/main" val="2688810161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1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2" grpId="0"/>
      <p:bldP spid="66" grpId="0"/>
      <p:bldP spid="73" grpId="0"/>
      <p:bldP spid="24" grpId="0"/>
      <p:bldP spid="21" grpId="0"/>
      <p:bldP spid="2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" name="Obrázek 6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4859813">
            <a:off x="4398380" y="2449256"/>
            <a:ext cx="2607107" cy="3803446"/>
          </a:xfrm>
          <a:prstGeom prst="rect">
            <a:avLst/>
          </a:prstGeom>
        </p:spPr>
      </p:pic>
      <p:pic>
        <p:nvPicPr>
          <p:cNvPr id="58" name="Obrázek 5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73724" y="999739"/>
            <a:ext cx="3816424" cy="3518834"/>
          </a:xfrm>
          <a:prstGeom prst="rect">
            <a:avLst/>
          </a:prstGeom>
        </p:spPr>
      </p:pic>
      <p:pic>
        <p:nvPicPr>
          <p:cNvPr id="16" name="Obrázek 1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32582">
            <a:off x="504000" y="780882"/>
            <a:ext cx="3816424" cy="3518834"/>
          </a:xfrm>
          <a:prstGeom prst="rect">
            <a:avLst/>
          </a:prstGeom>
        </p:spPr>
      </p:pic>
      <p:pic>
        <p:nvPicPr>
          <p:cNvPr id="54" name="Obrázek 5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067316">
            <a:off x="4592916" y="328641"/>
            <a:ext cx="2607107" cy="6025627"/>
          </a:xfrm>
          <a:prstGeom prst="rect">
            <a:avLst/>
          </a:prstGeom>
        </p:spPr>
      </p:pic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792001" y="51470"/>
            <a:ext cx="8351999" cy="1096565"/>
          </a:xfrm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Přenesení úhlu</a:t>
            </a:r>
            <a:endParaRPr lang="cs-CZ" sz="3200" dirty="0"/>
          </a:p>
        </p:txBody>
      </p:sp>
      <p:sp>
        <p:nvSpPr>
          <p:cNvPr id="77" name="TextovéPole 76"/>
          <p:cNvSpPr txBox="1"/>
          <p:nvPr/>
        </p:nvSpPr>
        <p:spPr>
          <a:xfrm>
            <a:off x="0" y="1620000"/>
            <a:ext cx="45720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Přeneste úhel XYZ k polopřímce VB.</a:t>
            </a:r>
            <a:endParaRPr lang="cs-CZ" b="1" dirty="0"/>
          </a:p>
        </p:txBody>
      </p:sp>
      <p:cxnSp>
        <p:nvCxnSpPr>
          <p:cNvPr id="8" name="Přímá spojnice 7"/>
          <p:cNvCxnSpPr/>
          <p:nvPr/>
        </p:nvCxnSpPr>
        <p:spPr bwMode="auto">
          <a:xfrm flipV="1">
            <a:off x="214590" y="2640329"/>
            <a:ext cx="2701226" cy="1305717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" name="Přímá spojnice 9"/>
          <p:cNvCxnSpPr/>
          <p:nvPr/>
        </p:nvCxnSpPr>
        <p:spPr bwMode="auto">
          <a:xfrm>
            <a:off x="268638" y="3688261"/>
            <a:ext cx="3151234" cy="816405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2" name="Přímá spojnice 11"/>
          <p:cNvCxnSpPr/>
          <p:nvPr/>
        </p:nvCxnSpPr>
        <p:spPr bwMode="auto">
          <a:xfrm>
            <a:off x="2699792" y="2640329"/>
            <a:ext cx="0" cy="21602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6" name="Přímá spojnice 25"/>
          <p:cNvCxnSpPr/>
          <p:nvPr/>
        </p:nvCxnSpPr>
        <p:spPr bwMode="auto">
          <a:xfrm>
            <a:off x="3275856" y="4361517"/>
            <a:ext cx="0" cy="21602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5" name="Přímá spojnice 34"/>
          <p:cNvCxnSpPr/>
          <p:nvPr/>
        </p:nvCxnSpPr>
        <p:spPr bwMode="auto">
          <a:xfrm>
            <a:off x="556670" y="3670325"/>
            <a:ext cx="0" cy="21602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8" name="TextovéPole 17"/>
          <p:cNvSpPr txBox="1"/>
          <p:nvPr/>
        </p:nvSpPr>
        <p:spPr>
          <a:xfrm>
            <a:off x="2483768" y="2283718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X</a:t>
            </a:r>
            <a:endParaRPr lang="cs-CZ" b="1" dirty="0"/>
          </a:p>
        </p:txBody>
      </p:sp>
      <p:sp>
        <p:nvSpPr>
          <p:cNvPr id="37" name="TextovéPole 36"/>
          <p:cNvSpPr txBox="1"/>
          <p:nvPr/>
        </p:nvSpPr>
        <p:spPr>
          <a:xfrm>
            <a:off x="3131840" y="4593157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Z</a:t>
            </a:r>
            <a:endParaRPr lang="cs-CZ" b="1" dirty="0"/>
          </a:p>
        </p:txBody>
      </p:sp>
      <p:sp>
        <p:nvSpPr>
          <p:cNvPr id="38" name="TextovéPole 37"/>
          <p:cNvSpPr txBox="1"/>
          <p:nvPr/>
        </p:nvSpPr>
        <p:spPr>
          <a:xfrm>
            <a:off x="412654" y="3866195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Y</a:t>
            </a:r>
            <a:endParaRPr lang="cs-CZ" b="1" dirty="0"/>
          </a:p>
        </p:txBody>
      </p:sp>
      <p:sp>
        <p:nvSpPr>
          <p:cNvPr id="20" name="Oblouk 19"/>
          <p:cNvSpPr/>
          <p:nvPr/>
        </p:nvSpPr>
        <p:spPr bwMode="auto">
          <a:xfrm rot="2263205">
            <a:off x="665134" y="3310325"/>
            <a:ext cx="864096" cy="864096"/>
          </a:xfrm>
          <a:prstGeom prst="arc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3" name="Oblouk 42"/>
          <p:cNvSpPr/>
          <p:nvPr/>
        </p:nvSpPr>
        <p:spPr bwMode="auto">
          <a:xfrm rot="21358575">
            <a:off x="-1963331" y="1177557"/>
            <a:ext cx="5040000" cy="5040000"/>
          </a:xfrm>
          <a:prstGeom prst="arc">
            <a:avLst>
              <a:gd name="adj1" fmla="val 20156173"/>
              <a:gd name="adj2" fmla="val 1412400"/>
            </a:avLst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" name="Obdélník 3"/>
          <p:cNvSpPr/>
          <p:nvPr/>
        </p:nvSpPr>
        <p:spPr>
          <a:xfrm>
            <a:off x="1097182" y="3517017"/>
            <a:ext cx="3305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b="1" dirty="0">
                <a:latin typeface="Symbol" pitchFamily="18" charset="2"/>
                <a:ea typeface="Cambria Math"/>
              </a:rPr>
              <a:t>a</a:t>
            </a:r>
            <a:endParaRPr lang="cs-CZ" dirty="0"/>
          </a:p>
        </p:txBody>
      </p:sp>
      <p:sp>
        <p:nvSpPr>
          <p:cNvPr id="9" name="Levá složená závorka 8"/>
          <p:cNvSpPr/>
          <p:nvPr/>
        </p:nvSpPr>
        <p:spPr bwMode="auto">
          <a:xfrm rot="17114169">
            <a:off x="1583113" y="2973428"/>
            <a:ext cx="278124" cy="2491680"/>
          </a:xfrm>
          <a:prstGeom prst="leftBrace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9" name="Levá složená závorka 38"/>
          <p:cNvSpPr/>
          <p:nvPr/>
        </p:nvSpPr>
        <p:spPr bwMode="auto">
          <a:xfrm rot="10606491">
            <a:off x="2917490" y="2662013"/>
            <a:ext cx="493569" cy="1710008"/>
          </a:xfrm>
          <a:prstGeom prst="leftBrace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0" name="TextovéPole 39"/>
          <p:cNvSpPr txBox="1"/>
          <p:nvPr/>
        </p:nvSpPr>
        <p:spPr>
          <a:xfrm>
            <a:off x="1512000" y="4320000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solidFill>
                  <a:srgbClr val="FF0000"/>
                </a:solidFill>
              </a:rPr>
              <a:t>r</a:t>
            </a:r>
            <a:endParaRPr lang="cs-CZ" dirty="0">
              <a:solidFill>
                <a:srgbClr val="FF0000"/>
              </a:solidFill>
            </a:endParaRPr>
          </a:p>
        </p:txBody>
      </p:sp>
      <p:sp>
        <p:nvSpPr>
          <p:cNvPr id="41" name="TextovéPole 40"/>
          <p:cNvSpPr txBox="1"/>
          <p:nvPr/>
        </p:nvSpPr>
        <p:spPr>
          <a:xfrm>
            <a:off x="3384000" y="3312000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solidFill>
                  <a:srgbClr val="FF0000"/>
                </a:solidFill>
              </a:rPr>
              <a:t>d</a:t>
            </a:r>
            <a:endParaRPr lang="cs-CZ" dirty="0">
              <a:solidFill>
                <a:srgbClr val="FF0000"/>
              </a:solidFill>
            </a:endParaRPr>
          </a:p>
        </p:txBody>
      </p:sp>
      <p:cxnSp>
        <p:nvCxnSpPr>
          <p:cNvPr id="42" name="Přímá spojnice 41"/>
          <p:cNvCxnSpPr/>
          <p:nvPr/>
        </p:nvCxnSpPr>
        <p:spPr bwMode="auto">
          <a:xfrm>
            <a:off x="5220072" y="4504666"/>
            <a:ext cx="3816424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6" name="Přímá spojnice 45"/>
          <p:cNvCxnSpPr/>
          <p:nvPr/>
        </p:nvCxnSpPr>
        <p:spPr bwMode="auto">
          <a:xfrm>
            <a:off x="5292080" y="4392000"/>
            <a:ext cx="0" cy="21602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7" name="TextovéPole 46"/>
          <p:cNvSpPr txBox="1"/>
          <p:nvPr/>
        </p:nvSpPr>
        <p:spPr>
          <a:xfrm>
            <a:off x="5148064" y="4600861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V</a:t>
            </a:r>
            <a:endParaRPr lang="cs-CZ" b="1" dirty="0"/>
          </a:p>
        </p:txBody>
      </p:sp>
      <p:sp>
        <p:nvSpPr>
          <p:cNvPr id="48" name="TextovéPole 47"/>
          <p:cNvSpPr txBox="1"/>
          <p:nvPr/>
        </p:nvSpPr>
        <p:spPr>
          <a:xfrm>
            <a:off x="8774744" y="4560891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B</a:t>
            </a:r>
            <a:endParaRPr lang="cs-CZ" b="1" dirty="0"/>
          </a:p>
        </p:txBody>
      </p:sp>
      <p:cxnSp>
        <p:nvCxnSpPr>
          <p:cNvPr id="49" name="Přímá spojnice 48"/>
          <p:cNvCxnSpPr/>
          <p:nvPr/>
        </p:nvCxnSpPr>
        <p:spPr bwMode="auto">
          <a:xfrm>
            <a:off x="8928795" y="4389285"/>
            <a:ext cx="0" cy="21602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2" name="Oblouk 51"/>
          <p:cNvSpPr/>
          <p:nvPr/>
        </p:nvSpPr>
        <p:spPr bwMode="auto">
          <a:xfrm rot="21358575">
            <a:off x="2745759" y="2043609"/>
            <a:ext cx="5040000" cy="5040000"/>
          </a:xfrm>
          <a:prstGeom prst="arc">
            <a:avLst>
              <a:gd name="adj1" fmla="val 17564939"/>
              <a:gd name="adj2" fmla="val 555677"/>
            </a:avLst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3" name="Levá složená závorka 52"/>
          <p:cNvSpPr/>
          <p:nvPr/>
        </p:nvSpPr>
        <p:spPr bwMode="auto">
          <a:xfrm rot="16200000">
            <a:off x="6398858" y="3392921"/>
            <a:ext cx="278124" cy="2491680"/>
          </a:xfrm>
          <a:prstGeom prst="leftBrace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5" name="TextovéPole 54"/>
          <p:cNvSpPr txBox="1"/>
          <p:nvPr/>
        </p:nvSpPr>
        <p:spPr>
          <a:xfrm>
            <a:off x="6393904" y="4745350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solidFill>
                  <a:srgbClr val="FF0000"/>
                </a:solidFill>
              </a:rPr>
              <a:t>r</a:t>
            </a:r>
            <a:endParaRPr lang="cs-CZ" dirty="0">
              <a:solidFill>
                <a:srgbClr val="FF0000"/>
              </a:solidFill>
            </a:endParaRPr>
          </a:p>
        </p:txBody>
      </p:sp>
      <p:sp>
        <p:nvSpPr>
          <p:cNvPr id="56" name="TextovéPole 55"/>
          <p:cNvSpPr txBox="1"/>
          <p:nvPr/>
        </p:nvSpPr>
        <p:spPr>
          <a:xfrm>
            <a:off x="0" y="1620000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Sestrojte oblouk se středem ve vrcholu úhlu (Y) s libovolným (ne příliš malým) poloměrem tak, aby protnul obě ramena úhlu.</a:t>
            </a:r>
            <a:endParaRPr lang="cs-CZ" sz="1600" b="1" dirty="0"/>
          </a:p>
        </p:txBody>
      </p:sp>
      <p:sp>
        <p:nvSpPr>
          <p:cNvPr id="57" name="TextovéPole 56"/>
          <p:cNvSpPr txBox="1"/>
          <p:nvPr/>
        </p:nvSpPr>
        <p:spPr>
          <a:xfrm>
            <a:off x="0" y="1620000"/>
            <a:ext cx="9144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Oblouk o stejném poloměru sestrojíme se středem v bodě V.</a:t>
            </a:r>
            <a:endParaRPr lang="cs-CZ" sz="1600" b="1" dirty="0"/>
          </a:p>
        </p:txBody>
      </p:sp>
      <p:sp>
        <p:nvSpPr>
          <p:cNvPr id="61" name="TextovéPole 60"/>
          <p:cNvSpPr txBox="1"/>
          <p:nvPr/>
        </p:nvSpPr>
        <p:spPr>
          <a:xfrm>
            <a:off x="0" y="1620000"/>
            <a:ext cx="615617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V úhlu </a:t>
            </a:r>
            <a:r>
              <a:rPr lang="cs-CZ" sz="1600" b="1" dirty="0" smtClean="0">
                <a:latin typeface="Symbol" pitchFamily="18" charset="2"/>
              </a:rPr>
              <a:t>a</a:t>
            </a:r>
            <a:r>
              <a:rPr lang="cs-CZ" sz="1600" b="1" dirty="0" smtClean="0"/>
              <a:t> vezmeme do kružítka vzdálenost d.</a:t>
            </a:r>
            <a:endParaRPr lang="cs-CZ" sz="1600" b="1" dirty="0"/>
          </a:p>
        </p:txBody>
      </p:sp>
      <p:sp>
        <p:nvSpPr>
          <p:cNvPr id="17" name="Oblouk 16"/>
          <p:cNvSpPr/>
          <p:nvPr/>
        </p:nvSpPr>
        <p:spPr bwMode="auto">
          <a:xfrm rot="17798467">
            <a:off x="6912000" y="2841360"/>
            <a:ext cx="806388" cy="851322"/>
          </a:xfrm>
          <a:prstGeom prst="arc">
            <a:avLst>
              <a:gd name="adj1" fmla="val 17062241"/>
              <a:gd name="adj2" fmla="val 20363000"/>
            </a:avLst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5" name="TextovéPole 64"/>
          <p:cNvSpPr txBox="1"/>
          <p:nvPr/>
        </p:nvSpPr>
        <p:spPr>
          <a:xfrm>
            <a:off x="0" y="1620000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Vzdálenost d přeneseme na druhý oblouk od jeho průsečíku s polopřímkou VB. Vzniklý bod označíme A.</a:t>
            </a:r>
            <a:endParaRPr lang="cs-CZ" sz="1600" b="1" dirty="0"/>
          </a:p>
        </p:txBody>
      </p:sp>
      <p:sp>
        <p:nvSpPr>
          <p:cNvPr id="66" name="Levá složená závorka 65"/>
          <p:cNvSpPr/>
          <p:nvPr/>
        </p:nvSpPr>
        <p:spPr bwMode="auto">
          <a:xfrm rot="20275906">
            <a:off x="7007731" y="2921377"/>
            <a:ext cx="493569" cy="1710008"/>
          </a:xfrm>
          <a:prstGeom prst="leftBrace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7" name="TextovéPole 66"/>
          <p:cNvSpPr txBox="1"/>
          <p:nvPr/>
        </p:nvSpPr>
        <p:spPr>
          <a:xfrm>
            <a:off x="6753931" y="3742373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solidFill>
                  <a:srgbClr val="FF0000"/>
                </a:solidFill>
              </a:rPr>
              <a:t>d</a:t>
            </a:r>
            <a:endParaRPr lang="cs-CZ" dirty="0">
              <a:solidFill>
                <a:srgbClr val="FF0000"/>
              </a:solidFill>
            </a:endParaRPr>
          </a:p>
        </p:txBody>
      </p:sp>
      <p:sp>
        <p:nvSpPr>
          <p:cNvPr id="68" name="TextovéPole 67"/>
          <p:cNvSpPr txBox="1"/>
          <p:nvPr/>
        </p:nvSpPr>
        <p:spPr>
          <a:xfrm>
            <a:off x="7020272" y="2490450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A</a:t>
            </a:r>
            <a:endParaRPr lang="cs-CZ" b="1" dirty="0"/>
          </a:p>
        </p:txBody>
      </p:sp>
      <p:sp>
        <p:nvSpPr>
          <p:cNvPr id="69" name="TextovéPole 68"/>
          <p:cNvSpPr txBox="1"/>
          <p:nvPr/>
        </p:nvSpPr>
        <p:spPr>
          <a:xfrm>
            <a:off x="0" y="1620000"/>
            <a:ext cx="45720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Doplníme druhé rameno úhlu AVB.</a:t>
            </a:r>
            <a:endParaRPr lang="cs-CZ" sz="1600" b="1" dirty="0"/>
          </a:p>
        </p:txBody>
      </p:sp>
      <p:cxnSp>
        <p:nvCxnSpPr>
          <p:cNvPr id="70" name="Přímá spojnice 69"/>
          <p:cNvCxnSpPr/>
          <p:nvPr/>
        </p:nvCxnSpPr>
        <p:spPr bwMode="auto">
          <a:xfrm flipV="1">
            <a:off x="5220072" y="2540299"/>
            <a:ext cx="2376264" cy="2014478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1" name="TextovéPole 20"/>
          <p:cNvSpPr txBox="1"/>
          <p:nvPr/>
        </p:nvSpPr>
        <p:spPr>
          <a:xfrm>
            <a:off x="0" y="1620000"/>
            <a:ext cx="313991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Úhly XYZ a AVB jsou shodné</a:t>
            </a:r>
            <a:endParaRPr lang="cs-CZ" sz="1600" b="1" dirty="0"/>
          </a:p>
        </p:txBody>
      </p:sp>
      <p:sp>
        <p:nvSpPr>
          <p:cNvPr id="71" name="TextovéPole 70"/>
          <p:cNvSpPr txBox="1"/>
          <p:nvPr/>
        </p:nvSpPr>
        <p:spPr>
          <a:xfrm>
            <a:off x="2844000" y="1620000"/>
            <a:ext cx="313991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/>
              <a:t>z</a:t>
            </a:r>
            <a:r>
              <a:rPr lang="cs-CZ" sz="1600" b="1" dirty="0" smtClean="0"/>
              <a:t>apisujeme: </a:t>
            </a:r>
            <a:r>
              <a:rPr lang="cs-CZ" sz="1600" b="1" dirty="0" smtClean="0">
                <a:latin typeface="Cambria Math"/>
                <a:ea typeface="Cambria Math"/>
              </a:rPr>
              <a:t>∢XYZ  ≅  ∢AVB</a:t>
            </a:r>
            <a:endParaRPr lang="cs-CZ" sz="1600" b="1" dirty="0"/>
          </a:p>
        </p:txBody>
      </p:sp>
    </p:spTree>
    <p:extLst>
      <p:ext uri="{BB962C8B-B14F-4D97-AF65-F5344CB8AC3E}">
        <p14:creationId xmlns:p14="http://schemas.microsoft.com/office/powerpoint/2010/main" val="403949948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0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9" dur="3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1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0" dur="3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2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4" fill="hold">
                      <p:stCondLst>
                        <p:cond delay="indefinite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8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7" fill="hold">
                      <p:stCondLst>
                        <p:cond delay="indefinite"/>
                      </p:stCondLst>
                      <p:childTnLst>
                        <p:par>
                          <p:cTn id="138" fill="hold">
                            <p:stCondLst>
                              <p:cond delay="0"/>
                            </p:stCondLst>
                            <p:childTnLst>
                              <p:par>
                                <p:cTn id="139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0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2" fill="hold">
                      <p:stCondLst>
                        <p:cond delay="indefinite"/>
                      </p:stCondLst>
                      <p:childTnLst>
                        <p:par>
                          <p:cTn id="143" fill="hold">
                            <p:stCondLst>
                              <p:cond delay="0"/>
                            </p:stCondLst>
                            <p:childTnLst>
                              <p:par>
                                <p:cTn id="14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6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0" dur="2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2" fill="hold">
                      <p:stCondLst>
                        <p:cond delay="indefinite"/>
                      </p:stCondLst>
                      <p:childTnLst>
                        <p:par>
                          <p:cTn id="153" fill="hold">
                            <p:stCondLst>
                              <p:cond delay="0"/>
                            </p:stCondLst>
                            <p:childTnLst>
                              <p:par>
                                <p:cTn id="15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6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7" fill="hold">
                      <p:stCondLst>
                        <p:cond delay="indefinite"/>
                      </p:stCondLst>
                      <p:childTnLst>
                        <p:par>
                          <p:cTn id="158" fill="hold">
                            <p:stCondLst>
                              <p:cond delay="0"/>
                            </p:stCondLst>
                            <p:childTnLst>
                              <p:par>
                                <p:cTn id="159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0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2" fill="hold">
                      <p:stCondLst>
                        <p:cond delay="indefinite"/>
                      </p:stCondLst>
                      <p:childTnLst>
                        <p:par>
                          <p:cTn id="163" fill="hold">
                            <p:stCondLst>
                              <p:cond delay="0"/>
                            </p:stCondLst>
                            <p:childTnLst>
                              <p:par>
                                <p:cTn id="16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6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7" fill="hold">
                      <p:stCondLst>
                        <p:cond delay="indefinite"/>
                      </p:stCondLst>
                      <p:childTnLst>
                        <p:par>
                          <p:cTn id="168" fill="hold">
                            <p:stCondLst>
                              <p:cond delay="0"/>
                            </p:stCondLst>
                            <p:childTnLst>
                              <p:par>
                                <p:cTn id="169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0" dur="2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4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5" fill="hold">
                      <p:stCondLst>
                        <p:cond delay="indefinite"/>
                      </p:stCondLst>
                      <p:childTnLst>
                        <p:par>
                          <p:cTn id="176" fill="hold">
                            <p:stCondLst>
                              <p:cond delay="0"/>
                            </p:stCondLst>
                            <p:childTnLst>
                              <p:par>
                                <p:cTn id="17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9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2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3" fill="hold">
                      <p:stCondLst>
                        <p:cond delay="indefinite"/>
                      </p:stCondLst>
                      <p:childTnLst>
                        <p:par>
                          <p:cTn id="184" fill="hold">
                            <p:stCondLst>
                              <p:cond delay="0"/>
                            </p:stCondLst>
                            <p:childTnLst>
                              <p:par>
                                <p:cTn id="18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7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8" fill="hold">
                      <p:stCondLst>
                        <p:cond delay="indefinite"/>
                      </p:stCondLst>
                      <p:childTnLst>
                        <p:par>
                          <p:cTn id="189" fill="hold">
                            <p:stCondLst>
                              <p:cond delay="0"/>
                            </p:stCondLst>
                            <p:childTnLst>
                              <p:par>
                                <p:cTn id="19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2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3" fill="hold">
                      <p:stCondLst>
                        <p:cond delay="indefinite"/>
                      </p:stCondLst>
                      <p:childTnLst>
                        <p:par>
                          <p:cTn id="194" fill="hold">
                            <p:stCondLst>
                              <p:cond delay="0"/>
                            </p:stCondLst>
                            <p:childTnLst>
                              <p:par>
                                <p:cTn id="195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6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8" fill="hold">
                      <p:stCondLst>
                        <p:cond delay="indefinite"/>
                      </p:stCondLst>
                      <p:childTnLst>
                        <p:par>
                          <p:cTn id="199" fill="hold">
                            <p:stCondLst>
                              <p:cond delay="0"/>
                            </p:stCondLst>
                            <p:childTnLst>
                              <p:par>
                                <p:cTn id="20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2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3" fill="hold">
                      <p:stCondLst>
                        <p:cond delay="indefinite"/>
                      </p:stCondLst>
                      <p:childTnLst>
                        <p:par>
                          <p:cTn id="204" fill="hold">
                            <p:stCondLst>
                              <p:cond delay="0"/>
                            </p:stCondLst>
                            <p:childTnLst>
                              <p:par>
                                <p:cTn id="20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0" fill="hold">
                      <p:stCondLst>
                        <p:cond delay="indefinite"/>
                      </p:stCondLst>
                      <p:childTnLst>
                        <p:par>
                          <p:cTn id="211" fill="hold">
                            <p:stCondLst>
                              <p:cond delay="0"/>
                            </p:stCondLst>
                            <p:childTnLst>
                              <p:par>
                                <p:cTn id="2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4"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5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6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" grpId="0"/>
      <p:bldP spid="77" grpId="1"/>
      <p:bldP spid="18" grpId="0"/>
      <p:bldP spid="37" grpId="0"/>
      <p:bldP spid="38" grpId="0"/>
      <p:bldP spid="20" grpId="0" animBg="1"/>
      <p:bldP spid="43" grpId="0" animBg="1"/>
      <p:bldP spid="4" grpId="0"/>
      <p:bldP spid="9" grpId="0" animBg="1"/>
      <p:bldP spid="39" grpId="0" animBg="1"/>
      <p:bldP spid="40" grpId="0"/>
      <p:bldP spid="41" grpId="0"/>
      <p:bldP spid="47" grpId="0"/>
      <p:bldP spid="48" grpId="0"/>
      <p:bldP spid="52" grpId="0" animBg="1"/>
      <p:bldP spid="53" grpId="0" animBg="1"/>
      <p:bldP spid="55" grpId="0"/>
      <p:bldP spid="56" grpId="0"/>
      <p:bldP spid="56" grpId="1"/>
      <p:bldP spid="57" grpId="0"/>
      <p:bldP spid="57" grpId="1"/>
      <p:bldP spid="61" grpId="0"/>
      <p:bldP spid="61" grpId="1"/>
      <p:bldP spid="17" grpId="0" animBg="1"/>
      <p:bldP spid="65" grpId="0"/>
      <p:bldP spid="65" grpId="1"/>
      <p:bldP spid="66" grpId="0" animBg="1"/>
      <p:bldP spid="67" grpId="0"/>
      <p:bldP spid="68" grpId="0"/>
      <p:bldP spid="69" grpId="0"/>
      <p:bldP spid="69" grpId="1"/>
      <p:bldP spid="21" grpId="0"/>
      <p:bldP spid="7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" name="Obrázek 102"/>
          <p:cNvPicPr preferRelativeResize="0"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914156">
            <a:off x="4801534" y="430170"/>
            <a:ext cx="3216192" cy="2731382"/>
          </a:xfrm>
          <a:prstGeom prst="rect">
            <a:avLst/>
          </a:prstGeom>
          <a:scene3d>
            <a:camera prst="orthographicFront">
              <a:rot lat="0" lon="0" rev="0"/>
            </a:camera>
            <a:lightRig rig="threePt" dir="t"/>
          </a:scene3d>
        </p:spPr>
      </p:pic>
      <p:pic>
        <p:nvPicPr>
          <p:cNvPr id="101" name="Obrázek 10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3908622">
            <a:off x="6787169" y="2965273"/>
            <a:ext cx="2698184" cy="1793129"/>
          </a:xfrm>
          <a:prstGeom prst="rect">
            <a:avLst/>
          </a:prstGeom>
        </p:spPr>
      </p:pic>
      <p:pic>
        <p:nvPicPr>
          <p:cNvPr id="96" name="Obrázek 95"/>
          <p:cNvPicPr preferRelativeResize="0"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842337">
            <a:off x="446175" y="86701"/>
            <a:ext cx="3337200" cy="3129886"/>
          </a:xfrm>
          <a:prstGeom prst="rect">
            <a:avLst/>
          </a:prstGeom>
          <a:scene3d>
            <a:camera prst="orthographicFront">
              <a:rot lat="0" lon="0" rev="0"/>
            </a:camera>
            <a:lightRig rig="threePt" dir="t"/>
          </a:scene3d>
        </p:spPr>
      </p:pic>
      <p:pic>
        <p:nvPicPr>
          <p:cNvPr id="97" name="Obrázek 96"/>
          <p:cNvPicPr preferRelativeResize="0"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4000" y="1390292"/>
            <a:ext cx="3337200" cy="3555740"/>
          </a:xfrm>
          <a:prstGeom prst="rect">
            <a:avLst/>
          </a:prstGeom>
          <a:scene3d>
            <a:camera prst="orthographicFront">
              <a:rot lat="0" lon="0" rev="0"/>
            </a:camera>
            <a:lightRig rig="threePt" dir="t"/>
          </a:scene3d>
        </p:spPr>
      </p:pic>
      <p:pic>
        <p:nvPicPr>
          <p:cNvPr id="16" name="Obrázek 1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3553564">
            <a:off x="2054714" y="1508972"/>
            <a:ext cx="3078000" cy="3555740"/>
          </a:xfrm>
          <a:prstGeom prst="rect">
            <a:avLst/>
          </a:prstGeom>
        </p:spPr>
      </p:pic>
      <p:pic>
        <p:nvPicPr>
          <p:cNvPr id="94" name="Obrázek 9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4753697">
            <a:off x="2947040" y="550740"/>
            <a:ext cx="2671741" cy="3555740"/>
          </a:xfrm>
          <a:prstGeom prst="rect">
            <a:avLst/>
          </a:prstGeom>
        </p:spPr>
      </p:pic>
      <p:pic>
        <p:nvPicPr>
          <p:cNvPr id="95" name="Obrázek 9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7340" y="1410634"/>
            <a:ext cx="3338746" cy="3555740"/>
          </a:xfrm>
          <a:prstGeom prst="rect">
            <a:avLst/>
          </a:prstGeom>
          <a:scene3d>
            <a:camera prst="orthographicFront">
              <a:rot lat="0" lon="0" rev="0"/>
            </a:camera>
            <a:lightRig rig="threePt" dir="t"/>
          </a:scene3d>
        </p:spPr>
      </p:pic>
      <p:pic>
        <p:nvPicPr>
          <p:cNvPr id="2" name="Obrázek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7998" y="2947840"/>
            <a:ext cx="3893643" cy="2141504"/>
          </a:xfrm>
          <a:prstGeom prst="rect">
            <a:avLst/>
          </a:prstGeom>
        </p:spPr>
      </p:pic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792001" y="51470"/>
            <a:ext cx="8351999" cy="1096565"/>
          </a:xfrm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Sčítání úhlů</a:t>
            </a:r>
            <a:endParaRPr lang="cs-CZ" sz="32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7" name="TextovéPole 76"/>
              <p:cNvSpPr txBox="1"/>
              <p:nvPr/>
            </p:nvSpPr>
            <p:spPr>
              <a:xfrm>
                <a:off x="4680000" y="1440000"/>
                <a:ext cx="4464000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b="1" dirty="0" smtClean="0"/>
                  <a:t>Sestrojte úhly AVB (|</a:t>
                </a:r>
                <a14:m>
                  <m:oMath xmlns:m="http://schemas.openxmlformats.org/officeDocument/2006/math">
                    <m:r>
                      <a:rPr lang="cs-CZ" b="1" i="1" smtClean="0">
                        <a:latin typeface="Cambria Math"/>
                      </a:rPr>
                      <m:t>∢</m:t>
                    </m:r>
                    <m:r>
                      <a:rPr lang="cs-CZ" b="1" i="1" smtClean="0">
                        <a:latin typeface="Cambria Math"/>
                      </a:rPr>
                      <m:t>𝑨𝑽𝑩</m:t>
                    </m:r>
                    <m:d>
                      <m:dPr>
                        <m:begChr m:val="|"/>
                        <m:ctrlPr>
                          <a:rPr lang="cs-CZ" b="1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cs-CZ" b="1" i="1" smtClean="0">
                            <a:latin typeface="Cambria Math"/>
                          </a:rPr>
                          <m:t>=</m:t>
                        </m:r>
                        <m:r>
                          <a:rPr lang="cs-CZ" b="1" i="1" smtClean="0">
                            <a:latin typeface="Cambria Math"/>
                          </a:rPr>
                          <m:t>𝟒𝟕</m:t>
                        </m:r>
                        <m:r>
                          <a:rPr lang="cs-CZ" b="1" i="1" smtClean="0">
                            <a:latin typeface="Cambria Math"/>
                          </a:rPr>
                          <m:t>°</m:t>
                        </m:r>
                      </m:e>
                    </m:d>
                  </m:oMath>
                </a14:m>
                <a:r>
                  <a:rPr lang="cs-CZ" b="1" dirty="0"/>
                  <a:t> </a:t>
                </a:r>
                <a:r>
                  <a:rPr lang="cs-CZ" b="1" dirty="0" smtClean="0"/>
                  <a:t/>
                </a:r>
                <a:br>
                  <a:rPr lang="cs-CZ" b="1" dirty="0" smtClean="0"/>
                </a:br>
                <a:r>
                  <a:rPr lang="cs-CZ" b="1" dirty="0" smtClean="0"/>
                  <a:t>a </a:t>
                </a:r>
                <a:r>
                  <a:rPr lang="cs-CZ" b="1" dirty="0"/>
                  <a:t>CWD </a:t>
                </a:r>
                <a:r>
                  <a:rPr lang="cs-CZ" b="1" dirty="0" smtClean="0"/>
                  <a:t>(|</a:t>
                </a:r>
                <a14:m>
                  <m:oMath xmlns:m="http://schemas.openxmlformats.org/officeDocument/2006/math">
                    <m:r>
                      <a:rPr lang="cs-CZ" b="1" i="1">
                        <a:latin typeface="Cambria Math"/>
                      </a:rPr>
                      <m:t>∢</m:t>
                    </m:r>
                    <m:r>
                      <a:rPr lang="cs-CZ" b="1" i="1" smtClean="0">
                        <a:latin typeface="Cambria Math"/>
                      </a:rPr>
                      <m:t>𝑪𝑾𝑫</m:t>
                    </m:r>
                    <m:d>
                      <m:dPr>
                        <m:begChr m:val="|"/>
                        <m:ctrlPr>
                          <a:rPr lang="cs-CZ" b="1" i="1">
                            <a:latin typeface="Cambria Math"/>
                          </a:rPr>
                        </m:ctrlPr>
                      </m:dPr>
                      <m:e>
                        <m:r>
                          <a:rPr lang="cs-CZ" b="1" i="1">
                            <a:latin typeface="Cambria Math"/>
                          </a:rPr>
                          <m:t>=</m:t>
                        </m:r>
                        <m:r>
                          <a:rPr lang="cs-CZ" b="1" i="1" smtClean="0">
                            <a:latin typeface="Cambria Math"/>
                          </a:rPr>
                          <m:t>𝟓𝟔</m:t>
                        </m:r>
                        <m:r>
                          <a:rPr lang="cs-CZ" b="1" i="1">
                            <a:latin typeface="Cambria Math"/>
                          </a:rPr>
                          <m:t>°</m:t>
                        </m:r>
                      </m:e>
                    </m:d>
                  </m:oMath>
                </a14:m>
                <a:r>
                  <a:rPr lang="cs-CZ" b="1" dirty="0" smtClean="0"/>
                  <a:t>.</a:t>
                </a:r>
                <a:endParaRPr lang="cs-CZ" b="1" dirty="0"/>
              </a:p>
            </p:txBody>
          </p:sp>
        </mc:Choice>
        <mc:Fallback xmlns="">
          <p:sp>
            <p:nvSpPr>
              <p:cNvPr id="77" name="TextovéPole 7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80000" y="1440000"/>
                <a:ext cx="4464000" cy="646331"/>
              </a:xfrm>
              <a:prstGeom prst="rect">
                <a:avLst/>
              </a:prstGeom>
              <a:blipFill rotWithShape="1">
                <a:blip r:embed="rId5"/>
                <a:stretch>
                  <a:fillRect l="-1230" t="-4717" b="-14151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8" name="Přímá spojnice 7"/>
          <p:cNvCxnSpPr/>
          <p:nvPr/>
        </p:nvCxnSpPr>
        <p:spPr bwMode="auto">
          <a:xfrm flipV="1">
            <a:off x="268638" y="1410634"/>
            <a:ext cx="2575170" cy="1597485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" name="Přímá spojnice 9"/>
          <p:cNvCxnSpPr/>
          <p:nvPr/>
        </p:nvCxnSpPr>
        <p:spPr bwMode="auto">
          <a:xfrm>
            <a:off x="268638" y="2750334"/>
            <a:ext cx="3151234" cy="816405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2" name="Přímá spojnice 11"/>
          <p:cNvCxnSpPr/>
          <p:nvPr/>
        </p:nvCxnSpPr>
        <p:spPr bwMode="auto">
          <a:xfrm>
            <a:off x="2699792" y="1410634"/>
            <a:ext cx="0" cy="21602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6" name="Přímá spojnice 25"/>
          <p:cNvCxnSpPr/>
          <p:nvPr/>
        </p:nvCxnSpPr>
        <p:spPr bwMode="auto">
          <a:xfrm>
            <a:off x="3275856" y="3423590"/>
            <a:ext cx="0" cy="21602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5" name="Přímá spojnice 34"/>
          <p:cNvCxnSpPr/>
          <p:nvPr/>
        </p:nvCxnSpPr>
        <p:spPr bwMode="auto">
          <a:xfrm>
            <a:off x="556670" y="2732398"/>
            <a:ext cx="0" cy="21602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8" name="TextovéPole 17"/>
          <p:cNvSpPr txBox="1"/>
          <p:nvPr/>
        </p:nvSpPr>
        <p:spPr>
          <a:xfrm>
            <a:off x="2322009" y="1275606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A</a:t>
            </a:r>
            <a:endParaRPr lang="cs-CZ" b="1" dirty="0"/>
          </a:p>
        </p:txBody>
      </p:sp>
      <p:sp>
        <p:nvSpPr>
          <p:cNvPr id="37" name="TextovéPole 36"/>
          <p:cNvSpPr txBox="1"/>
          <p:nvPr/>
        </p:nvSpPr>
        <p:spPr>
          <a:xfrm>
            <a:off x="3457909" y="3531602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B</a:t>
            </a:r>
            <a:endParaRPr lang="cs-CZ" b="1" dirty="0"/>
          </a:p>
        </p:txBody>
      </p:sp>
      <p:sp>
        <p:nvSpPr>
          <p:cNvPr id="38" name="TextovéPole 37"/>
          <p:cNvSpPr txBox="1"/>
          <p:nvPr/>
        </p:nvSpPr>
        <p:spPr>
          <a:xfrm>
            <a:off x="412654" y="2928268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V</a:t>
            </a:r>
            <a:endParaRPr lang="cs-CZ" b="1" dirty="0"/>
          </a:p>
        </p:txBody>
      </p:sp>
      <p:sp>
        <p:nvSpPr>
          <p:cNvPr id="20" name="Oblouk 19"/>
          <p:cNvSpPr/>
          <p:nvPr/>
        </p:nvSpPr>
        <p:spPr bwMode="auto">
          <a:xfrm rot="2263205">
            <a:off x="665134" y="2372398"/>
            <a:ext cx="864096" cy="864096"/>
          </a:xfrm>
          <a:prstGeom prst="arc">
            <a:avLst>
              <a:gd name="adj1" fmla="val 15286875"/>
              <a:gd name="adj2" fmla="val 0"/>
            </a:avLst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" name="Obdélník 3"/>
          <p:cNvSpPr/>
          <p:nvPr/>
        </p:nvSpPr>
        <p:spPr>
          <a:xfrm>
            <a:off x="1041891" y="2491916"/>
            <a:ext cx="3305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b="1" dirty="0">
                <a:latin typeface="Symbol" pitchFamily="18" charset="2"/>
                <a:ea typeface="Cambria Math"/>
              </a:rPr>
              <a:t>a</a:t>
            </a:r>
            <a:endParaRPr lang="cs-CZ" dirty="0"/>
          </a:p>
        </p:txBody>
      </p:sp>
      <p:sp>
        <p:nvSpPr>
          <p:cNvPr id="56" name="TextovéPole 55"/>
          <p:cNvSpPr txBox="1"/>
          <p:nvPr/>
        </p:nvSpPr>
        <p:spPr>
          <a:xfrm>
            <a:off x="4680000" y="1440000"/>
            <a:ext cx="40679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Graficky (konstrukcí) sečtěte oba úhly.</a:t>
            </a:r>
            <a:endParaRPr lang="cs-CZ" sz="1600" b="1" dirty="0"/>
          </a:p>
        </p:txBody>
      </p:sp>
      <p:cxnSp>
        <p:nvCxnSpPr>
          <p:cNvPr id="45" name="Přímá spojnice 44"/>
          <p:cNvCxnSpPr/>
          <p:nvPr/>
        </p:nvCxnSpPr>
        <p:spPr bwMode="auto">
          <a:xfrm>
            <a:off x="268638" y="4938490"/>
            <a:ext cx="2863202" cy="44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0" name="Přímá spojnice 49"/>
          <p:cNvCxnSpPr/>
          <p:nvPr/>
        </p:nvCxnSpPr>
        <p:spPr bwMode="auto">
          <a:xfrm flipV="1">
            <a:off x="268638" y="3158536"/>
            <a:ext cx="1296565" cy="1939754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9" name="Přímá spojnice 58"/>
          <p:cNvCxnSpPr/>
          <p:nvPr/>
        </p:nvCxnSpPr>
        <p:spPr bwMode="auto">
          <a:xfrm>
            <a:off x="1350000" y="3266548"/>
            <a:ext cx="144000" cy="144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0" name="Přímá spojnice 59"/>
          <p:cNvCxnSpPr/>
          <p:nvPr/>
        </p:nvCxnSpPr>
        <p:spPr bwMode="auto">
          <a:xfrm>
            <a:off x="2843808" y="4828879"/>
            <a:ext cx="0" cy="21602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62" name="TextovéPole 61"/>
          <p:cNvSpPr txBox="1"/>
          <p:nvPr/>
        </p:nvSpPr>
        <p:spPr>
          <a:xfrm>
            <a:off x="1063145" y="3081882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C</a:t>
            </a:r>
            <a:endParaRPr lang="cs-CZ" b="1" dirty="0"/>
          </a:p>
        </p:txBody>
      </p:sp>
      <p:sp>
        <p:nvSpPr>
          <p:cNvPr id="63" name="TextovéPole 62"/>
          <p:cNvSpPr txBox="1"/>
          <p:nvPr/>
        </p:nvSpPr>
        <p:spPr>
          <a:xfrm>
            <a:off x="-72000" y="4828879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W</a:t>
            </a:r>
            <a:endParaRPr lang="cs-CZ" b="1" dirty="0"/>
          </a:p>
        </p:txBody>
      </p:sp>
      <p:sp>
        <p:nvSpPr>
          <p:cNvPr id="72" name="TextovéPole 71"/>
          <p:cNvSpPr txBox="1"/>
          <p:nvPr/>
        </p:nvSpPr>
        <p:spPr>
          <a:xfrm>
            <a:off x="2810417" y="4876006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D</a:t>
            </a:r>
            <a:endParaRPr lang="cs-CZ" b="1" dirty="0"/>
          </a:p>
        </p:txBody>
      </p:sp>
      <p:sp>
        <p:nvSpPr>
          <p:cNvPr id="73" name="Oblouk 72"/>
          <p:cNvSpPr/>
          <p:nvPr/>
        </p:nvSpPr>
        <p:spPr bwMode="auto">
          <a:xfrm rot="2685699">
            <a:off x="378155" y="4396005"/>
            <a:ext cx="747370" cy="674728"/>
          </a:xfrm>
          <a:prstGeom prst="arc">
            <a:avLst>
              <a:gd name="adj1" fmla="val 13697320"/>
              <a:gd name="adj2" fmla="val 20835958"/>
            </a:avLst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4" name="Obdélník 73"/>
          <p:cNvSpPr/>
          <p:nvPr/>
        </p:nvSpPr>
        <p:spPr>
          <a:xfrm>
            <a:off x="626731" y="4548703"/>
            <a:ext cx="31130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b="1" dirty="0" smtClean="0">
                <a:latin typeface="Symbol" pitchFamily="18" charset="2"/>
                <a:ea typeface="Cambria Math"/>
              </a:rPr>
              <a:t>b</a:t>
            </a:r>
            <a:endParaRPr lang="cs-CZ" dirty="0"/>
          </a:p>
        </p:txBody>
      </p:sp>
      <p:cxnSp>
        <p:nvCxnSpPr>
          <p:cNvPr id="75" name="Přímá spojnice 74"/>
          <p:cNvCxnSpPr/>
          <p:nvPr/>
        </p:nvCxnSpPr>
        <p:spPr bwMode="auto">
          <a:xfrm>
            <a:off x="5299295" y="4921089"/>
            <a:ext cx="3367005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6" name="Přímá spojnice 75"/>
          <p:cNvCxnSpPr/>
          <p:nvPr/>
        </p:nvCxnSpPr>
        <p:spPr bwMode="auto">
          <a:xfrm>
            <a:off x="5436096" y="4807651"/>
            <a:ext cx="0" cy="21602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8" name="Přímá spojnice 77"/>
          <p:cNvCxnSpPr/>
          <p:nvPr/>
        </p:nvCxnSpPr>
        <p:spPr bwMode="auto">
          <a:xfrm>
            <a:off x="8532440" y="4830918"/>
            <a:ext cx="0" cy="21602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79" name="TextovéPole 78"/>
          <p:cNvSpPr txBox="1"/>
          <p:nvPr/>
        </p:nvSpPr>
        <p:spPr>
          <a:xfrm>
            <a:off x="5027539" y="4516258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X</a:t>
            </a:r>
            <a:endParaRPr lang="cs-CZ" b="1" dirty="0"/>
          </a:p>
        </p:txBody>
      </p:sp>
      <p:sp>
        <p:nvSpPr>
          <p:cNvPr id="80" name="TextovéPole 79"/>
          <p:cNvSpPr txBox="1"/>
          <p:nvPr/>
        </p:nvSpPr>
        <p:spPr>
          <a:xfrm>
            <a:off x="8619294" y="4828879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F</a:t>
            </a:r>
            <a:endParaRPr lang="cs-CZ" b="1" dirty="0"/>
          </a:p>
        </p:txBody>
      </p:sp>
      <p:sp>
        <p:nvSpPr>
          <p:cNvPr id="19" name="Oblouk 18"/>
          <p:cNvSpPr>
            <a:spLocks noChangeAspect="1"/>
          </p:cNvSpPr>
          <p:nvPr/>
        </p:nvSpPr>
        <p:spPr bwMode="auto">
          <a:xfrm>
            <a:off x="-1602000" y="684000"/>
            <a:ext cx="4320000" cy="4320000"/>
          </a:xfrm>
          <a:prstGeom prst="arc">
            <a:avLst>
              <a:gd name="adj1" fmla="val 19442891"/>
              <a:gd name="adj2" fmla="val 1097515"/>
            </a:avLst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1" name="Oblouk 80"/>
          <p:cNvSpPr>
            <a:spLocks noChangeAspect="1"/>
          </p:cNvSpPr>
          <p:nvPr/>
        </p:nvSpPr>
        <p:spPr bwMode="auto">
          <a:xfrm>
            <a:off x="-1782000" y="2844000"/>
            <a:ext cx="4320000" cy="4320000"/>
          </a:xfrm>
          <a:prstGeom prst="arc">
            <a:avLst>
              <a:gd name="adj1" fmla="val 17896952"/>
              <a:gd name="adj2" fmla="val 39373"/>
            </a:avLst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82" name="Přímá spojnice 81"/>
          <p:cNvCxnSpPr/>
          <p:nvPr/>
        </p:nvCxnSpPr>
        <p:spPr bwMode="auto">
          <a:xfrm>
            <a:off x="378000" y="4828879"/>
            <a:ext cx="0" cy="21602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83" name="Oblouk 82"/>
          <p:cNvSpPr>
            <a:spLocks noChangeAspect="1"/>
          </p:cNvSpPr>
          <p:nvPr/>
        </p:nvSpPr>
        <p:spPr bwMode="auto">
          <a:xfrm>
            <a:off x="3276000" y="2757600"/>
            <a:ext cx="4320000" cy="4320000"/>
          </a:xfrm>
          <a:prstGeom prst="arc">
            <a:avLst>
              <a:gd name="adj1" fmla="val 13958775"/>
              <a:gd name="adj2" fmla="val 226839"/>
            </a:avLst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4" name="Oblouk 83"/>
          <p:cNvSpPr>
            <a:spLocks noChangeAspect="1"/>
          </p:cNvSpPr>
          <p:nvPr/>
        </p:nvSpPr>
        <p:spPr bwMode="auto">
          <a:xfrm>
            <a:off x="5824348" y="3109987"/>
            <a:ext cx="4035529" cy="4035529"/>
          </a:xfrm>
          <a:prstGeom prst="arc">
            <a:avLst>
              <a:gd name="adj1" fmla="val 14136593"/>
              <a:gd name="adj2" fmla="val 15289691"/>
            </a:avLst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87" name="Přímá spojnice 86"/>
          <p:cNvCxnSpPr/>
          <p:nvPr/>
        </p:nvCxnSpPr>
        <p:spPr bwMode="auto">
          <a:xfrm>
            <a:off x="4795200" y="2124000"/>
            <a:ext cx="668267" cy="2925403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90" name="Oblouk 89"/>
          <p:cNvSpPr>
            <a:spLocks noChangeAspect="1"/>
          </p:cNvSpPr>
          <p:nvPr/>
        </p:nvSpPr>
        <p:spPr bwMode="auto">
          <a:xfrm rot="18201389">
            <a:off x="4909537" y="1254417"/>
            <a:ext cx="3912992" cy="3912992"/>
          </a:xfrm>
          <a:prstGeom prst="arc">
            <a:avLst>
              <a:gd name="adj1" fmla="val 14140578"/>
              <a:gd name="adj2" fmla="val 15614638"/>
            </a:avLst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91" name="TextovéPole 90"/>
          <p:cNvSpPr txBox="1"/>
          <p:nvPr/>
        </p:nvSpPr>
        <p:spPr>
          <a:xfrm>
            <a:off x="4420196" y="2098272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E</a:t>
            </a:r>
            <a:endParaRPr lang="cs-CZ" b="1" dirty="0"/>
          </a:p>
        </p:txBody>
      </p:sp>
      <p:cxnSp>
        <p:nvCxnSpPr>
          <p:cNvPr id="92" name="Přímá spojnice 91"/>
          <p:cNvCxnSpPr/>
          <p:nvPr/>
        </p:nvCxnSpPr>
        <p:spPr bwMode="auto">
          <a:xfrm>
            <a:off x="4752000" y="2281307"/>
            <a:ext cx="216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98" name="TextovéPole 97"/>
          <p:cNvSpPr txBox="1"/>
          <p:nvPr/>
        </p:nvSpPr>
        <p:spPr>
          <a:xfrm>
            <a:off x="4680000" y="1440000"/>
            <a:ext cx="40679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1. Sestrojíme polopřímku XF</a:t>
            </a:r>
            <a:endParaRPr lang="cs-CZ" sz="1600" b="1" dirty="0"/>
          </a:p>
        </p:txBody>
      </p:sp>
      <p:sp>
        <p:nvSpPr>
          <p:cNvPr id="99" name="TextovéPole 98"/>
          <p:cNvSpPr txBox="1"/>
          <p:nvPr/>
        </p:nvSpPr>
        <p:spPr>
          <a:xfrm>
            <a:off x="4680000" y="1440000"/>
            <a:ext cx="406794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2. Sestrojíme obloučky libovolného (ne příliš malého; stejného) poloměru se středy V, W, X.</a:t>
            </a:r>
            <a:endParaRPr lang="cs-CZ" sz="1600" b="1" dirty="0"/>
          </a:p>
        </p:txBody>
      </p:sp>
      <p:sp>
        <p:nvSpPr>
          <p:cNvPr id="100" name="TextovéPole 99"/>
          <p:cNvSpPr txBox="1"/>
          <p:nvPr/>
        </p:nvSpPr>
        <p:spPr>
          <a:xfrm>
            <a:off x="4680000" y="1440000"/>
            <a:ext cx="434429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3. Do kružítka vezmeme vzdálenost průsečíků obloučku s oběma rameny prvního úhlu a tuto vzdálenost přeneseme k polopřímce XF.</a:t>
            </a:r>
            <a:endParaRPr lang="cs-CZ" sz="1600" b="1" dirty="0"/>
          </a:p>
        </p:txBody>
      </p:sp>
      <p:sp>
        <p:nvSpPr>
          <p:cNvPr id="102" name="TextovéPole 101"/>
          <p:cNvSpPr txBox="1"/>
          <p:nvPr/>
        </p:nvSpPr>
        <p:spPr>
          <a:xfrm>
            <a:off x="4680000" y="1440000"/>
            <a:ext cx="44640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4. Do kružítka vezmeme vzdálenost průsečíků obloučku s oběma rameny druhého úhlu a tuto vzdálenost přeneseme k polopřímce XF od předchozího průsečíku stejným směrem.</a:t>
            </a:r>
            <a:endParaRPr lang="cs-CZ" sz="1600" b="1" dirty="0"/>
          </a:p>
        </p:txBody>
      </p:sp>
      <p:sp>
        <p:nvSpPr>
          <p:cNvPr id="104" name="TextovéPole 103"/>
          <p:cNvSpPr txBox="1"/>
          <p:nvPr/>
        </p:nvSpPr>
        <p:spPr>
          <a:xfrm>
            <a:off x="4680000" y="1440000"/>
            <a:ext cx="446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5. Sestrojíme spojnici bodů X a průsečíku oblouků (druhé rameno úhlu).</a:t>
            </a:r>
            <a:endParaRPr lang="cs-CZ" sz="1600" b="1" dirty="0"/>
          </a:p>
        </p:txBody>
      </p:sp>
      <p:sp>
        <p:nvSpPr>
          <p:cNvPr id="105" name="TextovéPole 104"/>
          <p:cNvSpPr txBox="1"/>
          <p:nvPr/>
        </p:nvSpPr>
        <p:spPr>
          <a:xfrm>
            <a:off x="4680000" y="1440000"/>
            <a:ext cx="40679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6. Kontrolu provedeme změření výsledného úhlu úhloměrem.</a:t>
            </a:r>
            <a:endParaRPr lang="cs-CZ" sz="1600" b="1" dirty="0"/>
          </a:p>
        </p:txBody>
      </p:sp>
      <p:sp>
        <p:nvSpPr>
          <p:cNvPr id="106" name="TextovéPole 105"/>
          <p:cNvSpPr txBox="1"/>
          <p:nvPr/>
        </p:nvSpPr>
        <p:spPr>
          <a:xfrm>
            <a:off x="4680000" y="1440000"/>
            <a:ext cx="231132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7. </a:t>
            </a:r>
            <a:r>
              <a:rPr lang="cs-CZ" sz="1600" b="1" dirty="0" smtClean="0">
                <a:solidFill>
                  <a:srgbClr val="FF0000"/>
                </a:solidFill>
                <a:latin typeface="Symbol" pitchFamily="18" charset="2"/>
                <a:ea typeface="Cambria Math"/>
              </a:rPr>
              <a:t>g </a:t>
            </a:r>
            <a:r>
              <a:rPr lang="cs-CZ" sz="1600" b="1" dirty="0" smtClean="0">
                <a:solidFill>
                  <a:srgbClr val="FF0000"/>
                </a:solidFill>
                <a:latin typeface="Arial" pitchFamily="34" charset="0"/>
                <a:ea typeface="Cambria Math"/>
                <a:cs typeface="Arial" pitchFamily="34" charset="0"/>
              </a:rPr>
              <a:t>= 103° </a:t>
            </a:r>
            <a:r>
              <a:rPr lang="cs-CZ" sz="1600" b="1" dirty="0" smtClean="0">
                <a:latin typeface="Arial" pitchFamily="34" charset="0"/>
                <a:ea typeface="Cambria Math"/>
                <a:cs typeface="Arial" pitchFamily="34" charset="0"/>
              </a:rPr>
              <a:t>(47°+56°)</a:t>
            </a:r>
            <a:endParaRPr lang="cs-CZ" sz="1600" b="1" dirty="0"/>
          </a:p>
        </p:txBody>
      </p:sp>
      <p:sp>
        <p:nvSpPr>
          <p:cNvPr id="107" name="Oblouk 106"/>
          <p:cNvSpPr/>
          <p:nvPr/>
        </p:nvSpPr>
        <p:spPr bwMode="auto">
          <a:xfrm rot="2685699">
            <a:off x="5268580" y="4386551"/>
            <a:ext cx="747370" cy="674728"/>
          </a:xfrm>
          <a:prstGeom prst="arc">
            <a:avLst>
              <a:gd name="adj1" fmla="val 10547986"/>
              <a:gd name="adj2" fmla="val 20835958"/>
            </a:avLst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08" name="Obdélník 107"/>
          <p:cNvSpPr/>
          <p:nvPr/>
        </p:nvSpPr>
        <p:spPr>
          <a:xfrm>
            <a:off x="5486613" y="4506674"/>
            <a:ext cx="27924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b="1" dirty="0" smtClean="0">
                <a:latin typeface="Symbol" pitchFamily="18" charset="2"/>
                <a:ea typeface="Cambria Math"/>
              </a:rPr>
              <a:t>g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725964059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"/>
                            </p:stCondLst>
                            <p:childTnLst>
                              <p:par>
                                <p:cTn id="2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500"/>
                            </p:stCondLst>
                            <p:childTnLst>
                              <p:par>
                                <p:cTn id="5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000"/>
                            </p:stCondLst>
                            <p:childTnLst>
                              <p:par>
                                <p:cTn id="6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1500"/>
                            </p:stCondLst>
                            <p:childTnLst>
                              <p:par>
                                <p:cTn id="6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2000"/>
                            </p:stCondLst>
                            <p:childTnLst>
                              <p:par>
                                <p:cTn id="6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0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2500"/>
                            </p:stCondLst>
                            <p:childTnLst>
                              <p:par>
                                <p:cTn id="7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3000"/>
                            </p:stCondLst>
                            <p:childTnLst>
                              <p:par>
                                <p:cTn id="7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8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4000"/>
                            </p:stCondLst>
                            <p:childTnLst>
                              <p:par>
                                <p:cTn id="8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2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4500"/>
                            </p:stCondLst>
                            <p:childTnLst>
                              <p:par>
                                <p:cTn id="8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5000"/>
                            </p:stCondLst>
                            <p:childTnLst>
                              <p:par>
                                <p:cTn id="8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0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5500"/>
                            </p:stCondLst>
                            <p:childTnLst>
                              <p:par>
                                <p:cTn id="9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9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3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9" dur="10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3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9" dur="1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000"/>
                            </p:stCondLst>
                            <p:childTnLst>
                              <p:par>
                                <p:cTn id="1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3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500"/>
                            </p:stCondLst>
                            <p:childTnLst>
                              <p:par>
                                <p:cTn id="1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2000"/>
                            </p:stCondLst>
                            <p:childTnLst>
                              <p:par>
                                <p:cTn id="12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1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6" fill="hold">
                      <p:stCondLst>
                        <p:cond delay="indefinite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0" dur="10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1" fill="hold">
                      <p:stCondLst>
                        <p:cond delay="indefinite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4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6" fill="hold">
                      <p:stCondLst>
                        <p:cond delay="indefinite"/>
                      </p:stCondLst>
                      <p:childTnLst>
                        <p:par>
                          <p:cTn id="147" fill="hold">
                            <p:stCondLst>
                              <p:cond delay="0"/>
                            </p:stCondLst>
                            <p:childTnLst>
                              <p:par>
                                <p:cTn id="14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0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1" fill="hold">
                      <p:stCondLst>
                        <p:cond delay="indefinite"/>
                      </p:stCondLst>
                      <p:childTnLst>
                        <p:par>
                          <p:cTn id="152" fill="hold">
                            <p:stCondLst>
                              <p:cond delay="0"/>
                            </p:stCondLst>
                            <p:childTnLst>
                              <p:par>
                                <p:cTn id="15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5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7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9" fill="hold">
                      <p:stCondLst>
                        <p:cond delay="indefinite"/>
                      </p:stCondLst>
                      <p:childTnLst>
                        <p:par>
                          <p:cTn id="160" fill="hold">
                            <p:stCondLst>
                              <p:cond delay="0"/>
                            </p:stCondLst>
                            <p:childTnLst>
                              <p:par>
                                <p:cTn id="16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3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4" fill="hold">
                      <p:stCondLst>
                        <p:cond delay="indefinite"/>
                      </p:stCondLst>
                      <p:childTnLst>
                        <p:par>
                          <p:cTn id="165" fill="hold">
                            <p:stCondLst>
                              <p:cond delay="0"/>
                            </p:stCondLst>
                            <p:childTnLst>
                              <p:par>
                                <p:cTn id="16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8" dur="10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0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2" fill="hold">
                      <p:stCondLst>
                        <p:cond delay="indefinite"/>
                      </p:stCondLst>
                      <p:childTnLst>
                        <p:par>
                          <p:cTn id="173" fill="hold">
                            <p:stCondLst>
                              <p:cond delay="0"/>
                            </p:stCondLst>
                            <p:childTnLst>
                              <p:par>
                                <p:cTn id="17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6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7" fill="hold">
                      <p:stCondLst>
                        <p:cond delay="indefinite"/>
                      </p:stCondLst>
                      <p:childTnLst>
                        <p:par>
                          <p:cTn id="178" fill="hold">
                            <p:stCondLst>
                              <p:cond delay="0"/>
                            </p:stCondLst>
                            <p:childTnLst>
                              <p:par>
                                <p:cTn id="179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81" dur="20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3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5" fill="hold">
                      <p:stCondLst>
                        <p:cond delay="indefinite"/>
                      </p:stCondLst>
                      <p:childTnLst>
                        <p:par>
                          <p:cTn id="186" fill="hold">
                            <p:stCondLst>
                              <p:cond delay="0"/>
                            </p:stCondLst>
                            <p:childTnLst>
                              <p:par>
                                <p:cTn id="18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9" dur="10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0" fill="hold">
                      <p:stCondLst>
                        <p:cond delay="indefinite"/>
                      </p:stCondLst>
                      <p:childTnLst>
                        <p:par>
                          <p:cTn id="191" fill="hold">
                            <p:stCondLst>
                              <p:cond delay="0"/>
                            </p:stCondLst>
                            <p:childTnLst>
                              <p:par>
                                <p:cTn id="192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3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5" fill="hold">
                      <p:stCondLst>
                        <p:cond delay="indefinite"/>
                      </p:stCondLst>
                      <p:childTnLst>
                        <p:par>
                          <p:cTn id="196" fill="hold">
                            <p:stCondLst>
                              <p:cond delay="0"/>
                            </p:stCondLst>
                            <p:childTnLst>
                              <p:par>
                                <p:cTn id="19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9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0" fill="hold">
                      <p:stCondLst>
                        <p:cond delay="indefinite"/>
                      </p:stCondLst>
                      <p:childTnLst>
                        <p:par>
                          <p:cTn id="201" fill="hold">
                            <p:stCondLst>
                              <p:cond delay="0"/>
                            </p:stCondLst>
                            <p:childTnLst>
                              <p:par>
                                <p:cTn id="202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3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5" fill="hold">
                            <p:stCondLst>
                              <p:cond delay="500"/>
                            </p:stCondLst>
                            <p:childTnLst>
                              <p:par>
                                <p:cTn id="20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8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9" fill="hold">
                      <p:stCondLst>
                        <p:cond delay="indefinite"/>
                      </p:stCondLst>
                      <p:childTnLst>
                        <p:par>
                          <p:cTn id="210" fill="hold">
                            <p:stCondLst>
                              <p:cond delay="0"/>
                            </p:stCondLst>
                            <p:childTnLst>
                              <p:par>
                                <p:cTn id="21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2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4" fill="hold">
                      <p:stCondLst>
                        <p:cond delay="indefinite"/>
                      </p:stCondLst>
                      <p:childTnLst>
                        <p:par>
                          <p:cTn id="215" fill="hold">
                            <p:stCondLst>
                              <p:cond delay="0"/>
                            </p:stCondLst>
                            <p:childTnLst>
                              <p:par>
                                <p:cTn id="21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8" dur="10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9" fill="hold">
                      <p:stCondLst>
                        <p:cond delay="indefinite"/>
                      </p:stCondLst>
                      <p:childTnLst>
                        <p:par>
                          <p:cTn id="220" fill="hold">
                            <p:stCondLst>
                              <p:cond delay="0"/>
                            </p:stCondLst>
                            <p:childTnLst>
                              <p:par>
                                <p:cTn id="2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3" dur="10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4" fill="hold">
                      <p:stCondLst>
                        <p:cond delay="indefinite"/>
                      </p:stCondLst>
                      <p:childTnLst>
                        <p:par>
                          <p:cTn id="225" fill="hold">
                            <p:stCondLst>
                              <p:cond delay="0"/>
                            </p:stCondLst>
                            <p:childTnLst>
                              <p:par>
                                <p:cTn id="226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7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9" fill="hold">
                      <p:stCondLst>
                        <p:cond delay="indefinite"/>
                      </p:stCondLst>
                      <p:childTnLst>
                        <p:par>
                          <p:cTn id="230" fill="hold">
                            <p:stCondLst>
                              <p:cond delay="0"/>
                            </p:stCondLst>
                            <p:childTnLst>
                              <p:par>
                                <p:cTn id="23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4" fill="hold">
                      <p:stCondLst>
                        <p:cond delay="indefinite"/>
                      </p:stCondLst>
                      <p:childTnLst>
                        <p:par>
                          <p:cTn id="235" fill="hold">
                            <p:stCondLst>
                              <p:cond delay="0"/>
                            </p:stCondLst>
                            <p:childTnLst>
                              <p:par>
                                <p:cTn id="236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9" fill="hold">
                      <p:stCondLst>
                        <p:cond delay="indefinite"/>
                      </p:stCondLst>
                      <p:childTnLst>
                        <p:par>
                          <p:cTn id="240" fill="hold">
                            <p:stCondLst>
                              <p:cond delay="0"/>
                            </p:stCondLst>
                            <p:childTnLst>
                              <p:par>
                                <p:cTn id="24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3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4" fill="hold">
                      <p:stCondLst>
                        <p:cond delay="indefinite"/>
                      </p:stCondLst>
                      <p:childTnLst>
                        <p:par>
                          <p:cTn id="245" fill="hold">
                            <p:stCondLst>
                              <p:cond delay="0"/>
                            </p:stCondLst>
                            <p:childTnLst>
                              <p:par>
                                <p:cTn id="24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8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0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2" fill="hold">
                      <p:stCondLst>
                        <p:cond delay="indefinite"/>
                      </p:stCondLst>
                      <p:childTnLst>
                        <p:par>
                          <p:cTn id="253" fill="hold">
                            <p:stCondLst>
                              <p:cond delay="0"/>
                            </p:stCondLst>
                            <p:childTnLst>
                              <p:par>
                                <p:cTn id="25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6" dur="10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7" fill="hold">
                      <p:stCondLst>
                        <p:cond delay="indefinite"/>
                      </p:stCondLst>
                      <p:childTnLst>
                        <p:par>
                          <p:cTn id="258" fill="hold">
                            <p:stCondLst>
                              <p:cond delay="0"/>
                            </p:stCondLst>
                            <p:childTnLst>
                              <p:par>
                                <p:cTn id="259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0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2" fill="hold">
                      <p:stCondLst>
                        <p:cond delay="indefinite"/>
                      </p:stCondLst>
                      <p:childTnLst>
                        <p:par>
                          <p:cTn id="263" fill="hold">
                            <p:stCondLst>
                              <p:cond delay="0"/>
                            </p:stCondLst>
                            <p:childTnLst>
                              <p:par>
                                <p:cTn id="26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6" dur="10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7" fill="hold">
                            <p:stCondLst>
                              <p:cond delay="1000"/>
                            </p:stCondLst>
                            <p:childTnLst>
                              <p:par>
                                <p:cTn id="26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0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1" fill="hold">
                            <p:stCondLst>
                              <p:cond delay="1500"/>
                            </p:stCondLst>
                            <p:childTnLst>
                              <p:par>
                                <p:cTn id="27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4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5" fill="hold">
                            <p:stCondLst>
                              <p:cond delay="2000"/>
                            </p:stCondLst>
                            <p:childTnLst>
                              <p:par>
                                <p:cTn id="27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8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9" fill="hold">
                            <p:stCondLst>
                              <p:cond delay="2500"/>
                            </p:stCondLst>
                            <p:childTnLst>
                              <p:par>
                                <p:cTn id="28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2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3" fill="hold">
                      <p:stCondLst>
                        <p:cond delay="indefinite"/>
                      </p:stCondLst>
                      <p:childTnLst>
                        <p:par>
                          <p:cTn id="284" fill="hold">
                            <p:stCondLst>
                              <p:cond delay="0"/>
                            </p:stCondLst>
                            <p:childTnLst>
                              <p:par>
                                <p:cTn id="28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7" dur="10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8" fill="hold">
                      <p:stCondLst>
                        <p:cond delay="indefinite"/>
                      </p:stCondLst>
                      <p:childTnLst>
                        <p:par>
                          <p:cTn id="289" fill="hold">
                            <p:stCondLst>
                              <p:cond delay="0"/>
                            </p:stCondLst>
                            <p:childTnLst>
                              <p:par>
                                <p:cTn id="29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1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3" fill="hold">
                      <p:stCondLst>
                        <p:cond delay="indefinite"/>
                      </p:stCondLst>
                      <p:childTnLst>
                        <p:par>
                          <p:cTn id="294" fill="hold">
                            <p:stCondLst>
                              <p:cond delay="0"/>
                            </p:stCondLst>
                            <p:childTnLst>
                              <p:par>
                                <p:cTn id="29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0" fill="hold">
                      <p:stCondLst>
                        <p:cond delay="indefinite"/>
                      </p:stCondLst>
                      <p:childTnLst>
                        <p:par>
                          <p:cTn id="301" fill="hold">
                            <p:stCondLst>
                              <p:cond delay="0"/>
                            </p:stCondLst>
                            <p:childTnLst>
                              <p:par>
                                <p:cTn id="30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4" dur="10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5" fill="hold">
                      <p:stCondLst>
                        <p:cond delay="indefinite"/>
                      </p:stCondLst>
                      <p:childTnLst>
                        <p:par>
                          <p:cTn id="306" fill="hold">
                            <p:stCondLst>
                              <p:cond delay="0"/>
                            </p:stCondLst>
                            <p:childTnLst>
                              <p:par>
                                <p:cTn id="307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8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9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0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1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" grpId="0"/>
      <p:bldP spid="77" grpId="1"/>
      <p:bldP spid="18" grpId="0"/>
      <p:bldP spid="37" grpId="0"/>
      <p:bldP spid="38" grpId="0"/>
      <p:bldP spid="20" grpId="0" animBg="1"/>
      <p:bldP spid="4" grpId="0"/>
      <p:bldP spid="56" grpId="0"/>
      <p:bldP spid="56" grpId="1"/>
      <p:bldP spid="62" grpId="0"/>
      <p:bldP spid="63" grpId="0"/>
      <p:bldP spid="72" grpId="0"/>
      <p:bldP spid="73" grpId="0" animBg="1"/>
      <p:bldP spid="74" grpId="0"/>
      <p:bldP spid="79" grpId="0"/>
      <p:bldP spid="80" grpId="0"/>
      <p:bldP spid="19" grpId="0" animBg="1"/>
      <p:bldP spid="81" grpId="0" animBg="1"/>
      <p:bldP spid="83" grpId="0" animBg="1"/>
      <p:bldP spid="84" grpId="0" animBg="1"/>
      <p:bldP spid="90" grpId="0" animBg="1"/>
      <p:bldP spid="91" grpId="0"/>
      <p:bldP spid="98" grpId="0"/>
      <p:bldP spid="98" grpId="1"/>
      <p:bldP spid="99" grpId="0"/>
      <p:bldP spid="99" grpId="1"/>
      <p:bldP spid="100" grpId="0"/>
      <p:bldP spid="100" grpId="1"/>
      <p:bldP spid="102" grpId="0"/>
      <p:bldP spid="102" grpId="1"/>
      <p:bldP spid="104" grpId="0"/>
      <p:bldP spid="104" grpId="1"/>
      <p:bldP spid="105" grpId="0"/>
      <p:bldP spid="105" grpId="1"/>
      <p:bldP spid="106" grpId="0"/>
      <p:bldP spid="107" grpId="0" animBg="1"/>
      <p:bldP spid="10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" name="Obrázek 102"/>
          <p:cNvPicPr preferRelativeResize="0"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6088" y="843557"/>
            <a:ext cx="3026191" cy="2191714"/>
          </a:xfrm>
          <a:prstGeom prst="rect">
            <a:avLst/>
          </a:prstGeom>
          <a:scene3d>
            <a:camera prst="orthographicFront">
              <a:rot lat="0" lon="0" rev="0"/>
            </a:camera>
            <a:lightRig rig="threePt" dir="t"/>
          </a:scene3d>
        </p:spPr>
      </p:pic>
      <p:pic>
        <p:nvPicPr>
          <p:cNvPr id="101" name="Obrázek 10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51477">
            <a:off x="3901805" y="2244262"/>
            <a:ext cx="5629718" cy="2016917"/>
          </a:xfrm>
          <a:prstGeom prst="rect">
            <a:avLst/>
          </a:prstGeom>
        </p:spPr>
      </p:pic>
      <p:pic>
        <p:nvPicPr>
          <p:cNvPr id="96" name="Obrázek 95"/>
          <p:cNvPicPr preferRelativeResize="0"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842337">
            <a:off x="446175" y="86701"/>
            <a:ext cx="3337200" cy="3129886"/>
          </a:xfrm>
          <a:prstGeom prst="rect">
            <a:avLst/>
          </a:prstGeom>
          <a:scene3d>
            <a:camera prst="orthographicFront">
              <a:rot lat="0" lon="0" rev="0"/>
            </a:camera>
            <a:lightRig rig="threePt" dir="t"/>
          </a:scene3d>
        </p:spPr>
      </p:pic>
      <p:pic>
        <p:nvPicPr>
          <p:cNvPr id="97" name="Obrázek 96"/>
          <p:cNvPicPr preferRelativeResize="0"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4000" y="1390292"/>
            <a:ext cx="3337200" cy="3555740"/>
          </a:xfrm>
          <a:prstGeom prst="rect">
            <a:avLst/>
          </a:prstGeom>
          <a:scene3d>
            <a:camera prst="orthographicFront">
              <a:rot lat="0" lon="0" rev="0"/>
            </a:camera>
            <a:lightRig rig="threePt" dir="t"/>
          </a:scene3d>
        </p:spPr>
      </p:pic>
      <p:pic>
        <p:nvPicPr>
          <p:cNvPr id="16" name="Obrázek 1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3553564">
            <a:off x="2054714" y="1508972"/>
            <a:ext cx="3078000" cy="3555740"/>
          </a:xfrm>
          <a:prstGeom prst="rect">
            <a:avLst/>
          </a:prstGeom>
        </p:spPr>
      </p:pic>
      <p:pic>
        <p:nvPicPr>
          <p:cNvPr id="94" name="Obrázek 9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667551">
            <a:off x="-532571" y="286906"/>
            <a:ext cx="5646074" cy="2255298"/>
          </a:xfrm>
          <a:prstGeom prst="rect">
            <a:avLst/>
          </a:prstGeom>
        </p:spPr>
      </p:pic>
      <p:pic>
        <p:nvPicPr>
          <p:cNvPr id="95" name="Obrázek 9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7340" y="1410634"/>
            <a:ext cx="3338746" cy="3555740"/>
          </a:xfrm>
          <a:prstGeom prst="rect">
            <a:avLst/>
          </a:prstGeom>
          <a:scene3d>
            <a:camera prst="orthographicFront">
              <a:rot lat="0" lon="0" rev="0"/>
            </a:camera>
            <a:lightRig rig="threePt" dir="t"/>
          </a:scene3d>
        </p:spPr>
      </p:pic>
      <p:pic>
        <p:nvPicPr>
          <p:cNvPr id="2" name="Obrázek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6000" y="2947840"/>
            <a:ext cx="3893643" cy="2141504"/>
          </a:xfrm>
          <a:prstGeom prst="rect">
            <a:avLst/>
          </a:prstGeom>
        </p:spPr>
      </p:pic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792001" y="51470"/>
            <a:ext cx="8351999" cy="1096565"/>
          </a:xfrm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Odčítání úhlů</a:t>
            </a:r>
            <a:endParaRPr lang="cs-CZ" sz="32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7" name="TextovéPole 76"/>
              <p:cNvSpPr txBox="1"/>
              <p:nvPr/>
            </p:nvSpPr>
            <p:spPr>
              <a:xfrm>
                <a:off x="4318238" y="1440000"/>
                <a:ext cx="4825761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b="1" dirty="0" smtClean="0"/>
                  <a:t>Sestrojte úhly AVB (|</a:t>
                </a:r>
                <a14:m>
                  <m:oMath xmlns:m="http://schemas.openxmlformats.org/officeDocument/2006/math">
                    <m:r>
                      <a:rPr lang="cs-CZ" b="1" i="1" smtClean="0">
                        <a:latin typeface="Cambria Math"/>
                      </a:rPr>
                      <m:t>∢</m:t>
                    </m:r>
                    <m:r>
                      <a:rPr lang="cs-CZ" b="1" i="1" smtClean="0">
                        <a:latin typeface="Cambria Math"/>
                      </a:rPr>
                      <m:t>𝑨𝑽𝑩</m:t>
                    </m:r>
                    <m:d>
                      <m:dPr>
                        <m:begChr m:val="|"/>
                        <m:ctrlPr>
                          <a:rPr lang="cs-CZ" b="1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cs-CZ" b="1" i="1" smtClean="0">
                            <a:latin typeface="Cambria Math"/>
                          </a:rPr>
                          <m:t>=</m:t>
                        </m:r>
                        <m:r>
                          <a:rPr lang="cs-CZ" b="1" i="1" smtClean="0">
                            <a:latin typeface="Cambria Math"/>
                          </a:rPr>
                          <m:t>𝟏𝟏𝟗</m:t>
                        </m:r>
                        <m:r>
                          <a:rPr lang="cs-CZ" b="1" i="1" smtClean="0">
                            <a:latin typeface="Cambria Math"/>
                          </a:rPr>
                          <m:t>°</m:t>
                        </m:r>
                      </m:e>
                    </m:d>
                  </m:oMath>
                </a14:m>
                <a:r>
                  <a:rPr lang="cs-CZ" b="1" dirty="0"/>
                  <a:t> </a:t>
                </a:r>
                <a:r>
                  <a:rPr lang="cs-CZ" b="1" dirty="0" smtClean="0"/>
                  <a:t/>
                </a:r>
                <a:br>
                  <a:rPr lang="cs-CZ" b="1" dirty="0" smtClean="0"/>
                </a:br>
                <a:r>
                  <a:rPr lang="cs-CZ" b="1" dirty="0" smtClean="0"/>
                  <a:t>a </a:t>
                </a:r>
                <a:r>
                  <a:rPr lang="cs-CZ" b="1" dirty="0"/>
                  <a:t>CWD </a:t>
                </a:r>
                <a:r>
                  <a:rPr lang="cs-CZ" b="1" dirty="0" smtClean="0"/>
                  <a:t>(|</a:t>
                </a:r>
                <a14:m>
                  <m:oMath xmlns:m="http://schemas.openxmlformats.org/officeDocument/2006/math">
                    <m:r>
                      <a:rPr lang="cs-CZ" b="1" i="1">
                        <a:latin typeface="Cambria Math"/>
                      </a:rPr>
                      <m:t>∢</m:t>
                    </m:r>
                    <m:r>
                      <a:rPr lang="cs-CZ" b="1" i="1" smtClean="0">
                        <a:latin typeface="Cambria Math"/>
                      </a:rPr>
                      <m:t>𝑪𝑾𝑫</m:t>
                    </m:r>
                    <m:d>
                      <m:dPr>
                        <m:begChr m:val="|"/>
                        <m:ctrlPr>
                          <a:rPr lang="cs-CZ" b="1" i="1">
                            <a:latin typeface="Cambria Math"/>
                          </a:rPr>
                        </m:ctrlPr>
                      </m:dPr>
                      <m:e>
                        <m:r>
                          <a:rPr lang="cs-CZ" b="1" i="1">
                            <a:latin typeface="Cambria Math"/>
                          </a:rPr>
                          <m:t>=</m:t>
                        </m:r>
                        <m:r>
                          <a:rPr lang="cs-CZ" b="1" i="1" smtClean="0">
                            <a:latin typeface="Cambria Math"/>
                          </a:rPr>
                          <m:t>𝟓𝟔</m:t>
                        </m:r>
                        <m:r>
                          <a:rPr lang="cs-CZ" b="1" i="1">
                            <a:latin typeface="Cambria Math"/>
                          </a:rPr>
                          <m:t>°</m:t>
                        </m:r>
                      </m:e>
                    </m:d>
                  </m:oMath>
                </a14:m>
                <a:r>
                  <a:rPr lang="cs-CZ" b="1" dirty="0" smtClean="0"/>
                  <a:t>.</a:t>
                </a:r>
                <a:endParaRPr lang="cs-CZ" b="1" dirty="0"/>
              </a:p>
            </p:txBody>
          </p:sp>
        </mc:Choice>
        <mc:Fallback xmlns="">
          <p:sp>
            <p:nvSpPr>
              <p:cNvPr id="77" name="TextovéPole 7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18238" y="1440000"/>
                <a:ext cx="4825761" cy="646331"/>
              </a:xfrm>
              <a:prstGeom prst="rect">
                <a:avLst/>
              </a:prstGeom>
              <a:blipFill rotWithShape="1">
                <a:blip r:embed="rId5"/>
                <a:stretch>
                  <a:fillRect l="-1010" t="-4717" b="-14151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8" name="Přímá spojnice 7"/>
          <p:cNvCxnSpPr/>
          <p:nvPr/>
        </p:nvCxnSpPr>
        <p:spPr bwMode="auto">
          <a:xfrm flipH="1" flipV="1">
            <a:off x="0" y="684000"/>
            <a:ext cx="576016" cy="2244268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" name="Přímá spojnice 9"/>
          <p:cNvCxnSpPr/>
          <p:nvPr/>
        </p:nvCxnSpPr>
        <p:spPr bwMode="auto">
          <a:xfrm>
            <a:off x="268638" y="2750334"/>
            <a:ext cx="3151234" cy="816405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2" name="Přímá spojnice 11"/>
          <p:cNvCxnSpPr/>
          <p:nvPr/>
        </p:nvCxnSpPr>
        <p:spPr bwMode="auto">
          <a:xfrm flipH="1">
            <a:off x="32" y="1087874"/>
            <a:ext cx="216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6" name="Přímá spojnice 25"/>
          <p:cNvCxnSpPr/>
          <p:nvPr/>
        </p:nvCxnSpPr>
        <p:spPr bwMode="auto">
          <a:xfrm>
            <a:off x="3275856" y="3423590"/>
            <a:ext cx="0" cy="21602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5" name="Přímá spojnice 34"/>
          <p:cNvCxnSpPr/>
          <p:nvPr/>
        </p:nvCxnSpPr>
        <p:spPr bwMode="auto">
          <a:xfrm>
            <a:off x="556670" y="2732398"/>
            <a:ext cx="0" cy="21602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8" name="TextovéPole 17"/>
          <p:cNvSpPr txBox="1"/>
          <p:nvPr/>
        </p:nvSpPr>
        <p:spPr>
          <a:xfrm>
            <a:off x="-108520" y="1092854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A</a:t>
            </a:r>
            <a:endParaRPr lang="cs-CZ" b="1" dirty="0"/>
          </a:p>
        </p:txBody>
      </p:sp>
      <p:sp>
        <p:nvSpPr>
          <p:cNvPr id="37" name="TextovéPole 36"/>
          <p:cNvSpPr txBox="1"/>
          <p:nvPr/>
        </p:nvSpPr>
        <p:spPr>
          <a:xfrm>
            <a:off x="3457909" y="3531602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B</a:t>
            </a:r>
            <a:endParaRPr lang="cs-CZ" b="1" dirty="0"/>
          </a:p>
        </p:txBody>
      </p:sp>
      <p:sp>
        <p:nvSpPr>
          <p:cNvPr id="38" name="TextovéPole 37"/>
          <p:cNvSpPr txBox="1"/>
          <p:nvPr/>
        </p:nvSpPr>
        <p:spPr>
          <a:xfrm>
            <a:off x="412654" y="2928268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V</a:t>
            </a:r>
            <a:endParaRPr lang="cs-CZ" b="1" dirty="0"/>
          </a:p>
        </p:txBody>
      </p:sp>
      <p:sp>
        <p:nvSpPr>
          <p:cNvPr id="20" name="Oblouk 19"/>
          <p:cNvSpPr>
            <a:spLocks noChangeAspect="1"/>
          </p:cNvSpPr>
          <p:nvPr/>
        </p:nvSpPr>
        <p:spPr bwMode="auto">
          <a:xfrm rot="2263205">
            <a:off x="-97146" y="2041029"/>
            <a:ext cx="1080000" cy="1080000"/>
          </a:xfrm>
          <a:prstGeom prst="arc">
            <a:avLst>
              <a:gd name="adj1" fmla="val 13316825"/>
              <a:gd name="adj2" fmla="val 0"/>
            </a:avLst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" name="Obdélník 3"/>
          <p:cNvSpPr/>
          <p:nvPr/>
        </p:nvSpPr>
        <p:spPr>
          <a:xfrm>
            <a:off x="535416" y="2271067"/>
            <a:ext cx="3305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b="1" dirty="0">
                <a:latin typeface="Symbol" pitchFamily="18" charset="2"/>
                <a:ea typeface="Cambria Math"/>
              </a:rPr>
              <a:t>a</a:t>
            </a:r>
            <a:endParaRPr lang="cs-CZ" dirty="0"/>
          </a:p>
        </p:txBody>
      </p:sp>
      <p:sp>
        <p:nvSpPr>
          <p:cNvPr id="56" name="TextovéPole 55"/>
          <p:cNvSpPr txBox="1"/>
          <p:nvPr/>
        </p:nvSpPr>
        <p:spPr>
          <a:xfrm>
            <a:off x="4321601" y="1440000"/>
            <a:ext cx="40679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Graficky (konstrukcí) odečtěte oba úhly.</a:t>
            </a:r>
            <a:endParaRPr lang="cs-CZ" sz="1600" b="1" dirty="0"/>
          </a:p>
        </p:txBody>
      </p:sp>
      <p:cxnSp>
        <p:nvCxnSpPr>
          <p:cNvPr id="45" name="Přímá spojnice 44"/>
          <p:cNvCxnSpPr/>
          <p:nvPr/>
        </p:nvCxnSpPr>
        <p:spPr bwMode="auto">
          <a:xfrm>
            <a:off x="268638" y="4938490"/>
            <a:ext cx="2863202" cy="44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0" name="Přímá spojnice 49"/>
          <p:cNvCxnSpPr/>
          <p:nvPr/>
        </p:nvCxnSpPr>
        <p:spPr bwMode="auto">
          <a:xfrm flipV="1">
            <a:off x="268638" y="3158536"/>
            <a:ext cx="1296565" cy="1939754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9" name="Přímá spojnice 58"/>
          <p:cNvCxnSpPr/>
          <p:nvPr/>
        </p:nvCxnSpPr>
        <p:spPr bwMode="auto">
          <a:xfrm>
            <a:off x="1350000" y="3266548"/>
            <a:ext cx="144000" cy="144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0" name="Přímá spojnice 59"/>
          <p:cNvCxnSpPr/>
          <p:nvPr/>
        </p:nvCxnSpPr>
        <p:spPr bwMode="auto">
          <a:xfrm>
            <a:off x="2843808" y="4828879"/>
            <a:ext cx="0" cy="21602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62" name="TextovéPole 61"/>
          <p:cNvSpPr txBox="1"/>
          <p:nvPr/>
        </p:nvSpPr>
        <p:spPr>
          <a:xfrm>
            <a:off x="1063145" y="3081882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C</a:t>
            </a:r>
            <a:endParaRPr lang="cs-CZ" b="1" dirty="0"/>
          </a:p>
        </p:txBody>
      </p:sp>
      <p:sp>
        <p:nvSpPr>
          <p:cNvPr id="63" name="TextovéPole 62"/>
          <p:cNvSpPr txBox="1"/>
          <p:nvPr/>
        </p:nvSpPr>
        <p:spPr>
          <a:xfrm>
            <a:off x="-72000" y="4828879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W</a:t>
            </a:r>
            <a:endParaRPr lang="cs-CZ" b="1" dirty="0"/>
          </a:p>
        </p:txBody>
      </p:sp>
      <p:sp>
        <p:nvSpPr>
          <p:cNvPr id="72" name="TextovéPole 71"/>
          <p:cNvSpPr txBox="1"/>
          <p:nvPr/>
        </p:nvSpPr>
        <p:spPr>
          <a:xfrm>
            <a:off x="2810417" y="4876006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D</a:t>
            </a:r>
            <a:endParaRPr lang="cs-CZ" b="1" dirty="0"/>
          </a:p>
        </p:txBody>
      </p:sp>
      <p:sp>
        <p:nvSpPr>
          <p:cNvPr id="73" name="Oblouk 72"/>
          <p:cNvSpPr/>
          <p:nvPr/>
        </p:nvSpPr>
        <p:spPr bwMode="auto">
          <a:xfrm rot="2685699">
            <a:off x="378155" y="4396005"/>
            <a:ext cx="747370" cy="674728"/>
          </a:xfrm>
          <a:prstGeom prst="arc">
            <a:avLst>
              <a:gd name="adj1" fmla="val 13697320"/>
              <a:gd name="adj2" fmla="val 20835958"/>
            </a:avLst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4" name="Obdélník 73"/>
          <p:cNvSpPr/>
          <p:nvPr/>
        </p:nvSpPr>
        <p:spPr>
          <a:xfrm>
            <a:off x="626731" y="4548703"/>
            <a:ext cx="31130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b="1" dirty="0" smtClean="0">
                <a:latin typeface="Symbol" pitchFamily="18" charset="2"/>
                <a:ea typeface="Cambria Math"/>
              </a:rPr>
              <a:t>b</a:t>
            </a:r>
            <a:endParaRPr lang="cs-CZ" dirty="0"/>
          </a:p>
        </p:txBody>
      </p:sp>
      <p:cxnSp>
        <p:nvCxnSpPr>
          <p:cNvPr id="75" name="Přímá spojnice 74"/>
          <p:cNvCxnSpPr/>
          <p:nvPr/>
        </p:nvCxnSpPr>
        <p:spPr bwMode="auto">
          <a:xfrm>
            <a:off x="5299295" y="4921089"/>
            <a:ext cx="3367005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6" name="Přímá spojnice 75"/>
          <p:cNvCxnSpPr/>
          <p:nvPr/>
        </p:nvCxnSpPr>
        <p:spPr bwMode="auto">
          <a:xfrm>
            <a:off x="5454000" y="4807651"/>
            <a:ext cx="0" cy="21602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8" name="Přímá spojnice 77"/>
          <p:cNvCxnSpPr/>
          <p:nvPr/>
        </p:nvCxnSpPr>
        <p:spPr bwMode="auto">
          <a:xfrm>
            <a:off x="8532440" y="4830918"/>
            <a:ext cx="0" cy="21602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79" name="TextovéPole 78"/>
          <p:cNvSpPr txBox="1"/>
          <p:nvPr/>
        </p:nvSpPr>
        <p:spPr>
          <a:xfrm>
            <a:off x="5027539" y="4516258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X</a:t>
            </a:r>
            <a:endParaRPr lang="cs-CZ" b="1" dirty="0"/>
          </a:p>
        </p:txBody>
      </p:sp>
      <p:sp>
        <p:nvSpPr>
          <p:cNvPr id="80" name="TextovéPole 79"/>
          <p:cNvSpPr txBox="1"/>
          <p:nvPr/>
        </p:nvSpPr>
        <p:spPr>
          <a:xfrm>
            <a:off x="8619294" y="4828879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F</a:t>
            </a:r>
            <a:endParaRPr lang="cs-CZ" b="1" dirty="0"/>
          </a:p>
        </p:txBody>
      </p:sp>
      <p:sp>
        <p:nvSpPr>
          <p:cNvPr id="19" name="Oblouk 18"/>
          <p:cNvSpPr>
            <a:spLocks noChangeAspect="1"/>
          </p:cNvSpPr>
          <p:nvPr/>
        </p:nvSpPr>
        <p:spPr bwMode="auto">
          <a:xfrm>
            <a:off x="-1602000" y="684000"/>
            <a:ext cx="4320000" cy="4320000"/>
          </a:xfrm>
          <a:prstGeom prst="arc">
            <a:avLst>
              <a:gd name="adj1" fmla="val 15286016"/>
              <a:gd name="adj2" fmla="val 1097515"/>
            </a:avLst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1" name="Oblouk 80"/>
          <p:cNvSpPr>
            <a:spLocks noChangeAspect="1"/>
          </p:cNvSpPr>
          <p:nvPr/>
        </p:nvSpPr>
        <p:spPr bwMode="auto">
          <a:xfrm>
            <a:off x="-1782000" y="2844000"/>
            <a:ext cx="4320000" cy="4320000"/>
          </a:xfrm>
          <a:prstGeom prst="arc">
            <a:avLst>
              <a:gd name="adj1" fmla="val 17896952"/>
              <a:gd name="adj2" fmla="val 39373"/>
            </a:avLst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82" name="Přímá spojnice 81"/>
          <p:cNvCxnSpPr/>
          <p:nvPr/>
        </p:nvCxnSpPr>
        <p:spPr bwMode="auto">
          <a:xfrm>
            <a:off x="378000" y="4828879"/>
            <a:ext cx="0" cy="21602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83" name="Oblouk 82"/>
          <p:cNvSpPr>
            <a:spLocks noChangeAspect="1"/>
          </p:cNvSpPr>
          <p:nvPr/>
        </p:nvSpPr>
        <p:spPr bwMode="auto">
          <a:xfrm>
            <a:off x="3276000" y="2757600"/>
            <a:ext cx="4320000" cy="4320000"/>
          </a:xfrm>
          <a:prstGeom prst="arc">
            <a:avLst>
              <a:gd name="adj1" fmla="val 13958775"/>
              <a:gd name="adj2" fmla="val 226839"/>
            </a:avLst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4" name="Oblouk 83"/>
          <p:cNvSpPr>
            <a:spLocks noChangeAspect="1"/>
          </p:cNvSpPr>
          <p:nvPr/>
        </p:nvSpPr>
        <p:spPr bwMode="auto">
          <a:xfrm>
            <a:off x="4305671" y="1621849"/>
            <a:ext cx="4035529" cy="4035529"/>
          </a:xfrm>
          <a:prstGeom prst="arc">
            <a:avLst>
              <a:gd name="adj1" fmla="val 11374213"/>
              <a:gd name="adj2" fmla="val 12484310"/>
            </a:avLst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87" name="Přímá spojnice 86"/>
          <p:cNvCxnSpPr/>
          <p:nvPr/>
        </p:nvCxnSpPr>
        <p:spPr bwMode="auto">
          <a:xfrm flipH="1">
            <a:off x="5410800" y="2520000"/>
            <a:ext cx="1272600" cy="2503675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90" name="Oblouk 89"/>
          <p:cNvSpPr>
            <a:spLocks noChangeAspect="1"/>
          </p:cNvSpPr>
          <p:nvPr/>
        </p:nvSpPr>
        <p:spPr bwMode="auto">
          <a:xfrm rot="18201389">
            <a:off x="2903504" y="-89075"/>
            <a:ext cx="3912992" cy="3912992"/>
          </a:xfrm>
          <a:prstGeom prst="arc">
            <a:avLst>
              <a:gd name="adj1" fmla="val 4598193"/>
              <a:gd name="adj2" fmla="val 6287782"/>
            </a:avLst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91" name="TextovéPole 90"/>
          <p:cNvSpPr txBox="1"/>
          <p:nvPr/>
        </p:nvSpPr>
        <p:spPr>
          <a:xfrm>
            <a:off x="6179419" y="2435114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E</a:t>
            </a:r>
            <a:endParaRPr lang="cs-CZ" b="1" dirty="0"/>
          </a:p>
        </p:txBody>
      </p:sp>
      <p:cxnSp>
        <p:nvCxnSpPr>
          <p:cNvPr id="92" name="Přímá spojnice 91"/>
          <p:cNvCxnSpPr/>
          <p:nvPr/>
        </p:nvCxnSpPr>
        <p:spPr bwMode="auto">
          <a:xfrm>
            <a:off x="6516000" y="2666865"/>
            <a:ext cx="216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98" name="TextovéPole 97"/>
          <p:cNvSpPr txBox="1"/>
          <p:nvPr/>
        </p:nvSpPr>
        <p:spPr>
          <a:xfrm>
            <a:off x="4320000" y="1440000"/>
            <a:ext cx="40679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1. Sestrojíme polopřímku XF</a:t>
            </a:r>
            <a:endParaRPr lang="cs-CZ" sz="1600" b="1" dirty="0"/>
          </a:p>
        </p:txBody>
      </p:sp>
      <p:sp>
        <p:nvSpPr>
          <p:cNvPr id="99" name="TextovéPole 98"/>
          <p:cNvSpPr txBox="1"/>
          <p:nvPr/>
        </p:nvSpPr>
        <p:spPr>
          <a:xfrm>
            <a:off x="4320000" y="1440000"/>
            <a:ext cx="406794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2. Sestrojíme obloučky libovolného (ne příliš malého; stejného) poloměru se středy V, W, X.</a:t>
            </a:r>
            <a:endParaRPr lang="cs-CZ" sz="1600" b="1" dirty="0"/>
          </a:p>
        </p:txBody>
      </p:sp>
      <p:sp>
        <p:nvSpPr>
          <p:cNvPr id="100" name="TextovéPole 99"/>
          <p:cNvSpPr txBox="1"/>
          <p:nvPr/>
        </p:nvSpPr>
        <p:spPr>
          <a:xfrm>
            <a:off x="4320000" y="1440000"/>
            <a:ext cx="434429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3. Do kružítka vezmeme vzdálenost průsečíků obloučku s oběma rameny prvního úhlu (menšence) a tuto vzdálenost přeneseme k polopřímce XF.</a:t>
            </a:r>
            <a:endParaRPr lang="cs-CZ" sz="1600" b="1" dirty="0"/>
          </a:p>
        </p:txBody>
      </p:sp>
      <p:sp>
        <p:nvSpPr>
          <p:cNvPr id="102" name="TextovéPole 101"/>
          <p:cNvSpPr txBox="1"/>
          <p:nvPr/>
        </p:nvSpPr>
        <p:spPr>
          <a:xfrm>
            <a:off x="4320000" y="1440000"/>
            <a:ext cx="44640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4. Do kružítka vezmeme vzdálenost průsečíků obloučku s oběma rameny druhého úhlu (menšitele) a tuto vzdálenost přeneseme k polopřímce XF od předchozího průsečíku </a:t>
            </a:r>
            <a:r>
              <a:rPr lang="cs-CZ" sz="1600" b="1" dirty="0" smtClean="0">
                <a:solidFill>
                  <a:srgbClr val="FF0000"/>
                </a:solidFill>
              </a:rPr>
              <a:t>opačným</a:t>
            </a:r>
            <a:r>
              <a:rPr lang="cs-CZ" sz="1600" b="1" dirty="0" smtClean="0"/>
              <a:t> směrem.</a:t>
            </a:r>
            <a:endParaRPr lang="cs-CZ" sz="1600" b="1" dirty="0"/>
          </a:p>
        </p:txBody>
      </p:sp>
      <p:sp>
        <p:nvSpPr>
          <p:cNvPr id="104" name="TextovéPole 103"/>
          <p:cNvSpPr txBox="1"/>
          <p:nvPr/>
        </p:nvSpPr>
        <p:spPr>
          <a:xfrm>
            <a:off x="4320000" y="1440000"/>
            <a:ext cx="446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5. Sestrojíme spojnici bodů X a průsečíku oblouků (druhé rameno úhlu).</a:t>
            </a:r>
            <a:endParaRPr lang="cs-CZ" sz="1600" b="1" dirty="0"/>
          </a:p>
        </p:txBody>
      </p:sp>
      <p:sp>
        <p:nvSpPr>
          <p:cNvPr id="105" name="TextovéPole 104"/>
          <p:cNvSpPr txBox="1"/>
          <p:nvPr/>
        </p:nvSpPr>
        <p:spPr>
          <a:xfrm>
            <a:off x="4321601" y="1440000"/>
            <a:ext cx="40679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6. Kontrolu provedeme změření výsledného úhlu úhloměrem.</a:t>
            </a:r>
            <a:endParaRPr lang="cs-CZ" sz="1600" b="1" dirty="0"/>
          </a:p>
        </p:txBody>
      </p:sp>
      <p:sp>
        <p:nvSpPr>
          <p:cNvPr id="106" name="TextovéPole 105"/>
          <p:cNvSpPr txBox="1"/>
          <p:nvPr/>
        </p:nvSpPr>
        <p:spPr>
          <a:xfrm>
            <a:off x="4320000" y="1440000"/>
            <a:ext cx="231132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7. </a:t>
            </a:r>
            <a:r>
              <a:rPr lang="cs-CZ" sz="1600" b="1" dirty="0" smtClean="0">
                <a:solidFill>
                  <a:srgbClr val="FF0000"/>
                </a:solidFill>
                <a:latin typeface="Symbol" pitchFamily="18" charset="2"/>
                <a:ea typeface="Cambria Math"/>
              </a:rPr>
              <a:t>g </a:t>
            </a:r>
            <a:r>
              <a:rPr lang="cs-CZ" sz="1600" b="1" dirty="0" smtClean="0">
                <a:solidFill>
                  <a:srgbClr val="FF0000"/>
                </a:solidFill>
                <a:latin typeface="Arial" pitchFamily="34" charset="0"/>
                <a:ea typeface="Cambria Math"/>
                <a:cs typeface="Arial" pitchFamily="34" charset="0"/>
              </a:rPr>
              <a:t>= 63° </a:t>
            </a:r>
            <a:r>
              <a:rPr lang="cs-CZ" sz="1600" b="1" dirty="0" smtClean="0">
                <a:latin typeface="Arial" pitchFamily="34" charset="0"/>
                <a:ea typeface="Cambria Math"/>
                <a:cs typeface="Arial" pitchFamily="34" charset="0"/>
              </a:rPr>
              <a:t>(119°- 56°)</a:t>
            </a:r>
            <a:endParaRPr lang="cs-CZ" sz="1600" b="1" dirty="0"/>
          </a:p>
        </p:txBody>
      </p:sp>
      <p:sp>
        <p:nvSpPr>
          <p:cNvPr id="107" name="Oblouk 106"/>
          <p:cNvSpPr/>
          <p:nvPr/>
        </p:nvSpPr>
        <p:spPr bwMode="auto">
          <a:xfrm rot="2685699">
            <a:off x="5268580" y="4386551"/>
            <a:ext cx="747370" cy="674728"/>
          </a:xfrm>
          <a:prstGeom prst="arc">
            <a:avLst>
              <a:gd name="adj1" fmla="val 14353950"/>
              <a:gd name="adj2" fmla="val 20835958"/>
            </a:avLst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08" name="Obdélník 107"/>
          <p:cNvSpPr/>
          <p:nvPr/>
        </p:nvSpPr>
        <p:spPr>
          <a:xfrm>
            <a:off x="5616774" y="4501524"/>
            <a:ext cx="27924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b="1" dirty="0" smtClean="0">
                <a:latin typeface="Symbol" pitchFamily="18" charset="2"/>
                <a:ea typeface="Cambria Math"/>
              </a:rPr>
              <a:t>g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459425165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"/>
                            </p:stCondLst>
                            <p:childTnLst>
                              <p:par>
                                <p:cTn id="2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500"/>
                            </p:stCondLst>
                            <p:childTnLst>
                              <p:par>
                                <p:cTn id="5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000"/>
                            </p:stCondLst>
                            <p:childTnLst>
                              <p:par>
                                <p:cTn id="6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1500"/>
                            </p:stCondLst>
                            <p:childTnLst>
                              <p:par>
                                <p:cTn id="6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2000"/>
                            </p:stCondLst>
                            <p:childTnLst>
                              <p:par>
                                <p:cTn id="6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0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2500"/>
                            </p:stCondLst>
                            <p:childTnLst>
                              <p:par>
                                <p:cTn id="7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3000"/>
                            </p:stCondLst>
                            <p:childTnLst>
                              <p:par>
                                <p:cTn id="7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8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4000"/>
                            </p:stCondLst>
                            <p:childTnLst>
                              <p:par>
                                <p:cTn id="8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2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4500"/>
                            </p:stCondLst>
                            <p:childTnLst>
                              <p:par>
                                <p:cTn id="8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5000"/>
                            </p:stCondLst>
                            <p:childTnLst>
                              <p:par>
                                <p:cTn id="8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0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5500"/>
                            </p:stCondLst>
                            <p:childTnLst>
                              <p:par>
                                <p:cTn id="9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9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3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9" dur="10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3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9" dur="1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000"/>
                            </p:stCondLst>
                            <p:childTnLst>
                              <p:par>
                                <p:cTn id="1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3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500"/>
                            </p:stCondLst>
                            <p:childTnLst>
                              <p:par>
                                <p:cTn id="1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2000"/>
                            </p:stCondLst>
                            <p:childTnLst>
                              <p:par>
                                <p:cTn id="12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1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6" fill="hold">
                      <p:stCondLst>
                        <p:cond delay="indefinite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0" dur="10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1" fill="hold">
                      <p:stCondLst>
                        <p:cond delay="indefinite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4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6" fill="hold">
                      <p:stCondLst>
                        <p:cond delay="indefinite"/>
                      </p:stCondLst>
                      <p:childTnLst>
                        <p:par>
                          <p:cTn id="147" fill="hold">
                            <p:stCondLst>
                              <p:cond delay="0"/>
                            </p:stCondLst>
                            <p:childTnLst>
                              <p:par>
                                <p:cTn id="14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0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1" fill="hold">
                      <p:stCondLst>
                        <p:cond delay="indefinite"/>
                      </p:stCondLst>
                      <p:childTnLst>
                        <p:par>
                          <p:cTn id="152" fill="hold">
                            <p:stCondLst>
                              <p:cond delay="0"/>
                            </p:stCondLst>
                            <p:childTnLst>
                              <p:par>
                                <p:cTn id="15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5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7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9" fill="hold">
                      <p:stCondLst>
                        <p:cond delay="indefinite"/>
                      </p:stCondLst>
                      <p:childTnLst>
                        <p:par>
                          <p:cTn id="160" fill="hold">
                            <p:stCondLst>
                              <p:cond delay="0"/>
                            </p:stCondLst>
                            <p:childTnLst>
                              <p:par>
                                <p:cTn id="16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3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4" fill="hold">
                      <p:stCondLst>
                        <p:cond delay="indefinite"/>
                      </p:stCondLst>
                      <p:childTnLst>
                        <p:par>
                          <p:cTn id="165" fill="hold">
                            <p:stCondLst>
                              <p:cond delay="0"/>
                            </p:stCondLst>
                            <p:childTnLst>
                              <p:par>
                                <p:cTn id="16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8" dur="10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0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2" fill="hold">
                      <p:stCondLst>
                        <p:cond delay="indefinite"/>
                      </p:stCondLst>
                      <p:childTnLst>
                        <p:par>
                          <p:cTn id="173" fill="hold">
                            <p:stCondLst>
                              <p:cond delay="0"/>
                            </p:stCondLst>
                            <p:childTnLst>
                              <p:par>
                                <p:cTn id="17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6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7" fill="hold">
                      <p:stCondLst>
                        <p:cond delay="indefinite"/>
                      </p:stCondLst>
                      <p:childTnLst>
                        <p:par>
                          <p:cTn id="178" fill="hold">
                            <p:stCondLst>
                              <p:cond delay="0"/>
                            </p:stCondLst>
                            <p:childTnLst>
                              <p:par>
                                <p:cTn id="179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81" dur="20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3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5" fill="hold">
                      <p:stCondLst>
                        <p:cond delay="indefinite"/>
                      </p:stCondLst>
                      <p:childTnLst>
                        <p:par>
                          <p:cTn id="186" fill="hold">
                            <p:stCondLst>
                              <p:cond delay="0"/>
                            </p:stCondLst>
                            <p:childTnLst>
                              <p:par>
                                <p:cTn id="18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9" dur="10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0" fill="hold">
                      <p:stCondLst>
                        <p:cond delay="indefinite"/>
                      </p:stCondLst>
                      <p:childTnLst>
                        <p:par>
                          <p:cTn id="191" fill="hold">
                            <p:stCondLst>
                              <p:cond delay="0"/>
                            </p:stCondLst>
                            <p:childTnLst>
                              <p:par>
                                <p:cTn id="192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3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5" fill="hold">
                      <p:stCondLst>
                        <p:cond delay="indefinite"/>
                      </p:stCondLst>
                      <p:childTnLst>
                        <p:par>
                          <p:cTn id="196" fill="hold">
                            <p:stCondLst>
                              <p:cond delay="0"/>
                            </p:stCondLst>
                            <p:childTnLst>
                              <p:par>
                                <p:cTn id="19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9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0" fill="hold">
                      <p:stCondLst>
                        <p:cond delay="indefinite"/>
                      </p:stCondLst>
                      <p:childTnLst>
                        <p:par>
                          <p:cTn id="201" fill="hold">
                            <p:stCondLst>
                              <p:cond delay="0"/>
                            </p:stCondLst>
                            <p:childTnLst>
                              <p:par>
                                <p:cTn id="202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3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5" fill="hold">
                      <p:stCondLst>
                        <p:cond delay="indefinite"/>
                      </p:stCondLst>
                      <p:childTnLst>
                        <p:par>
                          <p:cTn id="206" fill="hold">
                            <p:stCondLst>
                              <p:cond delay="0"/>
                            </p:stCondLst>
                            <p:childTnLst>
                              <p:par>
                                <p:cTn id="20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9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0" fill="hold">
                      <p:stCondLst>
                        <p:cond delay="indefinite"/>
                      </p:stCondLst>
                      <p:childTnLst>
                        <p:par>
                          <p:cTn id="211" fill="hold">
                            <p:stCondLst>
                              <p:cond delay="0"/>
                            </p:stCondLst>
                            <p:childTnLst>
                              <p:par>
                                <p:cTn id="212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3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5" fill="hold">
                      <p:stCondLst>
                        <p:cond delay="indefinite"/>
                      </p:stCondLst>
                      <p:childTnLst>
                        <p:par>
                          <p:cTn id="216" fill="hold">
                            <p:stCondLst>
                              <p:cond delay="0"/>
                            </p:stCondLst>
                            <p:childTnLst>
                              <p:par>
                                <p:cTn id="2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9" dur="10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0" fill="hold">
                      <p:stCondLst>
                        <p:cond delay="indefinite"/>
                      </p:stCondLst>
                      <p:childTnLst>
                        <p:par>
                          <p:cTn id="221" fill="hold">
                            <p:stCondLst>
                              <p:cond delay="0"/>
                            </p:stCondLst>
                            <p:childTnLst>
                              <p:par>
                                <p:cTn id="22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4" dur="10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5" fill="hold">
                      <p:stCondLst>
                        <p:cond delay="indefinite"/>
                      </p:stCondLst>
                      <p:childTnLst>
                        <p:par>
                          <p:cTn id="226" fill="hold">
                            <p:stCondLst>
                              <p:cond delay="0"/>
                            </p:stCondLst>
                            <p:childTnLst>
                              <p:par>
                                <p:cTn id="227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8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0" fill="hold">
                      <p:stCondLst>
                        <p:cond delay="indefinite"/>
                      </p:stCondLst>
                      <p:childTnLst>
                        <p:par>
                          <p:cTn id="231" fill="hold">
                            <p:stCondLst>
                              <p:cond delay="0"/>
                            </p:stCondLst>
                            <p:childTnLst>
                              <p:par>
                                <p:cTn id="23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5" fill="hold">
                      <p:stCondLst>
                        <p:cond delay="indefinite"/>
                      </p:stCondLst>
                      <p:childTnLst>
                        <p:par>
                          <p:cTn id="236" fill="hold">
                            <p:stCondLst>
                              <p:cond delay="0"/>
                            </p:stCondLst>
                            <p:childTnLst>
                              <p:par>
                                <p:cTn id="237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0" fill="hold">
                      <p:stCondLst>
                        <p:cond delay="indefinite"/>
                      </p:stCondLst>
                      <p:childTnLst>
                        <p:par>
                          <p:cTn id="241" fill="hold">
                            <p:stCondLst>
                              <p:cond delay="0"/>
                            </p:stCondLst>
                            <p:childTnLst>
                              <p:par>
                                <p:cTn id="24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4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5" fill="hold">
                      <p:stCondLst>
                        <p:cond delay="indefinite"/>
                      </p:stCondLst>
                      <p:childTnLst>
                        <p:par>
                          <p:cTn id="246" fill="hold">
                            <p:stCondLst>
                              <p:cond delay="0"/>
                            </p:stCondLst>
                            <p:childTnLst>
                              <p:par>
                                <p:cTn id="24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9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0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1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3" fill="hold">
                      <p:stCondLst>
                        <p:cond delay="indefinite"/>
                      </p:stCondLst>
                      <p:childTnLst>
                        <p:par>
                          <p:cTn id="254" fill="hold">
                            <p:stCondLst>
                              <p:cond delay="0"/>
                            </p:stCondLst>
                            <p:childTnLst>
                              <p:par>
                                <p:cTn id="25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7" dur="10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8" fill="hold">
                      <p:stCondLst>
                        <p:cond delay="indefinite"/>
                      </p:stCondLst>
                      <p:childTnLst>
                        <p:par>
                          <p:cTn id="259" fill="hold">
                            <p:stCondLst>
                              <p:cond delay="0"/>
                            </p:stCondLst>
                            <p:childTnLst>
                              <p:par>
                                <p:cTn id="26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1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3" fill="hold">
                      <p:stCondLst>
                        <p:cond delay="indefinite"/>
                      </p:stCondLst>
                      <p:childTnLst>
                        <p:par>
                          <p:cTn id="264" fill="hold">
                            <p:stCondLst>
                              <p:cond delay="0"/>
                            </p:stCondLst>
                            <p:childTnLst>
                              <p:par>
                                <p:cTn id="26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7" dur="10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8" fill="hold">
                            <p:stCondLst>
                              <p:cond delay="1000"/>
                            </p:stCondLst>
                            <p:childTnLst>
                              <p:par>
                                <p:cTn id="26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1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2" fill="hold">
                            <p:stCondLst>
                              <p:cond delay="1500"/>
                            </p:stCondLst>
                            <p:childTnLst>
                              <p:par>
                                <p:cTn id="27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5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9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0" fill="hold">
                            <p:stCondLst>
                              <p:cond delay="2500"/>
                            </p:stCondLst>
                            <p:childTnLst>
                              <p:par>
                                <p:cTn id="28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3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4" fill="hold">
                      <p:stCondLst>
                        <p:cond delay="indefinite"/>
                      </p:stCondLst>
                      <p:childTnLst>
                        <p:par>
                          <p:cTn id="285" fill="hold">
                            <p:stCondLst>
                              <p:cond delay="0"/>
                            </p:stCondLst>
                            <p:childTnLst>
                              <p:par>
                                <p:cTn id="28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8" dur="10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9" fill="hold">
                      <p:stCondLst>
                        <p:cond delay="indefinite"/>
                      </p:stCondLst>
                      <p:childTnLst>
                        <p:par>
                          <p:cTn id="290" fill="hold">
                            <p:stCondLst>
                              <p:cond delay="0"/>
                            </p:stCondLst>
                            <p:childTnLst>
                              <p:par>
                                <p:cTn id="291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2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4" fill="hold">
                      <p:stCondLst>
                        <p:cond delay="indefinite"/>
                      </p:stCondLst>
                      <p:childTnLst>
                        <p:par>
                          <p:cTn id="295" fill="hold">
                            <p:stCondLst>
                              <p:cond delay="0"/>
                            </p:stCondLst>
                            <p:childTnLst>
                              <p:par>
                                <p:cTn id="29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8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1" fill="hold">
                      <p:stCondLst>
                        <p:cond delay="indefinite"/>
                      </p:stCondLst>
                      <p:childTnLst>
                        <p:par>
                          <p:cTn id="302" fill="hold">
                            <p:stCondLst>
                              <p:cond delay="0"/>
                            </p:stCondLst>
                            <p:childTnLst>
                              <p:par>
                                <p:cTn id="30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5" dur="10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6" fill="hold">
                      <p:stCondLst>
                        <p:cond delay="indefinite"/>
                      </p:stCondLst>
                      <p:childTnLst>
                        <p:par>
                          <p:cTn id="307" fill="hold">
                            <p:stCondLst>
                              <p:cond delay="0"/>
                            </p:stCondLst>
                            <p:childTnLst>
                              <p:par>
                                <p:cTn id="308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0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1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1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" grpId="0"/>
      <p:bldP spid="77" grpId="1"/>
      <p:bldP spid="18" grpId="0"/>
      <p:bldP spid="37" grpId="0"/>
      <p:bldP spid="38" grpId="0"/>
      <p:bldP spid="20" grpId="0" animBg="1"/>
      <p:bldP spid="4" grpId="0"/>
      <p:bldP spid="56" grpId="0"/>
      <p:bldP spid="56" grpId="1"/>
      <p:bldP spid="62" grpId="0"/>
      <p:bldP spid="63" grpId="0"/>
      <p:bldP spid="72" grpId="0"/>
      <p:bldP spid="73" grpId="0" animBg="1"/>
      <p:bldP spid="74" grpId="0"/>
      <p:bldP spid="79" grpId="0"/>
      <p:bldP spid="80" grpId="0"/>
      <p:bldP spid="19" grpId="0" animBg="1"/>
      <p:bldP spid="81" grpId="0" animBg="1"/>
      <p:bldP spid="83" grpId="0" animBg="1"/>
      <p:bldP spid="84" grpId="0" animBg="1"/>
      <p:bldP spid="90" grpId="0" animBg="1"/>
      <p:bldP spid="91" grpId="0"/>
      <p:bldP spid="98" grpId="0"/>
      <p:bldP spid="98" grpId="1"/>
      <p:bldP spid="99" grpId="0"/>
      <p:bldP spid="99" grpId="1"/>
      <p:bldP spid="100" grpId="0"/>
      <p:bldP spid="100" grpId="1"/>
      <p:bldP spid="102" grpId="0"/>
      <p:bldP spid="102" grpId="1"/>
      <p:bldP spid="104" grpId="0"/>
      <p:bldP spid="104" grpId="1"/>
      <p:bldP spid="105" grpId="0"/>
      <p:bldP spid="105" grpId="1"/>
      <p:bldP spid="106" grpId="0"/>
      <p:bldP spid="107" grpId="0" animBg="1"/>
      <p:bldP spid="10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9791" y="2947840"/>
            <a:ext cx="3893643" cy="2141504"/>
          </a:xfrm>
          <a:prstGeom prst="rect">
            <a:avLst/>
          </a:prstGeom>
        </p:spPr>
      </p:pic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792001" y="51470"/>
            <a:ext cx="8351999" cy="1096565"/>
          </a:xfrm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Násobení úhlů přirozeným číslem</a:t>
            </a:r>
            <a:endParaRPr lang="cs-CZ" sz="32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7" name="TextovéPole 76"/>
              <p:cNvSpPr txBox="1"/>
              <p:nvPr/>
            </p:nvSpPr>
            <p:spPr>
              <a:xfrm>
                <a:off x="4500000" y="1440000"/>
                <a:ext cx="466734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b="1" dirty="0" smtClean="0"/>
                  <a:t>Sestrojte </a:t>
                </a:r>
                <a:r>
                  <a:rPr lang="cs-CZ" b="1" dirty="0" smtClean="0"/>
                  <a:t>úhel </a:t>
                </a:r>
                <a:r>
                  <a:rPr lang="cs-CZ" b="1" dirty="0" smtClean="0">
                    <a:latin typeface="Symbol" pitchFamily="18" charset="2"/>
                  </a:rPr>
                  <a:t>a</a:t>
                </a:r>
                <a:r>
                  <a:rPr lang="cs-CZ" b="1" dirty="0" smtClean="0"/>
                  <a:t>=</a:t>
                </a:r>
                <a:r>
                  <a:rPr lang="cs-CZ" b="1" dirty="0"/>
                  <a:t> </a:t>
                </a:r>
                <a14:m>
                  <m:oMath xmlns:m="http://schemas.openxmlformats.org/officeDocument/2006/math">
                    <m:r>
                      <a:rPr lang="cs-CZ" b="1" i="1">
                        <a:latin typeface="Cambria Math"/>
                      </a:rPr>
                      <m:t>∢ </m:t>
                    </m:r>
                  </m:oMath>
                </a14:m>
                <a:r>
                  <a:rPr lang="cs-CZ" b="1" dirty="0" smtClean="0"/>
                  <a:t>AVB (|</a:t>
                </a:r>
                <a14:m>
                  <m:oMath xmlns:m="http://schemas.openxmlformats.org/officeDocument/2006/math">
                    <m:r>
                      <a:rPr lang="cs-CZ" b="1" i="1" smtClean="0">
                        <a:latin typeface="Cambria Math"/>
                      </a:rPr>
                      <m:t>∢</m:t>
                    </m:r>
                    <m:r>
                      <a:rPr lang="cs-CZ" b="1" i="1" smtClean="0">
                        <a:latin typeface="Cambria Math"/>
                      </a:rPr>
                      <m:t>𝑨𝑽𝑩</m:t>
                    </m:r>
                    <m:d>
                      <m:dPr>
                        <m:begChr m:val="|"/>
                        <m:ctrlPr>
                          <a:rPr lang="cs-CZ" b="1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cs-CZ" b="1" i="1" smtClean="0">
                            <a:latin typeface="Cambria Math"/>
                          </a:rPr>
                          <m:t>=</m:t>
                        </m:r>
                        <m:r>
                          <a:rPr lang="cs-CZ" b="1" i="1" smtClean="0">
                            <a:latin typeface="Cambria Math"/>
                          </a:rPr>
                          <m:t>𝟑𝟔</m:t>
                        </m:r>
                        <m:r>
                          <a:rPr lang="cs-CZ" b="1" i="1" smtClean="0">
                            <a:latin typeface="Cambria Math"/>
                          </a:rPr>
                          <m:t>°</m:t>
                        </m:r>
                      </m:e>
                    </m:d>
                  </m:oMath>
                </a14:m>
                <a:r>
                  <a:rPr lang="cs-CZ" b="1" dirty="0" smtClean="0"/>
                  <a:t>.</a:t>
                </a:r>
                <a:endParaRPr lang="cs-CZ" b="1" dirty="0"/>
              </a:p>
            </p:txBody>
          </p:sp>
        </mc:Choice>
        <mc:Fallback>
          <p:sp>
            <p:nvSpPr>
              <p:cNvPr id="77" name="TextovéPole 7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00000" y="1440000"/>
                <a:ext cx="4667342" cy="369332"/>
              </a:xfrm>
              <a:prstGeom prst="rect">
                <a:avLst/>
              </a:prstGeom>
              <a:blipFill rotWithShape="1">
                <a:blip r:embed="rId4"/>
                <a:stretch>
                  <a:fillRect l="-1044" t="-8197" b="-2623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8" name="Přímá spojnice 7"/>
          <p:cNvCxnSpPr/>
          <p:nvPr/>
        </p:nvCxnSpPr>
        <p:spPr bwMode="auto">
          <a:xfrm flipV="1">
            <a:off x="40853" y="2017996"/>
            <a:ext cx="2575170" cy="1820544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" name="Přímá spojnice 9"/>
          <p:cNvCxnSpPr/>
          <p:nvPr/>
        </p:nvCxnSpPr>
        <p:spPr bwMode="auto">
          <a:xfrm>
            <a:off x="33926" y="3648520"/>
            <a:ext cx="3477303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2" name="Přímá spojnice 11"/>
          <p:cNvCxnSpPr/>
          <p:nvPr/>
        </p:nvCxnSpPr>
        <p:spPr bwMode="auto">
          <a:xfrm>
            <a:off x="2496570" y="1995686"/>
            <a:ext cx="0" cy="21602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6" name="Přímá spojnice 25"/>
          <p:cNvCxnSpPr/>
          <p:nvPr/>
        </p:nvCxnSpPr>
        <p:spPr bwMode="auto">
          <a:xfrm>
            <a:off x="3276000" y="3544098"/>
            <a:ext cx="0" cy="21602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5" name="Přímá spojnice 34"/>
          <p:cNvCxnSpPr/>
          <p:nvPr/>
        </p:nvCxnSpPr>
        <p:spPr bwMode="auto">
          <a:xfrm>
            <a:off x="321958" y="3540508"/>
            <a:ext cx="0" cy="21602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8" name="TextovéPole 17"/>
          <p:cNvSpPr txBox="1"/>
          <p:nvPr/>
        </p:nvSpPr>
        <p:spPr>
          <a:xfrm>
            <a:off x="2177048" y="1747590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A</a:t>
            </a:r>
            <a:endParaRPr lang="cs-CZ" b="1" dirty="0"/>
          </a:p>
        </p:txBody>
      </p:sp>
      <p:sp>
        <p:nvSpPr>
          <p:cNvPr id="37" name="TextovéPole 36"/>
          <p:cNvSpPr txBox="1"/>
          <p:nvPr/>
        </p:nvSpPr>
        <p:spPr>
          <a:xfrm>
            <a:off x="3131984" y="3723878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B</a:t>
            </a:r>
            <a:endParaRPr lang="cs-CZ" b="1" dirty="0"/>
          </a:p>
        </p:txBody>
      </p:sp>
      <p:sp>
        <p:nvSpPr>
          <p:cNvPr id="38" name="TextovéPole 37"/>
          <p:cNvSpPr txBox="1"/>
          <p:nvPr/>
        </p:nvSpPr>
        <p:spPr>
          <a:xfrm>
            <a:off x="177942" y="3736378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V</a:t>
            </a:r>
            <a:endParaRPr lang="cs-CZ" b="1" dirty="0"/>
          </a:p>
        </p:txBody>
      </p:sp>
      <p:sp>
        <p:nvSpPr>
          <p:cNvPr id="20" name="Oblouk 19"/>
          <p:cNvSpPr>
            <a:spLocks noChangeAspect="1"/>
          </p:cNvSpPr>
          <p:nvPr/>
        </p:nvSpPr>
        <p:spPr bwMode="auto">
          <a:xfrm rot="3359284">
            <a:off x="630411" y="3117233"/>
            <a:ext cx="684076" cy="684000"/>
          </a:xfrm>
          <a:prstGeom prst="arc">
            <a:avLst>
              <a:gd name="adj1" fmla="val 13732753"/>
              <a:gd name="adj2" fmla="val 20331008"/>
            </a:avLst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" name="Obdélník 3"/>
          <p:cNvSpPr/>
          <p:nvPr/>
        </p:nvSpPr>
        <p:spPr>
          <a:xfrm>
            <a:off x="807179" y="3219822"/>
            <a:ext cx="3305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b="1" dirty="0">
                <a:latin typeface="Symbol" pitchFamily="18" charset="2"/>
                <a:ea typeface="Cambria Math"/>
              </a:rPr>
              <a:t>a</a:t>
            </a:r>
            <a:endParaRPr lang="cs-CZ" dirty="0"/>
          </a:p>
        </p:txBody>
      </p:sp>
      <p:sp>
        <p:nvSpPr>
          <p:cNvPr id="56" name="TextovéPole 55"/>
          <p:cNvSpPr txBox="1"/>
          <p:nvPr/>
        </p:nvSpPr>
        <p:spPr>
          <a:xfrm>
            <a:off x="4500000" y="1440000"/>
            <a:ext cx="219995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Sestrojte </a:t>
            </a:r>
            <a:r>
              <a:rPr lang="cs-CZ" sz="1600" b="1" dirty="0" smtClean="0"/>
              <a:t>úhel </a:t>
            </a:r>
            <a:r>
              <a:rPr lang="cs-CZ" sz="1600" b="1" dirty="0" smtClean="0"/>
              <a:t>3 ∙ </a:t>
            </a:r>
            <a:r>
              <a:rPr lang="cs-CZ" sz="1600" b="1" dirty="0" smtClean="0">
                <a:latin typeface="Symbol" pitchFamily="18" charset="2"/>
              </a:rPr>
              <a:t>a</a:t>
            </a:r>
            <a:r>
              <a:rPr lang="cs-CZ" sz="1600" b="1" dirty="0" smtClean="0"/>
              <a:t>.</a:t>
            </a:r>
            <a:endParaRPr lang="cs-CZ" sz="1600" b="1" dirty="0"/>
          </a:p>
        </p:txBody>
      </p:sp>
      <p:cxnSp>
        <p:nvCxnSpPr>
          <p:cNvPr id="75" name="Přímá spojnice 74"/>
          <p:cNvCxnSpPr/>
          <p:nvPr/>
        </p:nvCxnSpPr>
        <p:spPr bwMode="auto">
          <a:xfrm>
            <a:off x="5299295" y="4921089"/>
            <a:ext cx="3367005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6" name="Přímá spojnice 75"/>
          <p:cNvCxnSpPr/>
          <p:nvPr/>
        </p:nvCxnSpPr>
        <p:spPr bwMode="auto">
          <a:xfrm>
            <a:off x="5436096" y="4807651"/>
            <a:ext cx="0" cy="21602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8" name="Přímá spojnice 77"/>
          <p:cNvCxnSpPr/>
          <p:nvPr/>
        </p:nvCxnSpPr>
        <p:spPr bwMode="auto">
          <a:xfrm>
            <a:off x="8532440" y="4830918"/>
            <a:ext cx="0" cy="21602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79" name="TextovéPole 78"/>
          <p:cNvSpPr txBox="1"/>
          <p:nvPr/>
        </p:nvSpPr>
        <p:spPr>
          <a:xfrm>
            <a:off x="4968000" y="4794706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W</a:t>
            </a:r>
            <a:endParaRPr lang="cs-CZ" b="1" dirty="0"/>
          </a:p>
        </p:txBody>
      </p:sp>
      <p:sp>
        <p:nvSpPr>
          <p:cNvPr id="80" name="TextovéPole 79"/>
          <p:cNvSpPr txBox="1"/>
          <p:nvPr/>
        </p:nvSpPr>
        <p:spPr>
          <a:xfrm>
            <a:off x="8619294" y="4828879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D</a:t>
            </a:r>
            <a:endParaRPr lang="cs-CZ" b="1" dirty="0"/>
          </a:p>
        </p:txBody>
      </p:sp>
      <p:sp>
        <p:nvSpPr>
          <p:cNvPr id="19" name="Oblouk 18"/>
          <p:cNvSpPr>
            <a:spLocks noChangeAspect="1"/>
          </p:cNvSpPr>
          <p:nvPr/>
        </p:nvSpPr>
        <p:spPr bwMode="auto">
          <a:xfrm>
            <a:off x="-1836712" y="1492110"/>
            <a:ext cx="4320000" cy="4320000"/>
          </a:xfrm>
          <a:prstGeom prst="arc">
            <a:avLst>
              <a:gd name="adj1" fmla="val 19192179"/>
              <a:gd name="adj2" fmla="val 423002"/>
            </a:avLst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3" name="Oblouk 82"/>
          <p:cNvSpPr>
            <a:spLocks noChangeAspect="1"/>
          </p:cNvSpPr>
          <p:nvPr/>
        </p:nvSpPr>
        <p:spPr bwMode="auto">
          <a:xfrm>
            <a:off x="3276000" y="2757600"/>
            <a:ext cx="4320000" cy="4320000"/>
          </a:xfrm>
          <a:prstGeom prst="arc">
            <a:avLst>
              <a:gd name="adj1" fmla="val 13958775"/>
              <a:gd name="adj2" fmla="val 226839"/>
            </a:avLst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4" name="Oblouk 83"/>
          <p:cNvSpPr>
            <a:spLocks noChangeAspect="1"/>
          </p:cNvSpPr>
          <p:nvPr/>
        </p:nvSpPr>
        <p:spPr bwMode="auto">
          <a:xfrm>
            <a:off x="5894223" y="2257154"/>
            <a:ext cx="2664000" cy="2664000"/>
          </a:xfrm>
          <a:prstGeom prst="arc">
            <a:avLst>
              <a:gd name="adj1" fmla="val 11760277"/>
              <a:gd name="adj2" fmla="val 13545134"/>
            </a:avLst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87" name="Přímá spojnice 86"/>
          <p:cNvCxnSpPr/>
          <p:nvPr/>
        </p:nvCxnSpPr>
        <p:spPr bwMode="auto">
          <a:xfrm>
            <a:off x="4420196" y="1809332"/>
            <a:ext cx="1066808" cy="3235145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90" name="Oblouk 89"/>
          <p:cNvSpPr>
            <a:spLocks noChangeAspect="1"/>
          </p:cNvSpPr>
          <p:nvPr/>
        </p:nvSpPr>
        <p:spPr bwMode="auto">
          <a:xfrm rot="18201389">
            <a:off x="6570758" y="3459343"/>
            <a:ext cx="2520000" cy="2520000"/>
          </a:xfrm>
          <a:prstGeom prst="arc">
            <a:avLst>
              <a:gd name="adj1" fmla="val 16947794"/>
              <a:gd name="adj2" fmla="val 18906316"/>
            </a:avLst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91" name="TextovéPole 90"/>
          <p:cNvSpPr txBox="1"/>
          <p:nvPr/>
        </p:nvSpPr>
        <p:spPr>
          <a:xfrm>
            <a:off x="4132164" y="2101533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C</a:t>
            </a:r>
            <a:endParaRPr lang="cs-CZ" b="1" dirty="0"/>
          </a:p>
        </p:txBody>
      </p:sp>
      <p:cxnSp>
        <p:nvCxnSpPr>
          <p:cNvPr id="92" name="Přímá spojnice 91"/>
          <p:cNvCxnSpPr/>
          <p:nvPr/>
        </p:nvCxnSpPr>
        <p:spPr bwMode="auto">
          <a:xfrm>
            <a:off x="4464000" y="2281307"/>
            <a:ext cx="216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98" name="TextovéPole 97"/>
          <p:cNvSpPr txBox="1"/>
          <p:nvPr/>
        </p:nvSpPr>
        <p:spPr>
          <a:xfrm>
            <a:off x="4500000" y="1440000"/>
            <a:ext cx="40679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1. Sestrojíme polopřímku </a:t>
            </a:r>
            <a:r>
              <a:rPr lang="cs-CZ" sz="1600" b="1" dirty="0" smtClean="0"/>
              <a:t>WD.</a:t>
            </a:r>
            <a:endParaRPr lang="cs-CZ" sz="1600" b="1" dirty="0"/>
          </a:p>
        </p:txBody>
      </p:sp>
      <p:sp>
        <p:nvSpPr>
          <p:cNvPr id="99" name="TextovéPole 98"/>
          <p:cNvSpPr txBox="1"/>
          <p:nvPr/>
        </p:nvSpPr>
        <p:spPr>
          <a:xfrm>
            <a:off x="4500000" y="1440000"/>
            <a:ext cx="47233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2. Sestrojíme obloučky libovolného (ne příliš malého; stejného) poloměru se středy V, </a:t>
            </a:r>
            <a:r>
              <a:rPr lang="cs-CZ" sz="1600" b="1" dirty="0" smtClean="0"/>
              <a:t>W.</a:t>
            </a:r>
            <a:endParaRPr lang="cs-CZ" sz="1600" b="1" dirty="0"/>
          </a:p>
        </p:txBody>
      </p:sp>
      <p:sp>
        <p:nvSpPr>
          <p:cNvPr id="100" name="TextovéPole 99"/>
          <p:cNvSpPr txBox="1"/>
          <p:nvPr/>
        </p:nvSpPr>
        <p:spPr>
          <a:xfrm>
            <a:off x="4500000" y="1440000"/>
            <a:ext cx="472332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3. Do kružítka vezmeme vzdálenost průsečíků obloučku s oběma rameny </a:t>
            </a:r>
            <a:r>
              <a:rPr lang="cs-CZ" sz="1600" b="1" dirty="0" smtClean="0"/>
              <a:t>úhlu </a:t>
            </a:r>
            <a:r>
              <a:rPr lang="cs-CZ" sz="1600" b="1" dirty="0" smtClean="0">
                <a:latin typeface="Symbol" pitchFamily="18" charset="2"/>
              </a:rPr>
              <a:t>a</a:t>
            </a:r>
            <a:r>
              <a:rPr lang="cs-CZ" sz="1600" b="1" dirty="0" smtClean="0"/>
              <a:t> </a:t>
            </a:r>
            <a:r>
              <a:rPr lang="cs-CZ" sz="1600" b="1" dirty="0" smtClean="0"/>
              <a:t>a tuto vzdálenost přeneseme k polopřímce </a:t>
            </a:r>
            <a:r>
              <a:rPr lang="cs-CZ" sz="1600" b="1" dirty="0" smtClean="0"/>
              <a:t>WD.</a:t>
            </a:r>
            <a:endParaRPr lang="cs-CZ" sz="1600" b="1" dirty="0"/>
          </a:p>
        </p:txBody>
      </p:sp>
      <p:sp>
        <p:nvSpPr>
          <p:cNvPr id="102" name="TextovéPole 101"/>
          <p:cNvSpPr txBox="1"/>
          <p:nvPr/>
        </p:nvSpPr>
        <p:spPr>
          <a:xfrm>
            <a:off x="4500000" y="1440000"/>
            <a:ext cx="47233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4. </a:t>
            </a:r>
            <a:r>
              <a:rPr lang="cs-CZ" sz="1600" b="1" dirty="0" smtClean="0"/>
              <a:t>Stejnou vzdálenost přeneseme tolikrát, kolika daný úhel násobíme.</a:t>
            </a:r>
            <a:endParaRPr lang="cs-CZ" sz="1600" b="1" dirty="0"/>
          </a:p>
        </p:txBody>
      </p:sp>
      <p:sp>
        <p:nvSpPr>
          <p:cNvPr id="104" name="TextovéPole 103"/>
          <p:cNvSpPr txBox="1"/>
          <p:nvPr/>
        </p:nvSpPr>
        <p:spPr>
          <a:xfrm>
            <a:off x="4500000" y="1440000"/>
            <a:ext cx="47233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5. Sestrojíme spojnici bodů </a:t>
            </a:r>
            <a:r>
              <a:rPr lang="cs-CZ" sz="1600" b="1" dirty="0" smtClean="0"/>
              <a:t>W </a:t>
            </a:r>
            <a:r>
              <a:rPr lang="cs-CZ" sz="1600" b="1" dirty="0" smtClean="0"/>
              <a:t>a průsečíku oblouků (druhé rameno úhlu).</a:t>
            </a:r>
            <a:endParaRPr lang="cs-CZ" sz="1600" b="1" dirty="0"/>
          </a:p>
        </p:txBody>
      </p:sp>
      <p:sp>
        <p:nvSpPr>
          <p:cNvPr id="105" name="TextovéPole 104"/>
          <p:cNvSpPr txBox="1"/>
          <p:nvPr/>
        </p:nvSpPr>
        <p:spPr>
          <a:xfrm>
            <a:off x="4500000" y="1440000"/>
            <a:ext cx="47233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6. Kontrolu provedeme </a:t>
            </a:r>
            <a:r>
              <a:rPr lang="cs-CZ" sz="1600" b="1" dirty="0" smtClean="0"/>
              <a:t>změřením </a:t>
            </a:r>
            <a:r>
              <a:rPr lang="cs-CZ" sz="1600" b="1" dirty="0" smtClean="0"/>
              <a:t>výsledného úhlu úhloměrem.</a:t>
            </a:r>
            <a:endParaRPr lang="cs-CZ" sz="1600" b="1" dirty="0"/>
          </a:p>
        </p:txBody>
      </p:sp>
      <p:sp>
        <p:nvSpPr>
          <p:cNvPr id="106" name="TextovéPole 105"/>
          <p:cNvSpPr txBox="1"/>
          <p:nvPr/>
        </p:nvSpPr>
        <p:spPr>
          <a:xfrm>
            <a:off x="4500000" y="1440000"/>
            <a:ext cx="231132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7. </a:t>
            </a:r>
            <a:r>
              <a:rPr lang="cs-CZ" sz="1600" b="1" dirty="0" smtClean="0">
                <a:solidFill>
                  <a:srgbClr val="FF0000"/>
                </a:solidFill>
                <a:latin typeface="Symbol" pitchFamily="18" charset="2"/>
                <a:ea typeface="Cambria Math"/>
              </a:rPr>
              <a:t>b </a:t>
            </a:r>
            <a:r>
              <a:rPr lang="cs-CZ" sz="1600" b="1" dirty="0" smtClean="0">
                <a:solidFill>
                  <a:srgbClr val="FF0000"/>
                </a:solidFill>
                <a:latin typeface="Arial" pitchFamily="34" charset="0"/>
                <a:ea typeface="Cambria Math"/>
                <a:cs typeface="Arial" pitchFamily="34" charset="0"/>
              </a:rPr>
              <a:t>= </a:t>
            </a:r>
            <a:r>
              <a:rPr lang="cs-CZ" sz="1600" b="1" dirty="0" smtClean="0">
                <a:solidFill>
                  <a:srgbClr val="FF0000"/>
                </a:solidFill>
                <a:latin typeface="Arial" pitchFamily="34" charset="0"/>
                <a:ea typeface="Cambria Math"/>
                <a:cs typeface="Arial" pitchFamily="34" charset="0"/>
              </a:rPr>
              <a:t>108° </a:t>
            </a:r>
            <a:r>
              <a:rPr lang="cs-CZ" sz="1600" b="1" dirty="0" smtClean="0">
                <a:latin typeface="Arial" pitchFamily="34" charset="0"/>
                <a:ea typeface="Cambria Math"/>
                <a:cs typeface="Arial" pitchFamily="34" charset="0"/>
              </a:rPr>
              <a:t>(3∙36</a:t>
            </a:r>
            <a:r>
              <a:rPr lang="cs-CZ" sz="1600" b="1" dirty="0" smtClean="0">
                <a:latin typeface="Arial" pitchFamily="34" charset="0"/>
                <a:ea typeface="Cambria Math"/>
                <a:cs typeface="Arial" pitchFamily="34" charset="0"/>
              </a:rPr>
              <a:t>°)</a:t>
            </a:r>
            <a:endParaRPr lang="cs-CZ" sz="1600" b="1" dirty="0"/>
          </a:p>
        </p:txBody>
      </p:sp>
      <p:sp>
        <p:nvSpPr>
          <p:cNvPr id="107" name="Oblouk 106"/>
          <p:cNvSpPr>
            <a:spLocks noChangeAspect="1"/>
          </p:cNvSpPr>
          <p:nvPr/>
        </p:nvSpPr>
        <p:spPr bwMode="auto">
          <a:xfrm rot="2685699">
            <a:off x="5142022" y="4501290"/>
            <a:ext cx="720000" cy="720000"/>
          </a:xfrm>
          <a:prstGeom prst="arc">
            <a:avLst>
              <a:gd name="adj1" fmla="val 11883433"/>
              <a:gd name="adj2" fmla="val 19580748"/>
            </a:avLst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08" name="Obdélník 107"/>
          <p:cNvSpPr/>
          <p:nvPr/>
        </p:nvSpPr>
        <p:spPr>
          <a:xfrm>
            <a:off x="5436000" y="4536000"/>
            <a:ext cx="31130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b="1" dirty="0" smtClean="0">
                <a:latin typeface="Symbol" pitchFamily="18" charset="2"/>
                <a:ea typeface="Cambria Math"/>
              </a:rPr>
              <a:t>b</a:t>
            </a:r>
            <a:endParaRPr lang="cs-CZ" dirty="0"/>
          </a:p>
        </p:txBody>
      </p:sp>
      <p:sp>
        <p:nvSpPr>
          <p:cNvPr id="57" name="TextovéPole 56"/>
          <p:cNvSpPr txBox="1"/>
          <p:nvPr/>
        </p:nvSpPr>
        <p:spPr>
          <a:xfrm>
            <a:off x="4499123" y="1440000"/>
            <a:ext cx="472332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Využiji toho, že násobení je opakované sčítání.</a:t>
            </a:r>
            <a:endParaRPr lang="cs-CZ" sz="1600" b="1" dirty="0"/>
          </a:p>
        </p:txBody>
      </p:sp>
      <p:sp>
        <p:nvSpPr>
          <p:cNvPr id="49" name="Oblouk 48"/>
          <p:cNvSpPr>
            <a:spLocks noChangeAspect="1"/>
          </p:cNvSpPr>
          <p:nvPr/>
        </p:nvSpPr>
        <p:spPr bwMode="auto">
          <a:xfrm>
            <a:off x="4769434" y="1557238"/>
            <a:ext cx="2664000" cy="2664000"/>
          </a:xfrm>
          <a:prstGeom prst="arc">
            <a:avLst>
              <a:gd name="adj1" fmla="val 9954330"/>
              <a:gd name="adj2" fmla="val 11813832"/>
            </a:avLst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09659443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000"/>
                            </p:stCondLst>
                            <p:childTnLst>
                              <p:par>
                                <p:cTn id="3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500"/>
                            </p:stCondLst>
                            <p:childTnLst>
                              <p:par>
                                <p:cTn id="4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000"/>
                            </p:stCondLst>
                            <p:childTnLst>
                              <p:par>
                                <p:cTn id="4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500"/>
                            </p:stCondLst>
                            <p:childTnLst>
                              <p:par>
                                <p:cTn id="5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1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00"/>
                            </p:stCondLst>
                            <p:childTnLst>
                              <p:par>
                                <p:cTn id="6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0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500"/>
                            </p:stCondLst>
                            <p:childTnLst>
                              <p:par>
                                <p:cTn id="7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9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500"/>
                            </p:stCondLst>
                            <p:childTnLst>
                              <p:par>
                                <p:cTn id="8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4" dur="1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1500"/>
                            </p:stCondLst>
                            <p:childTnLst>
                              <p:par>
                                <p:cTn id="8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8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2000"/>
                            </p:stCondLst>
                            <p:childTnLst>
                              <p:par>
                                <p:cTn id="9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2500"/>
                            </p:stCondLst>
                            <p:childTnLst>
                              <p:par>
                                <p:cTn id="9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6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3000"/>
                            </p:stCondLst>
                            <p:childTnLst>
                              <p:par>
                                <p:cTn id="9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5" dur="10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9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500"/>
                            </p:stCondLst>
                            <p:childTnLst>
                              <p:par>
                                <p:cTn id="11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4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9" dur="20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>
                      <p:stCondLst>
                        <p:cond delay="indefinite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4" dur="10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>
                      <p:stCondLst>
                        <p:cond delay="indefinite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8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500"/>
                            </p:stCondLst>
                            <p:childTnLst>
                              <p:par>
                                <p:cTn id="1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3" dur="10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4" fill="hold">
                      <p:stCondLst>
                        <p:cond delay="indefinite"/>
                      </p:stCondLst>
                      <p:childTnLst>
                        <p:par>
                          <p:cTn id="135" fill="hold">
                            <p:stCondLst>
                              <p:cond delay="0"/>
                            </p:stCondLst>
                            <p:childTnLst>
                              <p:par>
                                <p:cTn id="13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8" dur="10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9" fill="hold">
                      <p:stCondLst>
                        <p:cond delay="indefinite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2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4" fill="hold">
                            <p:stCondLst>
                              <p:cond delay="500"/>
                            </p:stCondLst>
                            <p:childTnLst>
                              <p:par>
                                <p:cTn id="14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7" dur="10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8" fill="hold">
                      <p:stCondLst>
                        <p:cond delay="indefinite"/>
                      </p:stCondLst>
                      <p:childTnLst>
                        <p:par>
                          <p:cTn id="149" fill="hold">
                            <p:stCondLst>
                              <p:cond delay="0"/>
                            </p:stCondLst>
                            <p:childTnLst>
                              <p:par>
                                <p:cTn id="15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2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3" fill="hold">
                      <p:stCondLst>
                        <p:cond delay="indefinite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7" dur="10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8" fill="hold">
                      <p:stCondLst>
                        <p:cond delay="indefinite"/>
                      </p:stCondLst>
                      <p:childTnLst>
                        <p:par>
                          <p:cTn id="159" fill="hold">
                            <p:stCondLst>
                              <p:cond delay="0"/>
                            </p:stCondLst>
                            <p:childTnLst>
                              <p:par>
                                <p:cTn id="16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1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3" fill="hold">
                            <p:stCondLst>
                              <p:cond delay="500"/>
                            </p:stCondLst>
                            <p:childTnLst>
                              <p:par>
                                <p:cTn id="16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6" dur="10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7" fill="hold">
                            <p:stCondLst>
                              <p:cond delay="1500"/>
                            </p:stCondLst>
                            <p:childTnLst>
                              <p:par>
                                <p:cTn id="16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0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1" fill="hold">
                            <p:stCondLst>
                              <p:cond delay="2000"/>
                            </p:stCondLst>
                            <p:childTnLst>
                              <p:par>
                                <p:cTn id="17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4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5" fill="hold">
                            <p:stCondLst>
                              <p:cond delay="2500"/>
                            </p:stCondLst>
                            <p:childTnLst>
                              <p:par>
                                <p:cTn id="17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8" dur="10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9" fill="hold">
                            <p:stCondLst>
                              <p:cond delay="3500"/>
                            </p:stCondLst>
                            <p:childTnLst>
                              <p:par>
                                <p:cTn id="18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2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3" fill="hold">
                      <p:stCondLst>
                        <p:cond delay="indefinite"/>
                      </p:stCondLst>
                      <p:childTnLst>
                        <p:par>
                          <p:cTn id="184" fill="hold">
                            <p:stCondLst>
                              <p:cond delay="0"/>
                            </p:stCondLst>
                            <p:childTnLst>
                              <p:par>
                                <p:cTn id="18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7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8" fill="hold">
                      <p:stCondLst>
                        <p:cond delay="indefinite"/>
                      </p:stCondLst>
                      <p:childTnLst>
                        <p:par>
                          <p:cTn id="189" fill="hold">
                            <p:stCondLst>
                              <p:cond delay="0"/>
                            </p:stCondLst>
                            <p:childTnLst>
                              <p:par>
                                <p:cTn id="19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1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3" fill="hold">
                      <p:stCondLst>
                        <p:cond delay="indefinite"/>
                      </p:stCondLst>
                      <p:childTnLst>
                        <p:par>
                          <p:cTn id="194" fill="hold">
                            <p:stCondLst>
                              <p:cond delay="0"/>
                            </p:stCondLst>
                            <p:childTnLst>
                              <p:par>
                                <p:cTn id="19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0" fill="hold">
                      <p:stCondLst>
                        <p:cond delay="indefinite"/>
                      </p:stCondLst>
                      <p:childTnLst>
                        <p:par>
                          <p:cTn id="201" fill="hold">
                            <p:stCondLst>
                              <p:cond delay="0"/>
                            </p:stCondLst>
                            <p:childTnLst>
                              <p:par>
                                <p:cTn id="20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4" dur="10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5" fill="hold">
                      <p:stCondLst>
                        <p:cond delay="indefinite"/>
                      </p:stCondLst>
                      <p:childTnLst>
                        <p:par>
                          <p:cTn id="206" fill="hold">
                            <p:stCondLst>
                              <p:cond delay="0"/>
                            </p:stCondLst>
                            <p:childTnLst>
                              <p:par>
                                <p:cTn id="207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8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9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0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" grpId="0"/>
      <p:bldP spid="77" grpId="1"/>
      <p:bldP spid="18" grpId="0"/>
      <p:bldP spid="37" grpId="0"/>
      <p:bldP spid="38" grpId="0"/>
      <p:bldP spid="20" grpId="0" animBg="1"/>
      <p:bldP spid="4" grpId="0"/>
      <p:bldP spid="56" grpId="0"/>
      <p:bldP spid="56" grpId="1"/>
      <p:bldP spid="79" grpId="0"/>
      <p:bldP spid="80" grpId="0"/>
      <p:bldP spid="19" grpId="0" animBg="1"/>
      <p:bldP spid="83" grpId="0" animBg="1"/>
      <p:bldP spid="84" grpId="0" animBg="1"/>
      <p:bldP spid="90" grpId="0" animBg="1"/>
      <p:bldP spid="91" grpId="0"/>
      <p:bldP spid="98" grpId="0"/>
      <p:bldP spid="98" grpId="1"/>
      <p:bldP spid="99" grpId="0"/>
      <p:bldP spid="99" grpId="1"/>
      <p:bldP spid="100" grpId="0"/>
      <p:bldP spid="100" grpId="1"/>
      <p:bldP spid="102" grpId="0"/>
      <p:bldP spid="102" grpId="1"/>
      <p:bldP spid="104" grpId="0"/>
      <p:bldP spid="104" grpId="1"/>
      <p:bldP spid="105" grpId="0"/>
      <p:bldP spid="105" grpId="1"/>
      <p:bldP spid="106" grpId="0"/>
      <p:bldP spid="107" grpId="0" animBg="1"/>
      <p:bldP spid="108" grpId="0"/>
      <p:bldP spid="57" grpId="0"/>
      <p:bldP spid="57" grpId="1"/>
      <p:bldP spid="4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" name="Obrázek 4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858110">
            <a:off x="339345" y="627123"/>
            <a:ext cx="4508361" cy="3638365"/>
          </a:xfrm>
          <a:prstGeom prst="rect">
            <a:avLst/>
          </a:prstGeom>
        </p:spPr>
      </p:pic>
      <p:pic>
        <p:nvPicPr>
          <p:cNvPr id="7" name="Obrázek 6"/>
          <p:cNvPicPr>
            <a:picLocks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712004">
            <a:off x="3578099" y="2534842"/>
            <a:ext cx="2271600" cy="2584800"/>
          </a:xfrm>
          <a:prstGeom prst="rect">
            <a:avLst/>
          </a:prstGeom>
        </p:spPr>
      </p:pic>
      <p:pic>
        <p:nvPicPr>
          <p:cNvPr id="47" name="Obrázek 4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4101104">
            <a:off x="3381690" y="1222188"/>
            <a:ext cx="2271319" cy="2582837"/>
          </a:xfrm>
          <a:prstGeom prst="rect">
            <a:avLst/>
          </a:prstGeom>
          <a:scene3d>
            <a:camera prst="orthographicFront">
              <a:rot lat="0" lon="0" rev="0"/>
            </a:camera>
            <a:lightRig rig="threePt" dir="t"/>
          </a:scene3d>
        </p:spPr>
      </p:pic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792001" y="51470"/>
            <a:ext cx="8351999" cy="1096565"/>
          </a:xfrm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smtClean="0"/>
              <a:t>Osa úhlu</a:t>
            </a:r>
            <a:endParaRPr lang="cs-CZ" sz="3200" dirty="0"/>
          </a:p>
        </p:txBody>
      </p:sp>
      <p:sp>
        <p:nvSpPr>
          <p:cNvPr id="77" name="TextovéPole 76"/>
          <p:cNvSpPr txBox="1"/>
          <p:nvPr/>
        </p:nvSpPr>
        <p:spPr>
          <a:xfrm>
            <a:off x="1310386" y="1347614"/>
            <a:ext cx="78337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Přímka, která dělí úhel na dva shodné úhly se nazývá osa úhlu.</a:t>
            </a:r>
            <a:endParaRPr lang="cs-CZ" b="1" dirty="0">
              <a:solidFill>
                <a:srgbClr val="FF0000"/>
              </a:solidFill>
            </a:endParaRPr>
          </a:p>
        </p:txBody>
      </p:sp>
      <p:cxnSp>
        <p:nvCxnSpPr>
          <p:cNvPr id="8" name="Přímá spojnice 7"/>
          <p:cNvCxnSpPr/>
          <p:nvPr/>
        </p:nvCxnSpPr>
        <p:spPr bwMode="auto">
          <a:xfrm flipV="1">
            <a:off x="214590" y="1860962"/>
            <a:ext cx="3443526" cy="2085083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" name="Přímá spojnice 9"/>
          <p:cNvCxnSpPr/>
          <p:nvPr/>
        </p:nvCxnSpPr>
        <p:spPr bwMode="auto">
          <a:xfrm>
            <a:off x="268638" y="3688261"/>
            <a:ext cx="3655290" cy="991739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2" name="Přímá spojnice 11"/>
          <p:cNvCxnSpPr/>
          <p:nvPr/>
        </p:nvCxnSpPr>
        <p:spPr bwMode="auto">
          <a:xfrm>
            <a:off x="3508998" y="1860962"/>
            <a:ext cx="0" cy="21602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6" name="Přímá spojnice 25"/>
          <p:cNvCxnSpPr/>
          <p:nvPr/>
        </p:nvCxnSpPr>
        <p:spPr bwMode="auto">
          <a:xfrm>
            <a:off x="3653014" y="4480349"/>
            <a:ext cx="0" cy="21602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5" name="Přímá spojnice 34"/>
          <p:cNvCxnSpPr/>
          <p:nvPr/>
        </p:nvCxnSpPr>
        <p:spPr bwMode="auto">
          <a:xfrm>
            <a:off x="556670" y="3670325"/>
            <a:ext cx="0" cy="21602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8" name="TextovéPole 17"/>
          <p:cNvSpPr txBox="1"/>
          <p:nvPr/>
        </p:nvSpPr>
        <p:spPr>
          <a:xfrm>
            <a:off x="3201905" y="1671635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A</a:t>
            </a:r>
            <a:endParaRPr lang="cs-CZ" b="1" dirty="0"/>
          </a:p>
        </p:txBody>
      </p:sp>
      <p:sp>
        <p:nvSpPr>
          <p:cNvPr id="37" name="TextovéPole 36"/>
          <p:cNvSpPr txBox="1"/>
          <p:nvPr/>
        </p:nvSpPr>
        <p:spPr>
          <a:xfrm>
            <a:off x="3514100" y="4722698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B</a:t>
            </a:r>
            <a:endParaRPr lang="cs-CZ" b="1" dirty="0"/>
          </a:p>
        </p:txBody>
      </p:sp>
      <p:sp>
        <p:nvSpPr>
          <p:cNvPr id="38" name="TextovéPole 37"/>
          <p:cNvSpPr txBox="1"/>
          <p:nvPr/>
        </p:nvSpPr>
        <p:spPr>
          <a:xfrm>
            <a:off x="412654" y="3866195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V</a:t>
            </a:r>
            <a:endParaRPr lang="cs-CZ" b="1" dirty="0"/>
          </a:p>
        </p:txBody>
      </p:sp>
      <p:sp>
        <p:nvSpPr>
          <p:cNvPr id="20" name="Oblouk 19"/>
          <p:cNvSpPr/>
          <p:nvPr/>
        </p:nvSpPr>
        <p:spPr bwMode="auto">
          <a:xfrm rot="3676095">
            <a:off x="665134" y="3310325"/>
            <a:ext cx="864096" cy="864096"/>
          </a:xfrm>
          <a:prstGeom prst="arc">
            <a:avLst>
              <a:gd name="adj1" fmla="val 13724874"/>
              <a:gd name="adj2" fmla="val 20340674"/>
            </a:avLst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9" name="TextovéPole 58"/>
          <p:cNvSpPr txBox="1"/>
          <p:nvPr/>
        </p:nvSpPr>
        <p:spPr>
          <a:xfrm>
            <a:off x="4680000" y="1800000"/>
            <a:ext cx="442807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Sestrojíme oblouk </a:t>
            </a:r>
            <a:r>
              <a:rPr lang="cs-CZ" b="1" i="1" dirty="0" smtClean="0"/>
              <a:t>x</a:t>
            </a:r>
            <a:r>
              <a:rPr lang="cs-CZ" b="1" dirty="0" smtClean="0"/>
              <a:t> kružnice </a:t>
            </a:r>
            <a:r>
              <a:rPr lang="cs-CZ" b="1" i="1" dirty="0" smtClean="0"/>
              <a:t>k</a:t>
            </a:r>
            <a:r>
              <a:rPr lang="cs-CZ" b="1" dirty="0" smtClean="0"/>
              <a:t> se středem V a (libovolným) poloměrem </a:t>
            </a:r>
            <a:r>
              <a:rPr lang="cs-CZ" b="1" i="1" dirty="0" smtClean="0"/>
              <a:t>r</a:t>
            </a:r>
            <a:r>
              <a:rPr lang="cs-CZ" b="1" dirty="0" smtClean="0"/>
              <a:t>.</a:t>
            </a:r>
            <a:endParaRPr lang="cs-CZ" b="1" dirty="0"/>
          </a:p>
        </p:txBody>
      </p:sp>
      <p:sp>
        <p:nvSpPr>
          <p:cNvPr id="4" name="Obdélník 3"/>
          <p:cNvSpPr/>
          <p:nvPr/>
        </p:nvSpPr>
        <p:spPr>
          <a:xfrm>
            <a:off x="1115616" y="3528000"/>
            <a:ext cx="3305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b="1" dirty="0">
                <a:latin typeface="Symbol" pitchFamily="18" charset="2"/>
                <a:ea typeface="Cambria Math"/>
              </a:rPr>
              <a:t>a</a:t>
            </a:r>
            <a:endParaRPr lang="cs-CZ" dirty="0"/>
          </a:p>
        </p:txBody>
      </p:sp>
      <p:sp>
        <p:nvSpPr>
          <p:cNvPr id="91" name="Obdélník 90"/>
          <p:cNvSpPr/>
          <p:nvPr/>
        </p:nvSpPr>
        <p:spPr>
          <a:xfrm>
            <a:off x="4680000" y="2412000"/>
            <a:ext cx="4288353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b="1" dirty="0" smtClean="0"/>
              <a:t>Narýsujeme dva oblouky se stejnými </a:t>
            </a:r>
            <a:br>
              <a:rPr lang="cs-CZ" b="1" dirty="0" smtClean="0"/>
            </a:br>
            <a:r>
              <a:rPr lang="cs-CZ" b="1" dirty="0" smtClean="0"/>
              <a:t>poloměry a se středy v průsečících </a:t>
            </a:r>
            <a:br>
              <a:rPr lang="cs-CZ" b="1" dirty="0" smtClean="0"/>
            </a:br>
            <a:r>
              <a:rPr lang="cs-CZ" b="1" dirty="0" smtClean="0"/>
              <a:t>oblouku x s rameny úhlu. Průsečík </a:t>
            </a:r>
            <a:br>
              <a:rPr lang="cs-CZ" b="1" dirty="0" smtClean="0"/>
            </a:br>
            <a:r>
              <a:rPr lang="cs-CZ" b="1" dirty="0" smtClean="0"/>
              <a:t>oblouků nazvěme X. </a:t>
            </a:r>
            <a:endParaRPr lang="cs-CZ" b="1" dirty="0"/>
          </a:p>
        </p:txBody>
      </p:sp>
      <p:sp>
        <p:nvSpPr>
          <p:cNvPr id="39" name="Levá složená závorka 38"/>
          <p:cNvSpPr/>
          <p:nvPr/>
        </p:nvSpPr>
        <p:spPr bwMode="auto">
          <a:xfrm rot="17114169">
            <a:off x="1775688" y="2826289"/>
            <a:ext cx="278124" cy="2890861"/>
          </a:xfrm>
          <a:prstGeom prst="leftBrace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0" name="TextovéPole 39"/>
          <p:cNvSpPr txBox="1"/>
          <p:nvPr/>
        </p:nvSpPr>
        <p:spPr>
          <a:xfrm>
            <a:off x="1763688" y="4362658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solidFill>
                  <a:srgbClr val="FF0000"/>
                </a:solidFill>
              </a:rPr>
              <a:t>r</a:t>
            </a:r>
            <a:endParaRPr lang="cs-CZ" dirty="0">
              <a:solidFill>
                <a:srgbClr val="FF0000"/>
              </a:solidFill>
            </a:endParaRPr>
          </a:p>
        </p:txBody>
      </p:sp>
      <p:sp>
        <p:nvSpPr>
          <p:cNvPr id="41" name="Oblouk 40"/>
          <p:cNvSpPr>
            <a:spLocks noChangeAspect="1"/>
          </p:cNvSpPr>
          <p:nvPr/>
        </p:nvSpPr>
        <p:spPr bwMode="auto">
          <a:xfrm rot="21358575">
            <a:off x="-2252032" y="826260"/>
            <a:ext cx="5724000" cy="5724000"/>
          </a:xfrm>
          <a:prstGeom prst="arc">
            <a:avLst>
              <a:gd name="adj1" fmla="val 19836730"/>
              <a:gd name="adj2" fmla="val 1412400"/>
            </a:avLst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2" name="TextovéPole 41"/>
          <p:cNvSpPr txBox="1"/>
          <p:nvPr/>
        </p:nvSpPr>
        <p:spPr>
          <a:xfrm>
            <a:off x="3589665" y="3642578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solidFill>
                  <a:srgbClr val="FF0000"/>
                </a:solidFill>
              </a:rPr>
              <a:t>x</a:t>
            </a:r>
            <a:endParaRPr lang="cs-CZ" dirty="0">
              <a:solidFill>
                <a:srgbClr val="FF0000"/>
              </a:solidFill>
            </a:endParaRPr>
          </a:p>
        </p:txBody>
      </p:sp>
      <p:sp>
        <p:nvSpPr>
          <p:cNvPr id="44" name="Obdélník 43"/>
          <p:cNvSpPr/>
          <p:nvPr/>
        </p:nvSpPr>
        <p:spPr>
          <a:xfrm>
            <a:off x="4680000" y="3600000"/>
            <a:ext cx="4455066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b="1" dirty="0" smtClean="0"/>
              <a:t>Spojíme přímkou (</a:t>
            </a:r>
            <a:r>
              <a:rPr lang="cs-CZ" b="1" i="1" dirty="0" smtClean="0"/>
              <a:t>o</a:t>
            </a:r>
            <a:r>
              <a:rPr lang="cs-CZ" b="1" dirty="0" smtClean="0"/>
              <a:t>) průsečík oblouků </a:t>
            </a:r>
            <a:br>
              <a:rPr lang="cs-CZ" b="1" dirty="0" smtClean="0"/>
            </a:br>
            <a:r>
              <a:rPr lang="cs-CZ" b="1" dirty="0" smtClean="0"/>
              <a:t>(X) s vrcholem (</a:t>
            </a:r>
            <a:r>
              <a:rPr lang="cs-CZ" b="1" i="1" dirty="0" smtClean="0"/>
              <a:t>V</a:t>
            </a:r>
            <a:r>
              <a:rPr lang="cs-CZ" b="1" dirty="0" smtClean="0"/>
              <a:t>) úhlu. Přímka o je </a:t>
            </a:r>
            <a:br>
              <a:rPr lang="cs-CZ" b="1" dirty="0" smtClean="0"/>
            </a:br>
            <a:r>
              <a:rPr lang="cs-CZ" b="1" dirty="0" smtClean="0"/>
              <a:t>osou úhlu AVB.</a:t>
            </a:r>
            <a:endParaRPr lang="cs-CZ" b="1" dirty="0"/>
          </a:p>
        </p:txBody>
      </p:sp>
      <p:sp>
        <p:nvSpPr>
          <p:cNvPr id="45" name="Obdélník 44"/>
          <p:cNvSpPr/>
          <p:nvPr/>
        </p:nvSpPr>
        <p:spPr>
          <a:xfrm>
            <a:off x="4680000" y="4500000"/>
            <a:ext cx="262046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b="1" dirty="0" smtClean="0"/>
              <a:t>Platí, že: </a:t>
            </a:r>
            <a:r>
              <a:rPr lang="cs-CZ" b="1" dirty="0" smtClean="0">
                <a:solidFill>
                  <a:srgbClr val="FF0000"/>
                </a:solidFill>
                <a:latin typeface="Cambria Math"/>
                <a:ea typeface="Cambria Math"/>
              </a:rPr>
              <a:t>∢AVX ≅ ∢BVX</a:t>
            </a:r>
            <a:r>
              <a:rPr lang="cs-CZ" b="1" dirty="0" smtClean="0"/>
              <a:t>.</a:t>
            </a:r>
            <a:endParaRPr lang="cs-CZ" b="1" dirty="0"/>
          </a:p>
        </p:txBody>
      </p:sp>
      <p:sp>
        <p:nvSpPr>
          <p:cNvPr id="48" name="Oblouk 47"/>
          <p:cNvSpPr>
            <a:spLocks noChangeAspect="1"/>
          </p:cNvSpPr>
          <p:nvPr/>
        </p:nvSpPr>
        <p:spPr bwMode="auto">
          <a:xfrm rot="3543090">
            <a:off x="1521093" y="672971"/>
            <a:ext cx="2936851" cy="2936851"/>
          </a:xfrm>
          <a:prstGeom prst="arc">
            <a:avLst>
              <a:gd name="adj1" fmla="val 19836730"/>
              <a:gd name="adj2" fmla="val 92512"/>
            </a:avLst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9" name="Oblouk 48"/>
          <p:cNvSpPr>
            <a:spLocks noChangeAspect="1"/>
          </p:cNvSpPr>
          <p:nvPr/>
        </p:nvSpPr>
        <p:spPr bwMode="auto">
          <a:xfrm rot="17403303">
            <a:off x="1818165" y="3060000"/>
            <a:ext cx="2936851" cy="2936851"/>
          </a:xfrm>
          <a:prstGeom prst="arc">
            <a:avLst>
              <a:gd name="adj1" fmla="val 21287211"/>
              <a:gd name="adj2" fmla="val 1092952"/>
            </a:avLst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0" name="TextovéPole 49"/>
          <p:cNvSpPr txBox="1"/>
          <p:nvPr/>
        </p:nvSpPr>
        <p:spPr>
          <a:xfrm>
            <a:off x="3779956" y="2563603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solidFill>
                  <a:srgbClr val="FF0000"/>
                </a:solidFill>
              </a:rPr>
              <a:t>X</a:t>
            </a:r>
            <a:endParaRPr lang="cs-CZ" dirty="0">
              <a:solidFill>
                <a:srgbClr val="FF0000"/>
              </a:solidFill>
            </a:endParaRPr>
          </a:p>
        </p:txBody>
      </p:sp>
      <p:cxnSp>
        <p:nvCxnSpPr>
          <p:cNvPr id="11" name="Přímá spojnice 10"/>
          <p:cNvCxnSpPr/>
          <p:nvPr/>
        </p:nvCxnSpPr>
        <p:spPr bwMode="auto">
          <a:xfrm flipH="1">
            <a:off x="214591" y="3155829"/>
            <a:ext cx="4302758" cy="671415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FF0000"/>
            </a:solidFill>
            <a:prstDash val="dashDot"/>
            <a:round/>
            <a:headEnd type="none" w="med" len="med"/>
            <a:tailEnd type="none" w="med" len="med"/>
          </a:ln>
          <a:effectLst/>
        </p:spPr>
      </p:cxnSp>
      <p:sp>
        <p:nvSpPr>
          <p:cNvPr id="54" name="TextovéPole 53"/>
          <p:cNvSpPr txBox="1"/>
          <p:nvPr/>
        </p:nvSpPr>
        <p:spPr>
          <a:xfrm>
            <a:off x="4211960" y="3138522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solidFill>
                  <a:srgbClr val="FF0000"/>
                </a:solidFill>
              </a:rPr>
              <a:t>o</a:t>
            </a:r>
            <a:endParaRPr lang="cs-CZ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4196737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"/>
                            </p:stCondLst>
                            <p:childTnLst>
                              <p:par>
                                <p:cTn id="41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0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500"/>
                            </p:stCondLst>
                            <p:childTnLst>
                              <p:par>
                                <p:cTn id="7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5" dur="3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3500"/>
                            </p:stCondLst>
                            <p:childTnLst>
                              <p:par>
                                <p:cTn id="7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8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8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500"/>
                            </p:stCondLst>
                            <p:childTnLst>
                              <p:par>
                                <p:cTn id="10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3" dur="3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500"/>
                            </p:stCondLst>
                            <p:childTnLst>
                              <p:par>
                                <p:cTn id="11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2" fill="hold">
                      <p:stCondLst>
                        <p:cond delay="indefinite"/>
                      </p:stCondLst>
                      <p:childTnLst>
                        <p:par>
                          <p:cTn id="133" fill="hold">
                            <p:stCondLst>
                              <p:cond delay="0"/>
                            </p:stCondLst>
                            <p:childTnLst>
                              <p:par>
                                <p:cTn id="13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6" dur="3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7" fill="hold">
                            <p:stCondLst>
                              <p:cond delay="3000"/>
                            </p:stCondLst>
                            <p:childTnLst>
                              <p:par>
                                <p:cTn id="13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1" fill="hold">
                      <p:stCondLst>
                        <p:cond delay="indefinite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6" fill="hold">
                            <p:stCondLst>
                              <p:cond delay="500"/>
                            </p:stCondLst>
                            <p:childTnLst>
                              <p:par>
                                <p:cTn id="147" presetID="22" presetClass="entr" presetSubtype="8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9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0" fill="hold">
                            <p:stCondLst>
                              <p:cond delay="1000"/>
                            </p:stCondLst>
                            <p:childTnLst>
                              <p:par>
                                <p:cTn id="151" presetID="22" presetClass="entr" presetSubtype="1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3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5" presetID="22" presetClass="entr" presetSubtype="1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7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8" fill="hold">
                            <p:stCondLst>
                              <p:cond delay="2000"/>
                            </p:stCondLst>
                            <p:childTnLst>
                              <p:par>
                                <p:cTn id="159" presetID="22" presetClass="entr" presetSubtype="1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" grpId="0"/>
      <p:bldP spid="77" grpId="1"/>
      <p:bldP spid="77" grpId="2"/>
      <p:bldP spid="18" grpId="0"/>
      <p:bldP spid="37" grpId="0"/>
      <p:bldP spid="38" grpId="0"/>
      <p:bldP spid="20" grpId="0" animBg="1"/>
      <p:bldP spid="59" grpId="0"/>
      <p:bldP spid="59" grpId="1"/>
      <p:bldP spid="59" grpId="2"/>
      <p:bldP spid="4" grpId="0"/>
      <p:bldP spid="91" grpId="0"/>
      <p:bldP spid="91" grpId="1"/>
      <p:bldP spid="91" grpId="2"/>
      <p:bldP spid="39" grpId="0" animBg="1"/>
      <p:bldP spid="40" grpId="0"/>
      <p:bldP spid="41" grpId="0" animBg="1"/>
      <p:bldP spid="42" grpId="0"/>
      <p:bldP spid="44" grpId="0"/>
      <p:bldP spid="44" grpId="1"/>
      <p:bldP spid="44" grpId="2"/>
      <p:bldP spid="45" grpId="0"/>
      <p:bldP spid="48" grpId="0" animBg="1"/>
      <p:bldP spid="49" grpId="0" animBg="1"/>
      <p:bldP spid="50" grpId="0"/>
      <p:bldP spid="5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8000" y="2950526"/>
            <a:ext cx="3893643" cy="2141504"/>
          </a:xfrm>
          <a:prstGeom prst="rect">
            <a:avLst/>
          </a:prstGeom>
        </p:spPr>
      </p:pic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792001" y="51470"/>
            <a:ext cx="8351999" cy="1096565"/>
          </a:xfrm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Dělení </a:t>
            </a:r>
            <a:r>
              <a:rPr lang="cs-CZ" dirty="0" smtClean="0"/>
              <a:t>úhlů přirozeným číslem</a:t>
            </a:r>
            <a:endParaRPr lang="cs-CZ" sz="32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7" name="TextovéPole 76"/>
              <p:cNvSpPr txBox="1"/>
              <p:nvPr/>
            </p:nvSpPr>
            <p:spPr>
              <a:xfrm>
                <a:off x="0" y="1440000"/>
                <a:ext cx="466734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b="1" dirty="0" smtClean="0"/>
                  <a:t>Sestrojte úhel </a:t>
                </a:r>
                <a:r>
                  <a:rPr lang="cs-CZ" b="1" dirty="0" smtClean="0">
                    <a:latin typeface="Symbol" pitchFamily="18" charset="2"/>
                  </a:rPr>
                  <a:t>a</a:t>
                </a:r>
                <a:r>
                  <a:rPr lang="cs-CZ" b="1" dirty="0" smtClean="0"/>
                  <a:t>=</a:t>
                </a:r>
                <a:r>
                  <a:rPr lang="cs-CZ" b="1" dirty="0"/>
                  <a:t> </a:t>
                </a:r>
                <a14:m>
                  <m:oMath xmlns:m="http://schemas.openxmlformats.org/officeDocument/2006/math">
                    <m:r>
                      <a:rPr lang="cs-CZ" b="1" i="1">
                        <a:latin typeface="Cambria Math"/>
                      </a:rPr>
                      <m:t>∢ </m:t>
                    </m:r>
                  </m:oMath>
                </a14:m>
                <a:r>
                  <a:rPr lang="cs-CZ" b="1" dirty="0" smtClean="0"/>
                  <a:t>AVB (|</a:t>
                </a:r>
                <a14:m>
                  <m:oMath xmlns:m="http://schemas.openxmlformats.org/officeDocument/2006/math">
                    <m:r>
                      <a:rPr lang="cs-CZ" b="1" i="1" smtClean="0">
                        <a:latin typeface="Cambria Math"/>
                      </a:rPr>
                      <m:t>∢</m:t>
                    </m:r>
                    <m:r>
                      <a:rPr lang="cs-CZ" b="1" i="1" smtClean="0">
                        <a:latin typeface="Cambria Math"/>
                      </a:rPr>
                      <m:t>𝑨𝑽𝑩</m:t>
                    </m:r>
                    <m:d>
                      <m:dPr>
                        <m:begChr m:val="|"/>
                        <m:ctrlPr>
                          <a:rPr lang="cs-CZ" b="1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cs-CZ" b="1" i="1" smtClean="0">
                            <a:latin typeface="Cambria Math"/>
                          </a:rPr>
                          <m:t>=</m:t>
                        </m:r>
                        <m:r>
                          <a:rPr lang="cs-CZ" b="1" i="1" smtClean="0">
                            <a:latin typeface="Cambria Math"/>
                          </a:rPr>
                          <m:t>𝟏𝟐𝟓</m:t>
                        </m:r>
                        <m:r>
                          <a:rPr lang="cs-CZ" b="1" i="1" smtClean="0">
                            <a:latin typeface="Cambria Math"/>
                          </a:rPr>
                          <m:t>°</m:t>
                        </m:r>
                      </m:e>
                    </m:d>
                  </m:oMath>
                </a14:m>
                <a:r>
                  <a:rPr lang="cs-CZ" b="1" dirty="0" smtClean="0"/>
                  <a:t>.</a:t>
                </a:r>
                <a:endParaRPr lang="cs-CZ" b="1" dirty="0"/>
              </a:p>
            </p:txBody>
          </p:sp>
        </mc:Choice>
        <mc:Fallback>
          <p:sp>
            <p:nvSpPr>
              <p:cNvPr id="77" name="TextovéPole 7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1440000"/>
                <a:ext cx="4667342" cy="369332"/>
              </a:xfrm>
              <a:prstGeom prst="rect">
                <a:avLst/>
              </a:prstGeom>
              <a:blipFill rotWithShape="1">
                <a:blip r:embed="rId4"/>
                <a:stretch>
                  <a:fillRect l="-1044" t="-8197" b="-2623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8" name="Přímá spojnice 7"/>
          <p:cNvCxnSpPr/>
          <p:nvPr/>
        </p:nvCxnSpPr>
        <p:spPr bwMode="auto">
          <a:xfrm flipH="1" flipV="1">
            <a:off x="124622" y="2201226"/>
            <a:ext cx="1855090" cy="2540315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" name="Přímá spojnice 9"/>
          <p:cNvCxnSpPr/>
          <p:nvPr/>
        </p:nvCxnSpPr>
        <p:spPr bwMode="auto">
          <a:xfrm>
            <a:off x="1835696" y="4659982"/>
            <a:ext cx="2938384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2" name="Přímá spojnice 11"/>
          <p:cNvCxnSpPr/>
          <p:nvPr/>
        </p:nvCxnSpPr>
        <p:spPr bwMode="auto">
          <a:xfrm>
            <a:off x="179272" y="2399703"/>
            <a:ext cx="216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6" name="Přímá spojnice 25"/>
          <p:cNvCxnSpPr/>
          <p:nvPr/>
        </p:nvCxnSpPr>
        <p:spPr bwMode="auto">
          <a:xfrm>
            <a:off x="4680000" y="4554000"/>
            <a:ext cx="0" cy="21602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5" name="Přímá spojnice 34"/>
          <p:cNvCxnSpPr/>
          <p:nvPr/>
        </p:nvCxnSpPr>
        <p:spPr bwMode="auto">
          <a:xfrm>
            <a:off x="1907704" y="4541202"/>
            <a:ext cx="0" cy="21602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8" name="TextovéPole 17"/>
          <p:cNvSpPr txBox="1"/>
          <p:nvPr/>
        </p:nvSpPr>
        <p:spPr>
          <a:xfrm>
            <a:off x="-760" y="2401578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A</a:t>
            </a:r>
            <a:endParaRPr lang="cs-CZ" b="1" dirty="0"/>
          </a:p>
        </p:txBody>
      </p:sp>
      <p:sp>
        <p:nvSpPr>
          <p:cNvPr id="37" name="TextovéPole 36"/>
          <p:cNvSpPr txBox="1"/>
          <p:nvPr/>
        </p:nvSpPr>
        <p:spPr>
          <a:xfrm>
            <a:off x="4481402" y="4722698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B</a:t>
            </a:r>
            <a:endParaRPr lang="cs-CZ" b="1" dirty="0"/>
          </a:p>
        </p:txBody>
      </p:sp>
      <p:sp>
        <p:nvSpPr>
          <p:cNvPr id="38" name="TextovéPole 37"/>
          <p:cNvSpPr txBox="1"/>
          <p:nvPr/>
        </p:nvSpPr>
        <p:spPr>
          <a:xfrm>
            <a:off x="1712934" y="4794706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V</a:t>
            </a:r>
            <a:endParaRPr lang="cs-CZ" b="1" dirty="0"/>
          </a:p>
        </p:txBody>
      </p:sp>
      <p:sp>
        <p:nvSpPr>
          <p:cNvPr id="20" name="Oblouk 19"/>
          <p:cNvSpPr>
            <a:spLocks noChangeAspect="1"/>
          </p:cNvSpPr>
          <p:nvPr/>
        </p:nvSpPr>
        <p:spPr bwMode="auto">
          <a:xfrm rot="3359284">
            <a:off x="1637673" y="4114173"/>
            <a:ext cx="684076" cy="684000"/>
          </a:xfrm>
          <a:prstGeom prst="arc">
            <a:avLst>
              <a:gd name="adj1" fmla="val 9072523"/>
              <a:gd name="adj2" fmla="val 20331008"/>
            </a:avLst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" name="Obdélník 3"/>
          <p:cNvSpPr/>
          <p:nvPr/>
        </p:nvSpPr>
        <p:spPr>
          <a:xfrm>
            <a:off x="1835696" y="4161128"/>
            <a:ext cx="3305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b="1" dirty="0">
                <a:latin typeface="Symbol" pitchFamily="18" charset="2"/>
                <a:ea typeface="Cambria Math"/>
              </a:rPr>
              <a:t>a</a:t>
            </a:r>
            <a:endParaRPr lang="cs-CZ" dirty="0"/>
          </a:p>
        </p:txBody>
      </p:sp>
      <p:sp>
        <p:nvSpPr>
          <p:cNvPr id="56" name="TextovéPole 55"/>
          <p:cNvSpPr txBox="1"/>
          <p:nvPr/>
        </p:nvSpPr>
        <p:spPr>
          <a:xfrm>
            <a:off x="0" y="1440000"/>
            <a:ext cx="24122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Sestrojte </a:t>
            </a:r>
            <a:r>
              <a:rPr lang="cs-CZ" sz="1600" b="1" dirty="0" smtClean="0"/>
              <a:t>úhel </a:t>
            </a:r>
            <a:r>
              <a:rPr lang="cs-CZ" sz="1600" b="1" dirty="0" smtClean="0">
                <a:latin typeface="Symbol" pitchFamily="18" charset="2"/>
              </a:rPr>
              <a:t>b</a:t>
            </a:r>
            <a:r>
              <a:rPr lang="cs-CZ" sz="1600" b="1" dirty="0" smtClean="0"/>
              <a:t> = </a:t>
            </a:r>
            <a:r>
              <a:rPr lang="cs-CZ" sz="1600" b="1" dirty="0" smtClean="0">
                <a:latin typeface="Symbol" pitchFamily="18" charset="2"/>
              </a:rPr>
              <a:t>a : 4</a:t>
            </a:r>
            <a:r>
              <a:rPr lang="cs-CZ" sz="1600" b="1" dirty="0" smtClean="0"/>
              <a:t>.</a:t>
            </a:r>
            <a:endParaRPr lang="cs-CZ" sz="1600" b="1" dirty="0"/>
          </a:p>
        </p:txBody>
      </p:sp>
      <p:cxnSp>
        <p:nvCxnSpPr>
          <p:cNvPr id="75" name="Přímá spojnice 74"/>
          <p:cNvCxnSpPr/>
          <p:nvPr/>
        </p:nvCxnSpPr>
        <p:spPr bwMode="auto">
          <a:xfrm>
            <a:off x="5299295" y="4921089"/>
            <a:ext cx="3367005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6" name="Přímá spojnice 75"/>
          <p:cNvCxnSpPr/>
          <p:nvPr/>
        </p:nvCxnSpPr>
        <p:spPr bwMode="auto">
          <a:xfrm>
            <a:off x="5436096" y="4807651"/>
            <a:ext cx="0" cy="21602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8" name="Přímá spojnice 77"/>
          <p:cNvCxnSpPr/>
          <p:nvPr/>
        </p:nvCxnSpPr>
        <p:spPr bwMode="auto">
          <a:xfrm>
            <a:off x="8532440" y="4830918"/>
            <a:ext cx="0" cy="21602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79" name="TextovéPole 78"/>
          <p:cNvSpPr txBox="1"/>
          <p:nvPr/>
        </p:nvSpPr>
        <p:spPr>
          <a:xfrm>
            <a:off x="4968000" y="4794706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W</a:t>
            </a:r>
            <a:endParaRPr lang="cs-CZ" b="1" dirty="0"/>
          </a:p>
        </p:txBody>
      </p:sp>
      <p:sp>
        <p:nvSpPr>
          <p:cNvPr id="80" name="TextovéPole 79"/>
          <p:cNvSpPr txBox="1"/>
          <p:nvPr/>
        </p:nvSpPr>
        <p:spPr>
          <a:xfrm>
            <a:off x="8619294" y="4828879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D</a:t>
            </a:r>
            <a:endParaRPr lang="cs-CZ" b="1" dirty="0"/>
          </a:p>
        </p:txBody>
      </p:sp>
      <p:sp>
        <p:nvSpPr>
          <p:cNvPr id="19" name="Oblouk 18"/>
          <p:cNvSpPr>
            <a:spLocks noChangeAspect="1"/>
          </p:cNvSpPr>
          <p:nvPr/>
        </p:nvSpPr>
        <p:spPr bwMode="auto">
          <a:xfrm>
            <a:off x="-324544" y="2500222"/>
            <a:ext cx="4320000" cy="4320000"/>
          </a:xfrm>
          <a:prstGeom prst="arc">
            <a:avLst>
              <a:gd name="adj1" fmla="val 13574323"/>
              <a:gd name="adj2" fmla="val 577337"/>
            </a:avLst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3" name="Oblouk 82"/>
          <p:cNvSpPr>
            <a:spLocks noChangeAspect="1"/>
          </p:cNvSpPr>
          <p:nvPr/>
        </p:nvSpPr>
        <p:spPr bwMode="auto">
          <a:xfrm>
            <a:off x="3276000" y="2757600"/>
            <a:ext cx="4320000" cy="4320000"/>
          </a:xfrm>
          <a:prstGeom prst="arc">
            <a:avLst>
              <a:gd name="adj1" fmla="val 13275700"/>
              <a:gd name="adj2" fmla="val 226839"/>
            </a:avLst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4" name="Oblouk 83"/>
          <p:cNvSpPr>
            <a:spLocks noChangeAspect="1"/>
          </p:cNvSpPr>
          <p:nvPr/>
        </p:nvSpPr>
        <p:spPr bwMode="auto">
          <a:xfrm>
            <a:off x="1944000" y="843558"/>
            <a:ext cx="4572000" cy="4572000"/>
          </a:xfrm>
          <a:prstGeom prst="arc">
            <a:avLst>
              <a:gd name="adj1" fmla="val 20439879"/>
              <a:gd name="adj2" fmla="val 550460"/>
            </a:avLst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87" name="Přímá spojnice 86"/>
          <p:cNvCxnSpPr/>
          <p:nvPr/>
        </p:nvCxnSpPr>
        <p:spPr bwMode="auto">
          <a:xfrm flipH="1">
            <a:off x="5400000" y="2412000"/>
            <a:ext cx="1379073" cy="2611967"/>
          </a:xfrm>
          <a:prstGeom prst="line">
            <a:avLst/>
          </a:prstGeom>
          <a:solidFill>
            <a:schemeClr val="accent1"/>
          </a:solidFill>
          <a:ln w="635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90" name="Oblouk 89"/>
          <p:cNvSpPr>
            <a:spLocks noChangeAspect="1"/>
          </p:cNvSpPr>
          <p:nvPr/>
        </p:nvSpPr>
        <p:spPr bwMode="auto">
          <a:xfrm>
            <a:off x="6228184" y="3672000"/>
            <a:ext cx="2520000" cy="2520000"/>
          </a:xfrm>
          <a:prstGeom prst="arc">
            <a:avLst>
              <a:gd name="adj1" fmla="val 14565946"/>
              <a:gd name="adj2" fmla="val 18388498"/>
            </a:avLst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91" name="TextovéPole 90"/>
          <p:cNvSpPr txBox="1"/>
          <p:nvPr/>
        </p:nvSpPr>
        <p:spPr>
          <a:xfrm>
            <a:off x="7277627" y="3286717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C</a:t>
            </a:r>
            <a:endParaRPr lang="cs-CZ" b="1" dirty="0"/>
          </a:p>
        </p:txBody>
      </p:sp>
      <p:cxnSp>
        <p:nvCxnSpPr>
          <p:cNvPr id="92" name="Přímá spojnice 91"/>
          <p:cNvCxnSpPr/>
          <p:nvPr/>
        </p:nvCxnSpPr>
        <p:spPr bwMode="auto">
          <a:xfrm>
            <a:off x="7421643" y="3672000"/>
            <a:ext cx="216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98" name="TextovéPole 97"/>
          <p:cNvSpPr txBox="1"/>
          <p:nvPr/>
        </p:nvSpPr>
        <p:spPr>
          <a:xfrm>
            <a:off x="0" y="1440000"/>
            <a:ext cx="40679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1. Sestrojíme polopřímku </a:t>
            </a:r>
            <a:r>
              <a:rPr lang="cs-CZ" sz="1600" b="1" dirty="0" smtClean="0"/>
              <a:t>WD.</a:t>
            </a:r>
            <a:endParaRPr lang="cs-CZ" sz="1600" b="1" dirty="0"/>
          </a:p>
        </p:txBody>
      </p:sp>
      <p:sp>
        <p:nvSpPr>
          <p:cNvPr id="99" name="TextovéPole 98"/>
          <p:cNvSpPr txBox="1"/>
          <p:nvPr/>
        </p:nvSpPr>
        <p:spPr>
          <a:xfrm>
            <a:off x="0" y="1440000"/>
            <a:ext cx="91487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2. Sestrojíme obloučky libovolného (ne příliš malého; stejného) poloměru se středy V, </a:t>
            </a:r>
            <a:r>
              <a:rPr lang="cs-CZ" sz="1600" b="1" dirty="0" smtClean="0"/>
              <a:t>W.</a:t>
            </a:r>
            <a:endParaRPr lang="cs-CZ" sz="1600" b="1" dirty="0"/>
          </a:p>
        </p:txBody>
      </p:sp>
      <p:sp>
        <p:nvSpPr>
          <p:cNvPr id="100" name="TextovéPole 99"/>
          <p:cNvSpPr txBox="1"/>
          <p:nvPr/>
        </p:nvSpPr>
        <p:spPr>
          <a:xfrm>
            <a:off x="744" y="1440000"/>
            <a:ext cx="91432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3. Do kružítka vezmeme vzdálenost průsečíků obloučku s oběma rameny </a:t>
            </a:r>
            <a:r>
              <a:rPr lang="cs-CZ" sz="1600" b="1" dirty="0" smtClean="0"/>
              <a:t>úhlu </a:t>
            </a:r>
            <a:r>
              <a:rPr lang="cs-CZ" sz="1600" b="1" dirty="0" smtClean="0">
                <a:latin typeface="Symbol" pitchFamily="18" charset="2"/>
              </a:rPr>
              <a:t>a</a:t>
            </a:r>
            <a:r>
              <a:rPr lang="cs-CZ" sz="1600" b="1" dirty="0" smtClean="0"/>
              <a:t> </a:t>
            </a:r>
            <a:r>
              <a:rPr lang="cs-CZ" sz="1600" b="1" dirty="0" smtClean="0"/>
              <a:t>a tuto vzdálenost přeneseme k polopřímce </a:t>
            </a:r>
            <a:r>
              <a:rPr lang="cs-CZ" sz="1600" b="1" dirty="0" smtClean="0"/>
              <a:t>WD - </a:t>
            </a:r>
            <a:r>
              <a:rPr lang="cs-CZ" sz="1600" b="1" dirty="0" smtClean="0"/>
              <a:t>(X).</a:t>
            </a:r>
            <a:endParaRPr lang="cs-CZ" sz="1600" b="1" dirty="0"/>
          </a:p>
        </p:txBody>
      </p:sp>
      <p:sp>
        <p:nvSpPr>
          <p:cNvPr id="102" name="TextovéPole 101"/>
          <p:cNvSpPr txBox="1"/>
          <p:nvPr/>
        </p:nvSpPr>
        <p:spPr>
          <a:xfrm>
            <a:off x="744" y="1440000"/>
            <a:ext cx="914325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4. </a:t>
            </a:r>
            <a:r>
              <a:rPr lang="cs-CZ" sz="1600" b="1" dirty="0" smtClean="0"/>
              <a:t>Úhel XWD rozdělíme na polovinu (sestrojíme osu úhlu XWD) – průsečík označíme Y.</a:t>
            </a:r>
            <a:endParaRPr lang="cs-CZ" sz="1600" b="1" dirty="0"/>
          </a:p>
        </p:txBody>
      </p:sp>
      <p:sp>
        <p:nvSpPr>
          <p:cNvPr id="104" name="TextovéPole 103"/>
          <p:cNvSpPr txBox="1"/>
          <p:nvPr/>
        </p:nvSpPr>
        <p:spPr>
          <a:xfrm>
            <a:off x="0" y="1440000"/>
            <a:ext cx="9144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5. </a:t>
            </a:r>
            <a:r>
              <a:rPr lang="cs-CZ" sz="1600" b="1" dirty="0" smtClean="0"/>
              <a:t>Vzniklý úhel rozdělíme opět na polovinu (znovu sestrojíme osu úhlu).</a:t>
            </a:r>
            <a:endParaRPr lang="cs-CZ" sz="1600" b="1" dirty="0"/>
          </a:p>
        </p:txBody>
      </p:sp>
      <p:sp>
        <p:nvSpPr>
          <p:cNvPr id="105" name="TextovéPole 104"/>
          <p:cNvSpPr txBox="1"/>
          <p:nvPr/>
        </p:nvSpPr>
        <p:spPr>
          <a:xfrm>
            <a:off x="0" y="1440000"/>
            <a:ext cx="9144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7. </a:t>
            </a:r>
            <a:r>
              <a:rPr lang="cs-CZ" sz="1600" b="1" dirty="0" smtClean="0"/>
              <a:t>Kontrolu provedeme </a:t>
            </a:r>
            <a:r>
              <a:rPr lang="cs-CZ" sz="1600" b="1" dirty="0" smtClean="0"/>
              <a:t>změřením </a:t>
            </a:r>
            <a:r>
              <a:rPr lang="cs-CZ" sz="1600" b="1" dirty="0" smtClean="0"/>
              <a:t>výsledného úhlu úhloměrem.</a:t>
            </a:r>
            <a:endParaRPr lang="cs-CZ" sz="1600" b="1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06" name="TextovéPole 105"/>
              <p:cNvSpPr txBox="1"/>
              <p:nvPr/>
            </p:nvSpPr>
            <p:spPr>
              <a:xfrm>
                <a:off x="7200000" y="2160000"/>
                <a:ext cx="2069906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sz="1600" b="1" dirty="0" smtClean="0"/>
                  <a:t>8. </a:t>
                </a:r>
                <a:r>
                  <a:rPr lang="cs-CZ" sz="1600" b="1" dirty="0" smtClean="0">
                    <a:solidFill>
                      <a:srgbClr val="FF0000"/>
                    </a:solidFill>
                    <a:latin typeface="Symbol" pitchFamily="18" charset="2"/>
                    <a:ea typeface="Cambria Math"/>
                  </a:rPr>
                  <a:t>b </a:t>
                </a:r>
                <a14:m>
                  <m:oMath xmlns:m="http://schemas.openxmlformats.org/officeDocument/2006/math">
                    <m:acc>
                      <m:accPr>
                        <m:chr m:val="̇"/>
                        <m:ctrlPr>
                          <a:rPr lang="cs-CZ" sz="1600" b="1" i="1" smtClean="0">
                            <a:solidFill>
                              <a:srgbClr val="FF0000"/>
                            </a:solidFill>
                            <a:latin typeface="Cambria Math"/>
                            <a:ea typeface="Cambria Math"/>
                          </a:rPr>
                        </m:ctrlPr>
                      </m:accPr>
                      <m:e>
                        <m:r>
                          <a:rPr lang="cs-CZ" sz="1600" b="1" i="1" smtClean="0">
                            <a:solidFill>
                              <a:srgbClr val="FF0000"/>
                            </a:solidFill>
                            <a:latin typeface="Cambria Math"/>
                            <a:ea typeface="Cambria Math"/>
                          </a:rPr>
                          <m:t>=</m:t>
                        </m:r>
                      </m:e>
                    </m:acc>
                  </m:oMath>
                </a14:m>
                <a:r>
                  <a:rPr lang="cs-CZ" sz="1600" b="1" dirty="0" smtClean="0">
                    <a:solidFill>
                      <a:srgbClr val="FF0000"/>
                    </a:solidFill>
                    <a:latin typeface="Arial" pitchFamily="34" charset="0"/>
                    <a:ea typeface="Cambria Math"/>
                    <a:cs typeface="Arial" pitchFamily="34" charset="0"/>
                  </a:rPr>
                  <a:t>31° </a:t>
                </a:r>
                <a:r>
                  <a:rPr lang="cs-CZ" sz="1600" b="1" dirty="0" smtClean="0">
                    <a:latin typeface="Arial" pitchFamily="34" charset="0"/>
                    <a:ea typeface="Cambria Math"/>
                    <a:cs typeface="Arial" pitchFamily="34" charset="0"/>
                  </a:rPr>
                  <a:t>(125° : 4)</a:t>
                </a:r>
                <a:endParaRPr lang="cs-CZ" sz="1600" b="1" dirty="0"/>
              </a:p>
            </p:txBody>
          </p:sp>
        </mc:Choice>
        <mc:Fallback>
          <p:sp>
            <p:nvSpPr>
              <p:cNvPr id="106" name="TextovéPole 10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00000" y="2160000"/>
                <a:ext cx="2069906" cy="338554"/>
              </a:xfrm>
              <a:prstGeom prst="rect">
                <a:avLst/>
              </a:prstGeom>
              <a:blipFill rotWithShape="1">
                <a:blip r:embed="rId5"/>
                <a:stretch>
                  <a:fillRect l="-1471" t="-7143" b="-21429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7" name="Oblouk 106"/>
          <p:cNvSpPr>
            <a:spLocks noChangeAspect="1"/>
          </p:cNvSpPr>
          <p:nvPr/>
        </p:nvSpPr>
        <p:spPr bwMode="auto">
          <a:xfrm rot="2685699">
            <a:off x="5405145" y="4505868"/>
            <a:ext cx="720000" cy="720000"/>
          </a:xfrm>
          <a:prstGeom prst="arc">
            <a:avLst>
              <a:gd name="adj1" fmla="val 15850401"/>
              <a:gd name="adj2" fmla="val 19580748"/>
            </a:avLst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08" name="Obdélník 107"/>
          <p:cNvSpPr/>
          <p:nvPr/>
        </p:nvSpPr>
        <p:spPr>
          <a:xfrm>
            <a:off x="5724128" y="4609460"/>
            <a:ext cx="29687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sz="1600" b="1" dirty="0" smtClean="0">
                <a:latin typeface="Symbol" pitchFamily="18" charset="2"/>
                <a:ea typeface="Cambria Math"/>
              </a:rPr>
              <a:t>b</a:t>
            </a:r>
            <a:endParaRPr lang="cs-CZ" sz="1600" dirty="0"/>
          </a:p>
        </p:txBody>
      </p:sp>
      <p:sp>
        <p:nvSpPr>
          <p:cNvPr id="57" name="TextovéPole 56"/>
          <p:cNvSpPr txBox="1"/>
          <p:nvPr/>
        </p:nvSpPr>
        <p:spPr>
          <a:xfrm>
            <a:off x="0" y="1800000"/>
            <a:ext cx="408331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Využiji </a:t>
            </a:r>
            <a:r>
              <a:rPr lang="cs-CZ" sz="1600" b="1" dirty="0" smtClean="0"/>
              <a:t>konstrukce osy úhlu.</a:t>
            </a:r>
            <a:endParaRPr lang="cs-CZ" sz="1600" b="1" dirty="0"/>
          </a:p>
        </p:txBody>
      </p:sp>
      <p:sp>
        <p:nvSpPr>
          <p:cNvPr id="49" name="Oblouk 48"/>
          <p:cNvSpPr>
            <a:spLocks noChangeAspect="1"/>
          </p:cNvSpPr>
          <p:nvPr/>
        </p:nvSpPr>
        <p:spPr bwMode="auto">
          <a:xfrm>
            <a:off x="3672760" y="1240462"/>
            <a:ext cx="7740000" cy="7740000"/>
          </a:xfrm>
          <a:prstGeom prst="arc">
            <a:avLst>
              <a:gd name="adj1" fmla="val 12258233"/>
              <a:gd name="adj2" fmla="val 13033658"/>
            </a:avLst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3962732" y="2684888"/>
            <a:ext cx="33855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b="1" dirty="0"/>
              <a:t>X</a:t>
            </a:r>
            <a:endParaRPr lang="cs-CZ" dirty="0"/>
          </a:p>
        </p:txBody>
      </p:sp>
      <p:sp>
        <p:nvSpPr>
          <p:cNvPr id="50" name="Oblouk 49"/>
          <p:cNvSpPr>
            <a:spLocks noChangeAspect="1"/>
          </p:cNvSpPr>
          <p:nvPr/>
        </p:nvSpPr>
        <p:spPr bwMode="auto">
          <a:xfrm>
            <a:off x="5292000" y="2643758"/>
            <a:ext cx="4572000" cy="4572000"/>
          </a:xfrm>
          <a:prstGeom prst="arc">
            <a:avLst>
              <a:gd name="adj1" fmla="val 13702655"/>
              <a:gd name="adj2" fmla="val 15072563"/>
            </a:avLst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51" name="Přímá spojnice 50"/>
          <p:cNvCxnSpPr/>
          <p:nvPr/>
        </p:nvCxnSpPr>
        <p:spPr bwMode="auto">
          <a:xfrm flipH="1">
            <a:off x="5299296" y="3129558"/>
            <a:ext cx="3161136" cy="1876322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4" name="Oblouk 53"/>
          <p:cNvSpPr>
            <a:spLocks noChangeAspect="1"/>
          </p:cNvSpPr>
          <p:nvPr/>
        </p:nvSpPr>
        <p:spPr bwMode="auto">
          <a:xfrm>
            <a:off x="5220072" y="1707654"/>
            <a:ext cx="2520000" cy="2520000"/>
          </a:xfrm>
          <a:prstGeom prst="arc">
            <a:avLst>
              <a:gd name="adj1" fmla="val 821631"/>
              <a:gd name="adj2" fmla="val 3110502"/>
            </a:avLst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5" name="TextovéPole 54"/>
          <p:cNvSpPr txBox="1"/>
          <p:nvPr/>
        </p:nvSpPr>
        <p:spPr>
          <a:xfrm>
            <a:off x="744" y="1440629"/>
            <a:ext cx="91432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6. Sestrojíme polopřímku (druhé rameno úhlu) spojující bod W a průsečík oblouků (označíme ho C).</a:t>
            </a:r>
            <a:endParaRPr lang="cs-CZ" sz="1600" b="1" dirty="0"/>
          </a:p>
        </p:txBody>
      </p:sp>
      <p:sp>
        <p:nvSpPr>
          <p:cNvPr id="58" name="Obdélník 57"/>
          <p:cNvSpPr/>
          <p:nvPr/>
        </p:nvSpPr>
        <p:spPr>
          <a:xfrm>
            <a:off x="6140733" y="2500222"/>
            <a:ext cx="33855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b="1" dirty="0"/>
              <a:t>Y</a:t>
            </a:r>
            <a:endParaRPr lang="cs-CZ" dirty="0"/>
          </a:p>
        </p:txBody>
      </p:sp>
      <p:cxnSp>
        <p:nvCxnSpPr>
          <p:cNvPr id="59" name="Přímá spojnice 58"/>
          <p:cNvCxnSpPr/>
          <p:nvPr/>
        </p:nvCxnSpPr>
        <p:spPr bwMode="auto">
          <a:xfrm>
            <a:off x="6371287" y="3013200"/>
            <a:ext cx="216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60" name="TextovéPole 59"/>
          <p:cNvSpPr txBox="1"/>
          <p:nvPr/>
        </p:nvSpPr>
        <p:spPr>
          <a:xfrm>
            <a:off x="4680000" y="1800000"/>
            <a:ext cx="4464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Úhly umíme dělit přesně pouze 2, 4, 8, …</a:t>
            </a:r>
            <a:endParaRPr lang="cs-CZ" sz="1600" b="1" dirty="0"/>
          </a:p>
        </p:txBody>
      </p:sp>
      <p:sp>
        <p:nvSpPr>
          <p:cNvPr id="61" name="TextovéPole 60"/>
          <p:cNvSpPr txBox="1"/>
          <p:nvPr/>
        </p:nvSpPr>
        <p:spPr>
          <a:xfrm>
            <a:off x="4680000" y="1800000"/>
            <a:ext cx="422732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>
                <a:hlinkClick r:id="rId6"/>
              </a:rPr>
              <a:t>Dělení úhlu třemi (trisekce úhlu)</a:t>
            </a:r>
            <a:endParaRPr lang="cs-CZ" sz="1600" b="1" dirty="0"/>
          </a:p>
        </p:txBody>
      </p:sp>
    </p:spTree>
    <p:extLst>
      <p:ext uri="{BB962C8B-B14F-4D97-AF65-F5344CB8AC3E}">
        <p14:creationId xmlns:p14="http://schemas.microsoft.com/office/powerpoint/2010/main" val="1196046584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500"/>
                            </p:stCondLst>
                            <p:childTnLst>
                              <p:par>
                                <p:cTn id="3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00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500"/>
                            </p:stCondLst>
                            <p:childTnLst>
                              <p:par>
                                <p:cTn id="4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000"/>
                            </p:stCondLst>
                            <p:childTnLst>
                              <p:par>
                                <p:cTn id="4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0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500"/>
                            </p:stCondLst>
                            <p:childTnLst>
                              <p:par>
                                <p:cTn id="7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10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0" dur="1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1000"/>
                            </p:stCondLst>
                            <p:childTnLst>
                              <p:par>
                                <p:cTn id="8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4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1500"/>
                            </p:stCondLst>
                            <p:childTnLst>
                              <p:par>
                                <p:cTn id="8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2000"/>
                            </p:stCondLst>
                            <p:childTnLst>
                              <p:par>
                                <p:cTn id="9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2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2500"/>
                            </p:stCondLst>
                            <p:childTnLst>
                              <p:par>
                                <p:cTn id="9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0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500"/>
                            </p:stCondLst>
                            <p:childTnLst>
                              <p:par>
                                <p:cTn id="10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5" dur="10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0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5" dur="20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9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500"/>
                            </p:stCondLst>
                            <p:childTnLst>
                              <p:par>
                                <p:cTn id="1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4" dur="10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>
                      <p:stCondLst>
                        <p:cond delay="indefinite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9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1000"/>
                            </p:stCondLst>
                            <p:childTnLst>
                              <p:par>
                                <p:cTn id="1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4" fill="hold">
                      <p:stCondLst>
                        <p:cond delay="indefinite"/>
                      </p:stCondLst>
                      <p:childTnLst>
                        <p:par>
                          <p:cTn id="135" fill="hold">
                            <p:stCondLst>
                              <p:cond delay="0"/>
                            </p:stCondLst>
                            <p:childTnLst>
                              <p:par>
                                <p:cTn id="136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7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9" fill="hold">
                      <p:stCondLst>
                        <p:cond delay="indefinite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3" dur="10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4" fill="hold">
                      <p:stCondLst>
                        <p:cond delay="indefinite"/>
                      </p:stCondLst>
                      <p:childTnLst>
                        <p:par>
                          <p:cTn id="145" fill="hold">
                            <p:stCondLst>
                              <p:cond delay="0"/>
                            </p:stCondLst>
                            <p:childTnLst>
                              <p:par>
                                <p:cTn id="14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8" dur="10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9" fill="hold">
                            <p:stCondLst>
                              <p:cond delay="1000"/>
                            </p:stCondLst>
                            <p:childTnLst>
                              <p:par>
                                <p:cTn id="15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2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3" fill="hold">
                            <p:stCondLst>
                              <p:cond delay="2000"/>
                            </p:stCondLst>
                            <p:childTnLst>
                              <p:par>
                                <p:cTn id="15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6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7" fill="hold">
                      <p:stCondLst>
                        <p:cond delay="indefinite"/>
                      </p:stCondLst>
                      <p:childTnLst>
                        <p:par>
                          <p:cTn id="158" fill="hold">
                            <p:stCondLst>
                              <p:cond delay="0"/>
                            </p:stCondLst>
                            <p:childTnLst>
                              <p:par>
                                <p:cTn id="15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1" dur="10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2" fill="hold">
                      <p:stCondLst>
                        <p:cond delay="indefinite"/>
                      </p:stCondLst>
                      <p:childTnLst>
                        <p:par>
                          <p:cTn id="163" fill="hold">
                            <p:stCondLst>
                              <p:cond delay="0"/>
                            </p:stCondLst>
                            <p:childTnLst>
                              <p:par>
                                <p:cTn id="164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65" dur="2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6" fill="hold">
                            <p:stCondLst>
                              <p:cond delay="2000"/>
                            </p:stCondLst>
                            <p:childTnLst>
                              <p:par>
                                <p:cTn id="16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9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0" fill="hold">
                      <p:stCondLst>
                        <p:cond delay="indefinite"/>
                      </p:stCondLst>
                      <p:childTnLst>
                        <p:par>
                          <p:cTn id="171" fill="hold">
                            <p:stCondLst>
                              <p:cond delay="0"/>
                            </p:stCondLst>
                            <p:childTnLst>
                              <p:par>
                                <p:cTn id="172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3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5" fill="hold">
                      <p:stCondLst>
                        <p:cond delay="indefinite"/>
                      </p:stCondLst>
                      <p:childTnLst>
                        <p:par>
                          <p:cTn id="176" fill="hold">
                            <p:stCondLst>
                              <p:cond delay="0"/>
                            </p:stCondLst>
                            <p:childTnLst>
                              <p:par>
                                <p:cTn id="177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8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0" fill="hold">
                            <p:stCondLst>
                              <p:cond delay="500"/>
                            </p:stCondLst>
                            <p:childTnLst>
                              <p:par>
                                <p:cTn id="18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3" dur="10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4" fill="hold">
                      <p:stCondLst>
                        <p:cond delay="indefinite"/>
                      </p:stCondLst>
                      <p:childTnLst>
                        <p:par>
                          <p:cTn id="185" fill="hold">
                            <p:stCondLst>
                              <p:cond delay="0"/>
                            </p:stCondLst>
                            <p:childTnLst>
                              <p:par>
                                <p:cTn id="18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8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9" fill="hold">
                      <p:stCondLst>
                        <p:cond delay="indefinite"/>
                      </p:stCondLst>
                      <p:childTnLst>
                        <p:par>
                          <p:cTn id="190" fill="hold">
                            <p:stCondLst>
                              <p:cond delay="0"/>
                            </p:stCondLst>
                            <p:childTnLst>
                              <p:par>
                                <p:cTn id="19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3" dur="10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4" fill="hold">
                      <p:stCondLst>
                        <p:cond delay="indefinite"/>
                      </p:stCondLst>
                      <p:childTnLst>
                        <p:par>
                          <p:cTn id="195" fill="hold">
                            <p:stCondLst>
                              <p:cond delay="0"/>
                            </p:stCondLst>
                            <p:childTnLst>
                              <p:par>
                                <p:cTn id="196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7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9" fill="hold">
                            <p:stCondLst>
                              <p:cond delay="500"/>
                            </p:stCondLst>
                            <p:childTnLst>
                              <p:par>
                                <p:cTn id="20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2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3" fill="hold">
                      <p:stCondLst>
                        <p:cond delay="indefinite"/>
                      </p:stCondLst>
                      <p:childTnLst>
                        <p:par>
                          <p:cTn id="204" fill="hold">
                            <p:stCondLst>
                              <p:cond delay="0"/>
                            </p:stCondLst>
                            <p:childTnLst>
                              <p:par>
                                <p:cTn id="20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7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8" fill="hold">
                            <p:stCondLst>
                              <p:cond delay="1000"/>
                            </p:stCondLst>
                            <p:childTnLst>
                              <p:par>
                                <p:cTn id="20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1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2" fill="hold">
                            <p:stCondLst>
                              <p:cond delay="1500"/>
                            </p:stCondLst>
                            <p:childTnLst>
                              <p:par>
                                <p:cTn id="2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5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6" fill="hold">
                            <p:stCondLst>
                              <p:cond delay="2000"/>
                            </p:stCondLst>
                            <p:childTnLst>
                              <p:par>
                                <p:cTn id="2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9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3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4" fill="hold">
                      <p:stCondLst>
                        <p:cond delay="indefinite"/>
                      </p:stCondLst>
                      <p:childTnLst>
                        <p:par>
                          <p:cTn id="225" fill="hold">
                            <p:stCondLst>
                              <p:cond delay="0"/>
                            </p:stCondLst>
                            <p:childTnLst>
                              <p:par>
                                <p:cTn id="226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9" fill="hold">
                            <p:stCondLst>
                              <p:cond delay="500"/>
                            </p:stCondLst>
                            <p:childTnLst>
                              <p:par>
                                <p:cTn id="2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2" dur="10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3" fill="hold">
                      <p:stCondLst>
                        <p:cond delay="indefinite"/>
                      </p:stCondLst>
                      <p:childTnLst>
                        <p:par>
                          <p:cTn id="234" fill="hold">
                            <p:stCondLst>
                              <p:cond delay="0"/>
                            </p:stCondLst>
                            <p:childTnLst>
                              <p:par>
                                <p:cTn id="23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0" fill="hold">
                      <p:stCondLst>
                        <p:cond delay="indefinite"/>
                      </p:stCondLst>
                      <p:childTnLst>
                        <p:par>
                          <p:cTn id="241" fill="hold">
                            <p:stCondLst>
                              <p:cond delay="0"/>
                            </p:stCondLst>
                            <p:childTnLst>
                              <p:par>
                                <p:cTn id="242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3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5" fill="hold">
                            <p:stCondLst>
                              <p:cond delay="500"/>
                            </p:stCondLst>
                            <p:childTnLst>
                              <p:par>
                                <p:cTn id="24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8" dur="10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9" fill="hold">
                      <p:stCondLst>
                        <p:cond delay="indefinite"/>
                      </p:stCondLst>
                      <p:childTnLst>
                        <p:par>
                          <p:cTn id="250" fill="hold">
                            <p:stCondLst>
                              <p:cond delay="0"/>
                            </p:stCondLst>
                            <p:childTnLst>
                              <p:par>
                                <p:cTn id="25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3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4" fill="hold">
                      <p:stCondLst>
                        <p:cond delay="indefinite"/>
                      </p:stCondLst>
                      <p:childTnLst>
                        <p:par>
                          <p:cTn id="255" fill="hold">
                            <p:stCondLst>
                              <p:cond delay="0"/>
                            </p:stCondLst>
                            <p:childTnLst>
                              <p:par>
                                <p:cTn id="256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7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9" fill="hold">
                      <p:stCondLst>
                        <p:cond delay="indefinite"/>
                      </p:stCondLst>
                      <p:childTnLst>
                        <p:par>
                          <p:cTn id="260" fill="hold">
                            <p:stCondLst>
                              <p:cond delay="0"/>
                            </p:stCondLst>
                            <p:childTnLst>
                              <p:par>
                                <p:cTn id="26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3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4" fill="hold">
                      <p:stCondLst>
                        <p:cond delay="indefinite"/>
                      </p:stCondLst>
                      <p:childTnLst>
                        <p:par>
                          <p:cTn id="265" fill="hold">
                            <p:stCondLst>
                              <p:cond delay="0"/>
                            </p:stCondLst>
                            <p:childTnLst>
                              <p:par>
                                <p:cTn id="266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7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" grpId="0"/>
      <p:bldP spid="77" grpId="1"/>
      <p:bldP spid="18" grpId="0"/>
      <p:bldP spid="37" grpId="0"/>
      <p:bldP spid="38" grpId="0"/>
      <p:bldP spid="20" grpId="0" animBg="1"/>
      <p:bldP spid="4" grpId="0"/>
      <p:bldP spid="56" grpId="0"/>
      <p:bldP spid="56" grpId="1"/>
      <p:bldP spid="79" grpId="0"/>
      <p:bldP spid="80" grpId="0"/>
      <p:bldP spid="19" grpId="0" animBg="1"/>
      <p:bldP spid="83" grpId="0" animBg="1"/>
      <p:bldP spid="84" grpId="0" animBg="1"/>
      <p:bldP spid="90" grpId="0" animBg="1"/>
      <p:bldP spid="91" grpId="0"/>
      <p:bldP spid="98" grpId="0"/>
      <p:bldP spid="98" grpId="1"/>
      <p:bldP spid="99" grpId="0"/>
      <p:bldP spid="99" grpId="1"/>
      <p:bldP spid="100" grpId="0"/>
      <p:bldP spid="100" grpId="1"/>
      <p:bldP spid="102" grpId="0"/>
      <p:bldP spid="102" grpId="1"/>
      <p:bldP spid="104" grpId="0"/>
      <p:bldP spid="104" grpId="1"/>
      <p:bldP spid="105" grpId="0"/>
      <p:bldP spid="105" grpId="1"/>
      <p:bldP spid="106" grpId="0"/>
      <p:bldP spid="107" grpId="0" animBg="1"/>
      <p:bldP spid="108" grpId="0"/>
      <p:bldP spid="57" grpId="0"/>
      <p:bldP spid="57" grpId="1"/>
      <p:bldP spid="49" grpId="0" animBg="1"/>
      <p:bldP spid="13" grpId="0"/>
      <p:bldP spid="50" grpId="0" animBg="1"/>
      <p:bldP spid="54" grpId="0" animBg="1"/>
      <p:bldP spid="55" grpId="0"/>
      <p:bldP spid="55" grpId="1"/>
      <p:bldP spid="58" grpId="0"/>
      <p:bldP spid="60" grpId="0"/>
      <p:bldP spid="60" grpId="1"/>
      <p:bldP spid="61" grpId="0"/>
      <p:bldP spid="61" grpId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900521" y="51470"/>
            <a:ext cx="8351999" cy="1096565"/>
          </a:xfrm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Konstrukce úhlů (bez úhloměru)</a:t>
            </a:r>
            <a:endParaRPr lang="cs-CZ" sz="3200" dirty="0"/>
          </a:p>
        </p:txBody>
      </p:sp>
      <p:sp>
        <p:nvSpPr>
          <p:cNvPr id="3" name="TextovéPole 2"/>
          <p:cNvSpPr txBox="1"/>
          <p:nvPr/>
        </p:nvSpPr>
        <p:spPr>
          <a:xfrm>
            <a:off x="0" y="1552567"/>
            <a:ext cx="77403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Sestrojte pravý úhel (90°) s využitím  (pouze) pravítka a kružítka.</a:t>
            </a:r>
            <a:endParaRPr lang="cs-CZ" b="1" dirty="0"/>
          </a:p>
        </p:txBody>
      </p:sp>
      <p:sp>
        <p:nvSpPr>
          <p:cNvPr id="52" name="TextovéPole 51"/>
          <p:cNvSpPr txBox="1"/>
          <p:nvPr/>
        </p:nvSpPr>
        <p:spPr>
          <a:xfrm>
            <a:off x="4860000" y="2160000"/>
            <a:ext cx="4320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1. Sestrojíme přímý úhel XVB.</a:t>
            </a:r>
            <a:endParaRPr lang="cs-CZ" b="1" dirty="0"/>
          </a:p>
        </p:txBody>
      </p:sp>
      <p:cxnSp>
        <p:nvCxnSpPr>
          <p:cNvPr id="6" name="Přímá spojnice 5"/>
          <p:cNvCxnSpPr/>
          <p:nvPr/>
        </p:nvCxnSpPr>
        <p:spPr bwMode="auto">
          <a:xfrm>
            <a:off x="395536" y="4500000"/>
            <a:ext cx="432048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" name="Přímá spojnice 8"/>
          <p:cNvCxnSpPr/>
          <p:nvPr/>
        </p:nvCxnSpPr>
        <p:spPr bwMode="auto">
          <a:xfrm>
            <a:off x="2555776" y="4391988"/>
            <a:ext cx="0" cy="216024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2" name="Přímá spojnice 61"/>
          <p:cNvCxnSpPr/>
          <p:nvPr/>
        </p:nvCxnSpPr>
        <p:spPr bwMode="auto">
          <a:xfrm>
            <a:off x="539552" y="4392000"/>
            <a:ext cx="0" cy="216024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3" name="Přímá spojnice 62"/>
          <p:cNvCxnSpPr/>
          <p:nvPr/>
        </p:nvCxnSpPr>
        <p:spPr bwMode="auto">
          <a:xfrm>
            <a:off x="4644008" y="4392000"/>
            <a:ext cx="0" cy="216024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1" name="TextovéPole 10"/>
          <p:cNvSpPr txBox="1"/>
          <p:nvPr/>
        </p:nvSpPr>
        <p:spPr>
          <a:xfrm>
            <a:off x="287524" y="4619083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b="1" dirty="0" smtClean="0"/>
              <a:t>X</a:t>
            </a:r>
            <a:endParaRPr lang="cs-CZ" b="1" dirty="0"/>
          </a:p>
        </p:txBody>
      </p:sp>
      <p:sp>
        <p:nvSpPr>
          <p:cNvPr id="64" name="TextovéPole 63"/>
          <p:cNvSpPr txBox="1"/>
          <p:nvPr/>
        </p:nvSpPr>
        <p:spPr>
          <a:xfrm>
            <a:off x="2303748" y="4627647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b="1" dirty="0" smtClean="0"/>
              <a:t>V</a:t>
            </a:r>
            <a:endParaRPr lang="cs-CZ" b="1" dirty="0"/>
          </a:p>
        </p:txBody>
      </p:sp>
      <p:sp>
        <p:nvSpPr>
          <p:cNvPr id="65" name="TextovéPole 64"/>
          <p:cNvSpPr txBox="1"/>
          <p:nvPr/>
        </p:nvSpPr>
        <p:spPr>
          <a:xfrm>
            <a:off x="4391980" y="4586817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b="1" dirty="0" smtClean="0"/>
              <a:t>B</a:t>
            </a:r>
            <a:endParaRPr lang="cs-CZ" b="1" dirty="0"/>
          </a:p>
        </p:txBody>
      </p:sp>
      <p:sp>
        <p:nvSpPr>
          <p:cNvPr id="66" name="TextovéPole 65"/>
          <p:cNvSpPr txBox="1"/>
          <p:nvPr/>
        </p:nvSpPr>
        <p:spPr>
          <a:xfrm>
            <a:off x="4860000" y="2880000"/>
            <a:ext cx="4320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2. Sestrojíme osu tohoto úhlu.</a:t>
            </a:r>
            <a:endParaRPr lang="cs-CZ" b="1" dirty="0"/>
          </a:p>
        </p:txBody>
      </p:sp>
      <p:sp>
        <p:nvSpPr>
          <p:cNvPr id="14" name="Oblouk 13"/>
          <p:cNvSpPr>
            <a:spLocks noChangeAspect="1"/>
          </p:cNvSpPr>
          <p:nvPr/>
        </p:nvSpPr>
        <p:spPr bwMode="auto">
          <a:xfrm>
            <a:off x="-1440000" y="2322012"/>
            <a:ext cx="4320000" cy="4320000"/>
          </a:xfrm>
          <a:prstGeom prst="arc">
            <a:avLst>
              <a:gd name="adj1" fmla="val 18887132"/>
              <a:gd name="adj2" fmla="val 20545875"/>
            </a:avLst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7" name="Oblouk 66"/>
          <p:cNvSpPr>
            <a:spLocks noChangeAspect="1"/>
          </p:cNvSpPr>
          <p:nvPr/>
        </p:nvSpPr>
        <p:spPr bwMode="auto">
          <a:xfrm>
            <a:off x="2196000" y="2340000"/>
            <a:ext cx="4320000" cy="4320000"/>
          </a:xfrm>
          <a:prstGeom prst="arc">
            <a:avLst>
              <a:gd name="adj1" fmla="val 11948339"/>
              <a:gd name="adj2" fmla="val 13491241"/>
            </a:avLst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16" name="Přímá spojnice 15"/>
          <p:cNvCxnSpPr/>
          <p:nvPr/>
        </p:nvCxnSpPr>
        <p:spPr bwMode="auto">
          <a:xfrm flipV="1">
            <a:off x="2555776" y="1926280"/>
            <a:ext cx="0" cy="2701367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68" name="Oblouk 67"/>
          <p:cNvSpPr>
            <a:spLocks noChangeAspect="1"/>
          </p:cNvSpPr>
          <p:nvPr/>
        </p:nvSpPr>
        <p:spPr bwMode="auto">
          <a:xfrm>
            <a:off x="756000" y="2700000"/>
            <a:ext cx="3636000" cy="3636000"/>
          </a:xfrm>
          <a:prstGeom prst="arc">
            <a:avLst>
              <a:gd name="adj1" fmla="val 10634034"/>
              <a:gd name="adj2" fmla="val 104629"/>
            </a:avLst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9" name="TextovéPole 68"/>
          <p:cNvSpPr txBox="1"/>
          <p:nvPr/>
        </p:nvSpPr>
        <p:spPr>
          <a:xfrm>
            <a:off x="1943972" y="1921899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b="1" dirty="0" smtClean="0"/>
              <a:t>A</a:t>
            </a:r>
            <a:endParaRPr lang="cs-CZ" b="1" dirty="0"/>
          </a:p>
        </p:txBody>
      </p:sp>
      <p:cxnSp>
        <p:nvCxnSpPr>
          <p:cNvPr id="70" name="Přímá spojnice 69"/>
          <p:cNvCxnSpPr/>
          <p:nvPr/>
        </p:nvCxnSpPr>
        <p:spPr bwMode="auto">
          <a:xfrm>
            <a:off x="2448000" y="2106565"/>
            <a:ext cx="216000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1" name="Přímá spojnice 70"/>
          <p:cNvCxnSpPr/>
          <p:nvPr/>
        </p:nvCxnSpPr>
        <p:spPr bwMode="auto">
          <a:xfrm>
            <a:off x="2339752" y="4503145"/>
            <a:ext cx="2880320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3" name="Oblouk 22"/>
          <p:cNvSpPr/>
          <p:nvPr/>
        </p:nvSpPr>
        <p:spPr bwMode="auto">
          <a:xfrm>
            <a:off x="2159732" y="4103956"/>
            <a:ext cx="792088" cy="792088"/>
          </a:xfrm>
          <a:prstGeom prst="arc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2" name="TextovéPole 71"/>
          <p:cNvSpPr txBox="1"/>
          <p:nvPr/>
        </p:nvSpPr>
        <p:spPr>
          <a:xfrm>
            <a:off x="2483768" y="4148668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b="1" dirty="0" smtClean="0">
                <a:latin typeface="Symbol" pitchFamily="18" charset="2"/>
              </a:rPr>
              <a:t>a</a:t>
            </a:r>
            <a:endParaRPr lang="cs-CZ" b="1" dirty="0">
              <a:latin typeface="Symbol" pitchFamily="18" charset="2"/>
            </a:endParaRPr>
          </a:p>
        </p:txBody>
      </p:sp>
      <p:sp>
        <p:nvSpPr>
          <p:cNvPr id="73" name="TextovéPole 72"/>
          <p:cNvSpPr txBox="1"/>
          <p:nvPr/>
        </p:nvSpPr>
        <p:spPr>
          <a:xfrm>
            <a:off x="4860000" y="3600000"/>
            <a:ext cx="43204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3. Osa přímého úhlu je ramenem úhlu </a:t>
            </a:r>
            <a:br>
              <a:rPr lang="cs-CZ" b="1" dirty="0" smtClean="0"/>
            </a:br>
            <a:r>
              <a:rPr lang="cs-CZ" b="1" dirty="0" smtClean="0"/>
              <a:t>    pravého.</a:t>
            </a:r>
            <a:endParaRPr lang="cs-CZ" b="1" dirty="0"/>
          </a:p>
        </p:txBody>
      </p:sp>
      <p:cxnSp>
        <p:nvCxnSpPr>
          <p:cNvPr id="74" name="Přímá spojnice 73"/>
          <p:cNvCxnSpPr/>
          <p:nvPr/>
        </p:nvCxnSpPr>
        <p:spPr bwMode="auto">
          <a:xfrm flipV="1">
            <a:off x="2556000" y="1943795"/>
            <a:ext cx="0" cy="2701367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dashDot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1530445922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51" dur="2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1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6" dur="1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1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6"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1000"/>
                            </p:stCondLst>
                            <p:childTnLst>
                              <p:par>
                                <p:cTn id="7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0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2000"/>
                            </p:stCondLst>
                            <p:childTnLst>
                              <p:par>
                                <p:cTn id="8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4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2500"/>
                            </p:stCondLst>
                            <p:childTnLst>
                              <p:par>
                                <p:cTn id="8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3000"/>
                            </p:stCondLst>
                            <p:childTnLst>
                              <p:par>
                                <p:cTn id="9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3500"/>
                            </p:stCondLst>
                            <p:childTnLst>
                              <p:par>
                                <p:cTn id="9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2" grpId="0"/>
      <p:bldP spid="11" grpId="0"/>
      <p:bldP spid="64" grpId="0"/>
      <p:bldP spid="65" grpId="0"/>
      <p:bldP spid="66" grpId="0"/>
      <p:bldP spid="14" grpId="0" animBg="1"/>
      <p:bldP spid="67" grpId="0" animBg="1"/>
      <p:bldP spid="68" grpId="0" animBg="1"/>
      <p:bldP spid="69" grpId="0"/>
      <p:bldP spid="23" grpId="0" animBg="1"/>
      <p:bldP spid="72" grpId="0"/>
      <p:bldP spid="7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Obrázek 2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33643" y="2522294"/>
            <a:ext cx="3893643" cy="2141504"/>
          </a:xfrm>
          <a:prstGeom prst="rect">
            <a:avLst/>
          </a:prstGeom>
        </p:spPr>
      </p:pic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900521" y="51470"/>
            <a:ext cx="8351999" cy="1096565"/>
          </a:xfrm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Konstrukce úhlů (bez úhloměru)</a:t>
            </a:r>
            <a:endParaRPr lang="cs-CZ" sz="3200" dirty="0"/>
          </a:p>
        </p:txBody>
      </p:sp>
      <p:sp>
        <p:nvSpPr>
          <p:cNvPr id="3" name="TextovéPole 2"/>
          <p:cNvSpPr txBox="1"/>
          <p:nvPr/>
        </p:nvSpPr>
        <p:spPr>
          <a:xfrm>
            <a:off x="0" y="1552567"/>
            <a:ext cx="77403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Sestrojte úhel o velikosti 60° s využitím  (pouze) pravítka a kružítka.</a:t>
            </a:r>
            <a:endParaRPr lang="cs-CZ" b="1" dirty="0"/>
          </a:p>
        </p:txBody>
      </p:sp>
      <p:sp>
        <p:nvSpPr>
          <p:cNvPr id="52" name="TextovéPole 51"/>
          <p:cNvSpPr txBox="1"/>
          <p:nvPr/>
        </p:nvSpPr>
        <p:spPr>
          <a:xfrm>
            <a:off x="3780000" y="1980000"/>
            <a:ext cx="5310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1. Sestrojíme polopřímku VB.</a:t>
            </a:r>
            <a:endParaRPr lang="cs-CZ" b="1" dirty="0"/>
          </a:p>
        </p:txBody>
      </p:sp>
      <p:cxnSp>
        <p:nvCxnSpPr>
          <p:cNvPr id="9" name="Přímá spojnice 8"/>
          <p:cNvCxnSpPr/>
          <p:nvPr/>
        </p:nvCxnSpPr>
        <p:spPr bwMode="auto">
          <a:xfrm>
            <a:off x="1079348" y="4391988"/>
            <a:ext cx="0" cy="216024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3" name="Přímá spojnice 62"/>
          <p:cNvCxnSpPr/>
          <p:nvPr/>
        </p:nvCxnSpPr>
        <p:spPr bwMode="auto">
          <a:xfrm>
            <a:off x="3419872" y="4392000"/>
            <a:ext cx="0" cy="216024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64" name="TextovéPole 63"/>
          <p:cNvSpPr txBox="1"/>
          <p:nvPr/>
        </p:nvSpPr>
        <p:spPr>
          <a:xfrm>
            <a:off x="827320" y="4627647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b="1" dirty="0" smtClean="0"/>
              <a:t>V</a:t>
            </a:r>
            <a:endParaRPr lang="cs-CZ" b="1" dirty="0"/>
          </a:p>
        </p:txBody>
      </p:sp>
      <p:sp>
        <p:nvSpPr>
          <p:cNvPr id="65" name="TextovéPole 64"/>
          <p:cNvSpPr txBox="1"/>
          <p:nvPr/>
        </p:nvSpPr>
        <p:spPr>
          <a:xfrm>
            <a:off x="3203848" y="4586817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b="1" dirty="0" smtClean="0"/>
              <a:t>B</a:t>
            </a:r>
            <a:endParaRPr lang="cs-CZ" b="1" dirty="0"/>
          </a:p>
        </p:txBody>
      </p:sp>
      <p:sp>
        <p:nvSpPr>
          <p:cNvPr id="66" name="TextovéPole 65"/>
          <p:cNvSpPr txBox="1"/>
          <p:nvPr/>
        </p:nvSpPr>
        <p:spPr>
          <a:xfrm>
            <a:off x="3780000" y="2412000"/>
            <a:ext cx="53302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2. Sestrojíme oblouk libovolného (ne příliš </a:t>
            </a:r>
            <a:br>
              <a:rPr lang="cs-CZ" b="1" dirty="0" smtClean="0"/>
            </a:br>
            <a:r>
              <a:rPr lang="cs-CZ" b="1" dirty="0" smtClean="0"/>
              <a:t>    malého) poloměru se středem V.</a:t>
            </a:r>
            <a:endParaRPr lang="cs-CZ" b="1" dirty="0"/>
          </a:p>
        </p:txBody>
      </p:sp>
      <p:sp>
        <p:nvSpPr>
          <p:cNvPr id="67" name="Oblouk 66"/>
          <p:cNvSpPr>
            <a:spLocks noChangeAspect="1"/>
          </p:cNvSpPr>
          <p:nvPr/>
        </p:nvSpPr>
        <p:spPr bwMode="auto">
          <a:xfrm>
            <a:off x="1080000" y="2520000"/>
            <a:ext cx="3960000" cy="3960000"/>
          </a:xfrm>
          <a:prstGeom prst="arc">
            <a:avLst>
              <a:gd name="adj1" fmla="val 13029234"/>
              <a:gd name="adj2" fmla="val 15228346"/>
            </a:avLst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16" name="Přímá spojnice 15"/>
          <p:cNvCxnSpPr/>
          <p:nvPr/>
        </p:nvCxnSpPr>
        <p:spPr bwMode="auto">
          <a:xfrm flipV="1">
            <a:off x="971600" y="2106565"/>
            <a:ext cx="1512168" cy="2557233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68" name="Oblouk 67"/>
          <p:cNvSpPr>
            <a:spLocks noChangeAspect="1"/>
          </p:cNvSpPr>
          <p:nvPr/>
        </p:nvSpPr>
        <p:spPr bwMode="auto">
          <a:xfrm>
            <a:off x="-900000" y="2520000"/>
            <a:ext cx="3960000" cy="3960000"/>
          </a:xfrm>
          <a:prstGeom prst="arc">
            <a:avLst>
              <a:gd name="adj1" fmla="val 16324878"/>
              <a:gd name="adj2" fmla="val 104629"/>
            </a:avLst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9" name="TextovéPole 68"/>
          <p:cNvSpPr txBox="1"/>
          <p:nvPr/>
        </p:nvSpPr>
        <p:spPr>
          <a:xfrm>
            <a:off x="1835696" y="2082879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b="1" dirty="0" smtClean="0"/>
              <a:t>A</a:t>
            </a:r>
            <a:endParaRPr lang="cs-CZ" b="1" dirty="0"/>
          </a:p>
        </p:txBody>
      </p:sp>
      <p:cxnSp>
        <p:nvCxnSpPr>
          <p:cNvPr id="70" name="Přímá spojnice 69"/>
          <p:cNvCxnSpPr/>
          <p:nvPr/>
        </p:nvCxnSpPr>
        <p:spPr bwMode="auto">
          <a:xfrm>
            <a:off x="2267768" y="2267545"/>
            <a:ext cx="216000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1" name="Přímá spojnice 70"/>
          <p:cNvCxnSpPr/>
          <p:nvPr/>
        </p:nvCxnSpPr>
        <p:spPr bwMode="auto">
          <a:xfrm>
            <a:off x="863324" y="4500000"/>
            <a:ext cx="2880320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3" name="Oblouk 22"/>
          <p:cNvSpPr/>
          <p:nvPr/>
        </p:nvSpPr>
        <p:spPr bwMode="auto">
          <a:xfrm>
            <a:off x="683304" y="4103956"/>
            <a:ext cx="792088" cy="792088"/>
          </a:xfrm>
          <a:prstGeom prst="arc">
            <a:avLst>
              <a:gd name="adj1" fmla="val 18022657"/>
              <a:gd name="adj2" fmla="val 0"/>
            </a:avLst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2" name="TextovéPole 71"/>
          <p:cNvSpPr txBox="1"/>
          <p:nvPr/>
        </p:nvSpPr>
        <p:spPr>
          <a:xfrm>
            <a:off x="1043608" y="4155365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b="1" dirty="0" smtClean="0">
                <a:latin typeface="Symbol" pitchFamily="18" charset="2"/>
              </a:rPr>
              <a:t>a</a:t>
            </a:r>
            <a:endParaRPr lang="cs-CZ" b="1" dirty="0">
              <a:latin typeface="Symbol" pitchFamily="18" charset="2"/>
            </a:endParaRPr>
          </a:p>
        </p:txBody>
      </p:sp>
      <p:sp>
        <p:nvSpPr>
          <p:cNvPr id="73" name="TextovéPole 72"/>
          <p:cNvSpPr txBox="1"/>
          <p:nvPr/>
        </p:nvSpPr>
        <p:spPr>
          <a:xfrm>
            <a:off x="3780000" y="3096000"/>
            <a:ext cx="5364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3. Sestrojíme oblouk stejného poloměru </a:t>
            </a:r>
            <a:br>
              <a:rPr lang="cs-CZ" b="1" dirty="0" smtClean="0"/>
            </a:br>
            <a:r>
              <a:rPr lang="cs-CZ" b="1" dirty="0" smtClean="0"/>
              <a:t>    se středem v průsečíku polopřímky VB </a:t>
            </a:r>
            <a:br>
              <a:rPr lang="cs-CZ" b="1" dirty="0" smtClean="0"/>
            </a:br>
            <a:r>
              <a:rPr lang="cs-CZ" b="1" dirty="0" smtClean="0"/>
              <a:t>    a prvního oblouku.</a:t>
            </a:r>
            <a:endParaRPr lang="cs-CZ" b="1" dirty="0"/>
          </a:p>
        </p:txBody>
      </p:sp>
      <p:sp>
        <p:nvSpPr>
          <p:cNvPr id="24" name="TextovéPole 23"/>
          <p:cNvSpPr txBox="1"/>
          <p:nvPr/>
        </p:nvSpPr>
        <p:spPr>
          <a:xfrm>
            <a:off x="3780000" y="4140000"/>
            <a:ext cx="54004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4. Druhé rameno úhlu je polopřímka </a:t>
            </a:r>
            <a:br>
              <a:rPr lang="cs-CZ" b="1" dirty="0" smtClean="0"/>
            </a:br>
            <a:r>
              <a:rPr lang="cs-CZ" b="1" dirty="0" smtClean="0"/>
              <a:t>    procházející body V a průsečíkem oblouků.</a:t>
            </a:r>
            <a:endParaRPr lang="cs-CZ" b="1" dirty="0"/>
          </a:p>
        </p:txBody>
      </p:sp>
    </p:spTree>
    <p:extLst>
      <p:ext uri="{BB962C8B-B14F-4D97-AF65-F5344CB8AC3E}">
        <p14:creationId xmlns:p14="http://schemas.microsoft.com/office/powerpoint/2010/main" val="3271346115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1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1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1000"/>
                            </p:stCondLst>
                            <p:childTnLst>
                              <p:par>
                                <p:cTn id="6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1500"/>
                            </p:stCondLst>
                            <p:childTnLst>
                              <p:par>
                                <p:cTn id="6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2000"/>
                            </p:stCondLst>
                            <p:childTnLst>
                              <p:par>
                                <p:cTn id="7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2500"/>
                            </p:stCondLst>
                            <p:childTnLst>
                              <p:par>
                                <p:cTn id="7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2" grpId="0"/>
      <p:bldP spid="64" grpId="0"/>
      <p:bldP spid="65" grpId="0"/>
      <p:bldP spid="66" grpId="0"/>
      <p:bldP spid="67" grpId="0" animBg="1"/>
      <p:bldP spid="68" grpId="0" animBg="1"/>
      <p:bldP spid="69" grpId="0"/>
      <p:bldP spid="23" grpId="0" animBg="1"/>
      <p:bldP spid="72" grpId="0"/>
      <p:bldP spid="73" grpId="0"/>
      <p:bldP spid="24" grpId="0"/>
    </p:bldLst>
  </p:timing>
</p:sld>
</file>

<file path=ppt/theme/theme1.xml><?xml version="1.0" encoding="utf-8"?>
<a:theme xmlns:a="http://schemas.openxmlformats.org/drawingml/2006/main" name="Prezentace školení zaměstnanců">
  <a:themeElements>
    <a:clrScheme name="Blends 5">
      <a:dk1>
        <a:srgbClr val="000000"/>
      </a:dk1>
      <a:lt1>
        <a:srgbClr val="FFFFFF"/>
      </a:lt1>
      <a:dk2>
        <a:srgbClr val="000066"/>
      </a:dk2>
      <a:lt2>
        <a:srgbClr val="333333"/>
      </a:lt2>
      <a:accent1>
        <a:srgbClr val="C4709A"/>
      </a:accent1>
      <a:accent2>
        <a:srgbClr val="4B4EB5"/>
      </a:accent2>
      <a:accent3>
        <a:srgbClr val="FFFFFF"/>
      </a:accent3>
      <a:accent4>
        <a:srgbClr val="000000"/>
      </a:accent4>
      <a:accent5>
        <a:srgbClr val="DEBBCA"/>
      </a:accent5>
      <a:accent6>
        <a:srgbClr val="4346A4"/>
      </a:accent6>
      <a:hlink>
        <a:srgbClr val="C481CF"/>
      </a:hlink>
      <a:folHlink>
        <a:srgbClr val="76B749"/>
      </a:folHlink>
    </a:clrScheme>
    <a:fontScheme name="Blends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Blend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2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3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4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iv sady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ady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Prezentace školení zaměstnanců</Template>
  <TotalTime>3375</TotalTime>
  <Words>996</Words>
  <Application>Microsoft Office PowerPoint</Application>
  <PresentationFormat>Předvádění na obrazovce (16:9)</PresentationFormat>
  <Paragraphs>191</Paragraphs>
  <Slides>10</Slides>
  <Notes>10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10</vt:i4>
      </vt:variant>
    </vt:vector>
  </HeadingPairs>
  <TitlesOfParts>
    <vt:vector size="11" baseType="lpstr">
      <vt:lpstr>Prezentace školení zaměstnanců</vt:lpstr>
      <vt:lpstr>Sčítání, odčítání, násobení  a dělení úhlů (grafické)</vt:lpstr>
      <vt:lpstr>Přenesení úhlu</vt:lpstr>
      <vt:lpstr>Sčítání úhlů</vt:lpstr>
      <vt:lpstr>Odčítání úhlů</vt:lpstr>
      <vt:lpstr>Násobení úhlů přirozeným číslem</vt:lpstr>
      <vt:lpstr>Osa úhlu</vt:lpstr>
      <vt:lpstr>Dělení úhlů přirozeným číslem</vt:lpstr>
      <vt:lpstr>Konstrukce úhlů (bez úhloměru)</vt:lpstr>
      <vt:lpstr>Konstrukce úhlů (bez úhloměru)</vt:lpstr>
      <vt:lpstr>Konstrukce úhlů (bez úhloměru)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Lineární rovnice se dvěma neznámými</dc:title>
  <dc:creator>Pedro</dc:creator>
  <cp:lastModifiedBy>Vladimír MEZNÍK</cp:lastModifiedBy>
  <cp:revision>472</cp:revision>
  <dcterms:created xsi:type="dcterms:W3CDTF">2012-01-02T08:14:14Z</dcterms:created>
  <dcterms:modified xsi:type="dcterms:W3CDTF">2013-02-19T19:38:23Z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TC010130221029</vt:lpwstr>
  </property>
</Properties>
</file>