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10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3568" y="771550"/>
            <a:ext cx="8153400" cy="1258584"/>
          </a:xfrm>
        </p:spPr>
        <p:txBody>
          <a:bodyPr/>
          <a:lstStyle/>
          <a:p>
            <a:pPr algn="ctr"/>
            <a:r>
              <a:rPr lang="cs-CZ" sz="3600" dirty="0"/>
              <a:t>Sčítání, odčítání, </a:t>
            </a:r>
            <a:r>
              <a:rPr lang="cs-CZ" sz="3600"/>
              <a:t>násobení </a:t>
            </a:r>
            <a:r>
              <a:rPr lang="cs-CZ" sz="3600" smtClean="0"/>
              <a:t/>
            </a:r>
            <a:br>
              <a:rPr lang="cs-CZ" sz="3600" smtClean="0"/>
            </a:br>
            <a:r>
              <a:rPr lang="cs-CZ" sz="3600" smtClean="0"/>
              <a:t>a </a:t>
            </a:r>
            <a:r>
              <a:rPr lang="cs-CZ" sz="3600" dirty="0"/>
              <a:t>dělení úhlů (početní)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593204"/>
          </a:xfrm>
        </p:spPr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Velikost úhlu</a:t>
            </a:r>
            <a:endParaRPr lang="cs-CZ" sz="3200" dirty="0"/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86907"/>
            <a:ext cx="44100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2" name="Přímá spojnice 31"/>
          <p:cNvCxnSpPr/>
          <p:nvPr/>
        </p:nvCxnSpPr>
        <p:spPr bwMode="auto">
          <a:xfrm flipV="1">
            <a:off x="88952" y="1931520"/>
            <a:ext cx="3834976" cy="1800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43000" y="3473936"/>
            <a:ext cx="4176464" cy="111403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3383360" y="206769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3527376" y="426602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431032" y="3456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3175995" y="16983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388462" y="45083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87016" y="365187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680000" y="1440000"/>
            <a:ext cx="446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Velikost úhlu je nezáporné </a:t>
            </a:r>
            <a:r>
              <a:rPr lang="cs-CZ" b="1" dirty="0" smtClean="0"/>
              <a:t>číslo, </a:t>
            </a:r>
            <a:r>
              <a:rPr lang="cs-CZ" b="1" dirty="0"/>
              <a:t>které lze přiřadit každému úhlu. </a:t>
            </a:r>
            <a:endParaRPr lang="cs-CZ" b="1" dirty="0" smtClean="0"/>
          </a:p>
        </p:txBody>
      </p:sp>
      <p:sp>
        <p:nvSpPr>
          <p:cNvPr id="53" name="TextovéPole 52"/>
          <p:cNvSpPr txBox="1"/>
          <p:nvPr/>
        </p:nvSpPr>
        <p:spPr>
          <a:xfrm>
            <a:off x="4680000" y="2160000"/>
            <a:ext cx="446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Úhly měříme v radiánech (oblouková míra), gradech (</a:t>
            </a:r>
            <a:r>
              <a:rPr lang="cs-CZ" b="1" dirty="0" err="1" smtClean="0"/>
              <a:t>gonech</a:t>
            </a:r>
            <a:r>
              <a:rPr lang="cs-CZ" b="1" dirty="0" smtClean="0"/>
              <a:t>, setinných stupních – setinná míra) nebo </a:t>
            </a:r>
            <a:br>
              <a:rPr lang="cs-CZ" b="1" dirty="0" smtClean="0"/>
            </a:br>
            <a:r>
              <a:rPr lang="cs-CZ" b="1" dirty="0" smtClean="0">
                <a:solidFill>
                  <a:srgbClr val="FF0000"/>
                </a:solidFill>
              </a:rPr>
              <a:t>v (úhlových) stupních (stupňová míra)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54" name="Oblouk 53"/>
          <p:cNvSpPr/>
          <p:nvPr/>
        </p:nvSpPr>
        <p:spPr bwMode="auto">
          <a:xfrm rot="2263205">
            <a:off x="539496" y="3096000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4680000" y="3420000"/>
            <a:ext cx="410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Základní jednotkou velikosti úhlu je </a:t>
            </a:r>
            <a:r>
              <a:rPr lang="cs-CZ" b="1" dirty="0" smtClean="0">
                <a:solidFill>
                  <a:srgbClr val="FF0000"/>
                </a:solidFill>
              </a:rPr>
              <a:t>(úhlový) stupeň </a:t>
            </a:r>
            <a:r>
              <a:rPr lang="cs-CZ" b="1" dirty="0" smtClean="0"/>
              <a:t>– značíme - </a:t>
            </a:r>
            <a:r>
              <a:rPr lang="cs-CZ" b="1" dirty="0" smtClean="0">
                <a:solidFill>
                  <a:srgbClr val="FF0000"/>
                </a:solidFill>
              </a:rPr>
              <a:t>°</a:t>
            </a:r>
            <a:r>
              <a:rPr lang="cs-CZ" b="1" dirty="0" smtClean="0"/>
              <a:t>. 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4680000" y="4140000"/>
                <a:ext cx="4104000" cy="785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(Úhlový) stupeň, </a:t>
                </a:r>
                <a:r>
                  <a:rPr lang="cs-CZ" b="1" dirty="0"/>
                  <a:t>je úhel rovnající </a:t>
                </a:r>
                <a:r>
                  <a:rPr lang="cs-CZ" b="1" dirty="0" smtClean="0"/>
                  <a:t>se </a:t>
                </a:r>
                <a:br>
                  <a:rPr lang="cs-CZ" b="1" dirty="0" smtClean="0"/>
                </a:b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1" smtClean="0">
                            <a:latin typeface="Cambria Math"/>
                          </a:rPr>
                          <m:t>𝟗𝟎</m:t>
                        </m:r>
                      </m:den>
                    </m:f>
                  </m:oMath>
                </a14:m>
                <a:r>
                  <a:rPr lang="cs-CZ" b="1" dirty="0" smtClean="0"/>
                  <a:t> pravého </a:t>
                </a:r>
                <a:r>
                  <a:rPr lang="cs-CZ" b="1" dirty="0"/>
                  <a:t>úhlu</a:t>
                </a:r>
                <a:r>
                  <a:rPr lang="cs-CZ" b="1" dirty="0" smtClean="0"/>
                  <a:t>.</a:t>
                </a:r>
                <a:endParaRPr lang="cs-CZ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140000"/>
                <a:ext cx="4104000" cy="785536"/>
              </a:xfrm>
              <a:prstGeom prst="rect">
                <a:avLst/>
              </a:prstGeom>
              <a:blipFill rotWithShape="1">
                <a:blip r:embed="rId4"/>
                <a:stretch>
                  <a:fillRect l="-1337" t="-3876" r="-2229" b="-15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50" grpId="0"/>
      <p:bldP spid="51" grpId="0"/>
      <p:bldP spid="53" grpId="0"/>
      <p:bldP spid="54" grpId="0" animBg="1"/>
      <p:bldP spid="55" grpId="0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Velikost úhlu</a:t>
            </a:r>
            <a:endParaRPr lang="cs-CZ" sz="3200" dirty="0"/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86907"/>
            <a:ext cx="44100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2" name="Přímá spojnice 31"/>
          <p:cNvCxnSpPr/>
          <p:nvPr/>
        </p:nvCxnSpPr>
        <p:spPr bwMode="auto">
          <a:xfrm flipV="1">
            <a:off x="88952" y="1931520"/>
            <a:ext cx="3834976" cy="1800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43000" y="3473936"/>
            <a:ext cx="4176464" cy="111403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3383360" y="206769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3527376" y="429994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431032" y="3456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3175995" y="16983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388462" y="45083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87016" y="365187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680000" y="1440000"/>
            <a:ext cx="44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ash" dirty="0">
                <a:solidFill>
                  <a:srgbClr val="FF0000"/>
                </a:solidFill>
              </a:rPr>
              <a:t>Menší jednotky </a:t>
            </a:r>
            <a:r>
              <a:rPr lang="cs-CZ" b="1" u="dash" dirty="0" smtClean="0">
                <a:solidFill>
                  <a:srgbClr val="FF0000"/>
                </a:solidFill>
              </a:rPr>
              <a:t>:</a:t>
            </a:r>
            <a:r>
              <a:rPr lang="cs-CZ" b="1" u="dash" dirty="0" smtClean="0"/>
              <a:t> </a:t>
            </a:r>
          </a:p>
        </p:txBody>
      </p:sp>
      <p:sp>
        <p:nvSpPr>
          <p:cNvPr id="53" name="TextovéPole 52"/>
          <p:cNvSpPr txBox="1"/>
          <p:nvPr/>
        </p:nvSpPr>
        <p:spPr>
          <a:xfrm>
            <a:off x="4680000" y="1800000"/>
            <a:ext cx="446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(Úhlová) minuta</a:t>
            </a:r>
            <a:r>
              <a:rPr lang="cs-CZ" b="1" dirty="0" smtClean="0"/>
              <a:t> (označení - </a:t>
            </a:r>
            <a:r>
              <a:rPr lang="cs-CZ" b="1" dirty="0" smtClean="0">
                <a:solidFill>
                  <a:srgbClr val="FF0000"/>
                </a:solidFill>
              </a:rPr>
              <a:t>´</a:t>
            </a:r>
            <a:r>
              <a:rPr lang="cs-CZ" b="1" dirty="0" smtClean="0"/>
              <a:t> </a:t>
            </a:r>
            <a:r>
              <a:rPr lang="cs-CZ" b="1" dirty="0"/>
              <a:t>)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je </a:t>
            </a:r>
            <a:r>
              <a:rPr lang="cs-CZ" b="1" dirty="0"/>
              <a:t>jedna šedesátina stupně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54" name="Oblouk 53"/>
          <p:cNvSpPr/>
          <p:nvPr/>
        </p:nvSpPr>
        <p:spPr bwMode="auto">
          <a:xfrm rot="2263205">
            <a:off x="539496" y="3096000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680000" y="3240000"/>
            <a:ext cx="41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Platí </a:t>
            </a:r>
            <a:r>
              <a:rPr lang="cs-CZ" b="1" dirty="0" smtClean="0"/>
              <a:t>tedy </a:t>
            </a:r>
            <a:r>
              <a:rPr lang="cs-CZ" b="1" dirty="0" smtClean="0">
                <a:solidFill>
                  <a:srgbClr val="FF0000"/>
                </a:solidFill>
              </a:rPr>
              <a:t>1°= 60´= 3 600´´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689924" y="2520000"/>
            <a:ext cx="446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(Úhlová) vteřina</a:t>
            </a:r>
            <a:r>
              <a:rPr lang="cs-CZ" b="1" dirty="0" smtClean="0"/>
              <a:t> (označení - </a:t>
            </a:r>
            <a:r>
              <a:rPr lang="cs-CZ" b="1" dirty="0" smtClean="0">
                <a:solidFill>
                  <a:srgbClr val="FF0000"/>
                </a:solidFill>
              </a:rPr>
              <a:t>´´</a:t>
            </a:r>
            <a:r>
              <a:rPr lang="cs-CZ" b="1" dirty="0" smtClean="0"/>
              <a:t> </a:t>
            </a:r>
            <a:r>
              <a:rPr lang="cs-CZ" b="1" dirty="0"/>
              <a:t>)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je </a:t>
            </a:r>
            <a:r>
              <a:rPr lang="cs-CZ" b="1" dirty="0"/>
              <a:t>jedna šedesátina </a:t>
            </a:r>
            <a:r>
              <a:rPr lang="cs-CZ" b="1" dirty="0" smtClean="0"/>
              <a:t>minuty.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680000" y="3600000"/>
            <a:ext cx="41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                          1´= 60´´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4680000" y="3960000"/>
                <a:ext cx="4104000" cy="508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solidFill>
                      <a:srgbClr val="FF0000"/>
                    </a:solidFill>
                  </a:rPr>
                  <a:t>                          1´=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𝟔𝟎</m:t>
                        </m:r>
                      </m:den>
                    </m:f>
                    <m:r>
                      <a:rPr lang="cs-CZ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960000"/>
                <a:ext cx="4104000" cy="508537"/>
              </a:xfrm>
              <a:prstGeom prst="rect">
                <a:avLst/>
              </a:prstGeom>
              <a:blipFill rotWithShape="1">
                <a:blip r:embed="rId4"/>
                <a:stretch>
                  <a:fillRect b="-36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4680000" y="4500000"/>
                <a:ext cx="4104000" cy="508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solidFill>
                      <a:srgbClr val="FF0000"/>
                    </a:solidFill>
                  </a:rPr>
                  <a:t>                          1´´=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𝟔𝟎</m:t>
                        </m:r>
                      </m:den>
                    </m:f>
                    <m:r>
                      <a:rPr lang="cs-CZ" b="1" i="1" smtClean="0">
                        <a:solidFill>
                          <a:srgbClr val="FF0000"/>
                        </a:solidFill>
                        <a:latin typeface="Cambria Math"/>
                      </a:rPr>
                      <m:t>´</m:t>
                    </m:r>
                  </m:oMath>
                </a14:m>
                <a:r>
                  <a:rPr lang="cs-CZ" b="1" dirty="0" smtClean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cs-CZ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𝟔𝟎𝟎</m:t>
                        </m:r>
                      </m:den>
                    </m:f>
                    <m:r>
                      <a:rPr lang="cs-CZ" b="1" i="1" dirty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500000"/>
                <a:ext cx="4104000" cy="508537"/>
              </a:xfrm>
              <a:prstGeom prst="rect">
                <a:avLst/>
              </a:prstGeom>
              <a:blipFill rotWithShape="1">
                <a:blip r:embed="rId5"/>
                <a:stretch>
                  <a:fillRect b="-23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46762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50" grpId="0"/>
      <p:bldP spid="51" grpId="0"/>
      <p:bldP spid="53" grpId="0"/>
      <p:bldP spid="54" grpId="0" animBg="1"/>
      <p:bldP spid="5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Velikost úhlu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14400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Převeďte na minuty:</a:t>
            </a:r>
            <a:endParaRPr lang="cs-CZ" b="1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180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12° =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234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7°20´ =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288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2°38´ =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3420000"/>
            <a:ext cx="157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29°42´ =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3960000"/>
            <a:ext cx="157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48°8´ =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4500000"/>
            <a:ext cx="157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138°25´ =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508104" y="1512000"/>
            <a:ext cx="363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Převeďte na stupně a minuty:</a:t>
            </a:r>
            <a:endParaRPr lang="cs-CZ" b="1" u="sng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680000" y="180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240´ =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680000" y="234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490´ =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680000" y="288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157´ =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680000" y="3420000"/>
            <a:ext cx="157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862´ =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680000" y="3960000"/>
            <a:ext cx="157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1 234´ =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680000" y="4500000"/>
            <a:ext cx="157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3 418´ =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00000" y="1620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720´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3600000" y="1620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6°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600000" y="1620000"/>
            <a:ext cx="91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8 305</a:t>
            </a:r>
            <a:r>
              <a:rPr lang="cs-CZ" b="1" dirty="0">
                <a:solidFill>
                  <a:srgbClr val="FF0000"/>
                </a:solidFill>
              </a:rPr>
              <a:t>´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3600000" y="16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8°10´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600000" y="16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2°37´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600000" y="1620000"/>
            <a:ext cx="855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2 880´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3600000" y="1620000"/>
            <a:ext cx="89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1 782´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3600000" y="1620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158´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3600000" y="1620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440´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3600000" y="16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14°22´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3600000" y="16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20°34´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3600000" y="16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56°58´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725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5" grpId="0"/>
      <p:bldP spid="3" grpId="0"/>
      <p:bldP spid="3" grpId="1"/>
      <p:bldP spid="37" grpId="0"/>
      <p:bldP spid="37" grpId="1"/>
      <p:bldP spid="38" grpId="0"/>
      <p:bldP spid="38" grpId="1"/>
      <p:bldP spid="40" grpId="0"/>
      <p:bldP spid="40" grpId="1"/>
      <p:bldP spid="41" grpId="0"/>
      <p:bldP spid="41" grpId="1"/>
      <p:bldP spid="43" grpId="0"/>
      <p:bldP spid="43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2" grpId="0"/>
      <p:bldP spid="5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Sčítání úhlů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14400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Vypočtěte:</a:t>
            </a:r>
            <a:endParaRPr lang="cs-CZ" b="1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180000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12° + 29° =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296000" y="180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41°</a:t>
            </a:r>
            <a:endParaRPr lang="cs-CZ" b="1" u="dbl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2232000"/>
            <a:ext cx="18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27°28´ + 34°13=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52000" y="2232000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41´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880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47°38´ + 53°45´=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836000" y="2880000"/>
            <a:ext cx="66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100°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376000" y="2880000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83´ 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376000" y="3168000"/>
            <a:ext cx="133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83´ &gt; 60´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2376000" y="3456000"/>
            <a:ext cx="133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83´ = 1°23´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2772000" y="2880000"/>
            <a:ext cx="126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u="dbl" dirty="0" smtClean="0"/>
              <a:t>101°23´</a:t>
            </a:r>
            <a:endParaRPr lang="cs-CZ" b="1" u="dbl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412000" y="2664000"/>
            <a:ext cx="97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+ 1°23´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0" y="3312000"/>
            <a:ext cx="3143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34°48´ + 29°54´ + 124°37´ =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728000" y="2232000"/>
            <a:ext cx="628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61°</a:t>
            </a:r>
            <a:endParaRPr lang="cs-CZ" b="1" u="dbl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376000" y="2880000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83´ 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952000" y="3312000"/>
            <a:ext cx="77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187°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456000" y="3312000"/>
            <a:ext cx="70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139´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96000" y="3312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u="dbl" dirty="0" smtClean="0"/>
              <a:t>189°19´</a:t>
            </a:r>
            <a:endParaRPr lang="cs-CZ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0" y="3744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27°23´ + 42°18´=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176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68°46´ + 73°51´=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0" y="4608000"/>
            <a:ext cx="346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12°45´ + 34°56´ </a:t>
            </a:r>
            <a:r>
              <a:rPr lang="cs-CZ" b="1" dirty="0"/>
              <a:t>+ </a:t>
            </a:r>
            <a:r>
              <a:rPr lang="cs-CZ" b="1" dirty="0" smtClean="0"/>
              <a:t>56°12´=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8100000" y="3742716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69°41´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8100000" y="4174532"/>
            <a:ext cx="10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142°37´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8100000" y="4608000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103°53´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59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6" grpId="1"/>
      <p:bldP spid="27" grpId="0"/>
      <p:bldP spid="27" grpId="1"/>
      <p:bldP spid="28" grpId="0"/>
      <p:bldP spid="28" grpId="1"/>
      <p:bldP spid="29" grpId="0"/>
      <p:bldP spid="30" grpId="0"/>
      <p:bldP spid="30" grpId="1"/>
      <p:bldP spid="35" grpId="0"/>
      <p:bldP spid="31" grpId="0"/>
      <p:bldP spid="32" grpId="0"/>
      <p:bldP spid="33" grpId="0"/>
      <p:bldP spid="34" grpId="0"/>
      <p:bldP spid="36" grpId="0"/>
      <p:bldP spid="39" grpId="0"/>
      <p:bldP spid="42" grpId="0"/>
      <p:bldP spid="44" grpId="0"/>
      <p:bldP spid="50" grpId="0"/>
      <p:bldP spid="51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Odčítání </a:t>
            </a:r>
            <a:r>
              <a:rPr lang="cs-CZ" dirty="0" smtClean="0"/>
              <a:t>úhlů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14400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Vypočtěte:</a:t>
            </a:r>
            <a:endParaRPr lang="cs-CZ" b="1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180000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82° - 61°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296000" y="180000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21</a:t>
            </a:r>
            <a:r>
              <a:rPr lang="cs-CZ" b="1" u="dbl" dirty="0" smtClean="0"/>
              <a:t>°</a:t>
            </a:r>
            <a:endParaRPr lang="cs-CZ" b="1" u="dbl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2232000"/>
            <a:ext cx="18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67°41´ - 36°27´=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52000" y="2232000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14´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880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93°18</a:t>
            </a:r>
            <a:r>
              <a:rPr lang="cs-CZ" b="1" dirty="0" smtClean="0"/>
              <a:t>´ </a:t>
            </a:r>
            <a:r>
              <a:rPr lang="cs-CZ" b="1" dirty="0" smtClean="0"/>
              <a:t>- 43°45</a:t>
            </a:r>
            <a:r>
              <a:rPr lang="cs-CZ" b="1" dirty="0" smtClean="0"/>
              <a:t>´=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836000" y="2880000"/>
            <a:ext cx="66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92°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195736" y="2880000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78´ 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60000" y="3168000"/>
            <a:ext cx="133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18´ &lt; 45´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2160000" y="3456000"/>
            <a:ext cx="178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93° </a:t>
            </a:r>
            <a:r>
              <a:rPr lang="cs-CZ" b="1" dirty="0" smtClean="0">
                <a:solidFill>
                  <a:srgbClr val="FF0000"/>
                </a:solidFill>
              </a:rPr>
              <a:t>= </a:t>
            </a:r>
            <a:r>
              <a:rPr lang="cs-CZ" b="1" dirty="0" smtClean="0">
                <a:solidFill>
                  <a:srgbClr val="FF0000"/>
                </a:solidFill>
              </a:rPr>
              <a:t>92°60´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419872" y="2880000"/>
            <a:ext cx="738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u="dbl" dirty="0" smtClean="0"/>
              <a:t>49°</a:t>
            </a:r>
            <a:endParaRPr lang="cs-CZ" b="1" u="dbl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159999" y="2664000"/>
            <a:ext cx="117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60´+ 18´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0" y="3312000"/>
            <a:ext cx="3143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137°28</a:t>
            </a:r>
            <a:r>
              <a:rPr lang="cs-CZ" b="1" dirty="0" smtClean="0"/>
              <a:t>´ </a:t>
            </a:r>
            <a:r>
              <a:rPr lang="cs-CZ" b="1" dirty="0"/>
              <a:t>-</a:t>
            </a:r>
            <a:r>
              <a:rPr lang="cs-CZ" b="1" dirty="0" smtClean="0"/>
              <a:t> </a:t>
            </a:r>
            <a:r>
              <a:rPr lang="cs-CZ" b="1" dirty="0" smtClean="0"/>
              <a:t>29°54´ </a:t>
            </a:r>
            <a:r>
              <a:rPr lang="cs-CZ" b="1" dirty="0" smtClean="0"/>
              <a:t>- 78°37</a:t>
            </a:r>
            <a:r>
              <a:rPr lang="cs-CZ" b="1" dirty="0" smtClean="0"/>
              <a:t>´ =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728000" y="2232000"/>
            <a:ext cx="628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31</a:t>
            </a:r>
            <a:r>
              <a:rPr lang="cs-CZ" b="1" u="dbl" dirty="0" smtClean="0"/>
              <a:t>°</a:t>
            </a:r>
            <a:endParaRPr lang="cs-CZ" b="1" u="dbl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952000" y="3312000"/>
            <a:ext cx="77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135°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456000" y="3312000"/>
            <a:ext cx="70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148´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724128" y="3312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u="dbl" dirty="0" smtClean="0"/>
              <a:t>28°57´</a:t>
            </a:r>
            <a:endParaRPr lang="cs-CZ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0" y="3744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83°43</a:t>
            </a:r>
            <a:r>
              <a:rPr lang="cs-CZ" b="1" dirty="0" smtClean="0"/>
              <a:t>´ </a:t>
            </a:r>
            <a:r>
              <a:rPr lang="cs-CZ" b="1" dirty="0" smtClean="0"/>
              <a:t>- 35°18</a:t>
            </a:r>
            <a:r>
              <a:rPr lang="cs-CZ" b="1" dirty="0" smtClean="0"/>
              <a:t>´=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176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68°32´ - 27°56´=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0" y="4608000"/>
            <a:ext cx="346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r>
              <a:rPr lang="cs-CZ" b="1" dirty="0" smtClean="0"/>
              <a:t>12°37´ - 134°56</a:t>
            </a:r>
            <a:r>
              <a:rPr lang="cs-CZ" b="1" dirty="0" smtClean="0"/>
              <a:t>´ </a:t>
            </a:r>
            <a:r>
              <a:rPr lang="cs-CZ" b="1" dirty="0" smtClean="0"/>
              <a:t>- 38°12</a:t>
            </a:r>
            <a:r>
              <a:rPr lang="cs-CZ" b="1" dirty="0" smtClean="0"/>
              <a:t>´=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8100000" y="3742716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48°25´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8100000" y="4174532"/>
            <a:ext cx="10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40°36´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8100000" y="4608000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39°29´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555776" y="2880000"/>
            <a:ext cx="126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- 43°45´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942330" y="3312000"/>
            <a:ext cx="192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- 29°54´ - 78°37´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>
          <a:xfrm>
            <a:off x="3960000" y="288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dbl" dirty="0"/>
              <a:t>33</a:t>
            </a:r>
            <a:r>
              <a:rPr lang="cs-CZ" b="1" dirty="0"/>
              <a:t>´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77126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7" grpId="1"/>
      <p:bldP spid="28" grpId="0"/>
      <p:bldP spid="28" grpId="1"/>
      <p:bldP spid="29" grpId="0"/>
      <p:bldP spid="30" grpId="0"/>
      <p:bldP spid="30" grpId="1"/>
      <p:bldP spid="35" grpId="0"/>
      <p:bldP spid="31" grpId="0"/>
      <p:bldP spid="33" grpId="0"/>
      <p:bldP spid="34" grpId="0"/>
      <p:bldP spid="36" grpId="0"/>
      <p:bldP spid="39" grpId="0"/>
      <p:bldP spid="42" grpId="0"/>
      <p:bldP spid="44" grpId="0"/>
      <p:bldP spid="50" grpId="0"/>
      <p:bldP spid="51" grpId="0"/>
      <p:bldP spid="53" grpId="0"/>
      <p:bldP spid="37" grpId="0"/>
      <p:bldP spid="3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Násobení úhlů přirozeným číslem</a:t>
            </a:r>
            <a:endParaRPr lang="cs-CZ" sz="4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14400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Vypočtěte:</a:t>
            </a:r>
            <a:endParaRPr lang="cs-CZ" b="1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1800000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4° · 4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936104" y="1800000"/>
            <a:ext cx="63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96°</a:t>
            </a:r>
            <a:endParaRPr lang="cs-CZ" b="1" u="dbl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223200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37°13´ · 3 =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63688" y="2232000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39´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88000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43°18</a:t>
            </a:r>
            <a:r>
              <a:rPr lang="cs-CZ" b="1" dirty="0" smtClean="0"/>
              <a:t>´ </a:t>
            </a:r>
            <a:r>
              <a:rPr lang="cs-CZ" b="1" dirty="0" smtClean="0"/>
              <a:t>· 6 =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259632" y="2880000"/>
            <a:ext cx="66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258°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747506" y="2880000"/>
            <a:ext cx="73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108´ 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800000" y="3168000"/>
            <a:ext cx="133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108´ &gt; 60´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800000" y="3456000"/>
            <a:ext cx="178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108´ </a:t>
            </a:r>
            <a:r>
              <a:rPr lang="cs-CZ" b="1" dirty="0" smtClean="0">
                <a:solidFill>
                  <a:srgbClr val="FF0000"/>
                </a:solidFill>
              </a:rPr>
              <a:t>= </a:t>
            </a:r>
            <a:r>
              <a:rPr lang="cs-CZ" b="1" dirty="0" smtClean="0">
                <a:solidFill>
                  <a:srgbClr val="FF0000"/>
                </a:solidFill>
              </a:rPr>
              <a:t>1°48´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2277057" y="2880000"/>
            <a:ext cx="107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u="dbl" dirty="0" smtClean="0"/>
              <a:t>259°</a:t>
            </a:r>
            <a:endParaRPr lang="cs-CZ" b="1" u="dbl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800000" y="2664000"/>
            <a:ext cx="1060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+ </a:t>
            </a:r>
            <a:r>
              <a:rPr lang="cs-CZ" b="1" dirty="0" smtClean="0">
                <a:solidFill>
                  <a:srgbClr val="FF0000"/>
                </a:solidFill>
              </a:rPr>
              <a:t>1°</a:t>
            </a:r>
            <a:r>
              <a:rPr lang="cs-CZ" b="1" dirty="0" smtClean="0">
                <a:solidFill>
                  <a:srgbClr val="FF0000"/>
                </a:solidFill>
              </a:rPr>
              <a:t>48´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0" y="3312000"/>
            <a:ext cx="3143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(82°31´ </a:t>
            </a:r>
            <a:r>
              <a:rPr lang="cs-CZ" b="1" dirty="0"/>
              <a:t>-</a:t>
            </a:r>
            <a:r>
              <a:rPr lang="cs-CZ" b="1" dirty="0" smtClean="0"/>
              <a:t> 79°54´) · 12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331640" y="2232000"/>
            <a:ext cx="711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111°</a:t>
            </a:r>
            <a:endParaRPr lang="cs-CZ" b="1" u="dbl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411760" y="3312000"/>
            <a:ext cx="63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(81°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43808" y="3312000"/>
            <a:ext cx="611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91´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7020272" y="3312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u="dbl" dirty="0" smtClean="0"/>
              <a:t>31°24´</a:t>
            </a:r>
            <a:endParaRPr lang="cs-CZ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0" y="3744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23°3</a:t>
            </a:r>
            <a:r>
              <a:rPr lang="cs-CZ" b="1" dirty="0" smtClean="0"/>
              <a:t>´ </a:t>
            </a:r>
            <a:r>
              <a:rPr lang="cs-CZ" b="1" dirty="0" smtClean="0"/>
              <a:t>· 9 =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176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43°43´ · 7 =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0" y="4608000"/>
            <a:ext cx="346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(180</a:t>
            </a:r>
            <a:r>
              <a:rPr lang="cs-CZ" b="1" dirty="0" smtClean="0"/>
              <a:t>° - 127°41´) · 2=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8100000" y="3742716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207°27´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8100000" y="4174532"/>
            <a:ext cx="10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306°1´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8100000" y="4608000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104°38´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03848" y="3312000"/>
            <a:ext cx="163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- 79°54´) · 12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>
          <a:xfrm>
            <a:off x="2915816" y="288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dbl" dirty="0" smtClean="0"/>
              <a:t>48</a:t>
            </a:r>
            <a:r>
              <a:rPr lang="cs-CZ" b="1" dirty="0" smtClean="0"/>
              <a:t>´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746000" y="2880000"/>
            <a:ext cx="73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108´ 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644008" y="33120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2°37´ · 12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940152" y="33120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24°444´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 flipH="1">
            <a:off x="3240000" y="1440000"/>
            <a:ext cx="209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 + 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 = 2 · 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a;</a:t>
            </a:r>
            <a:endParaRPr lang="cs-CZ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45" name="TextovéPole 44"/>
          <p:cNvSpPr txBox="1"/>
          <p:nvPr/>
        </p:nvSpPr>
        <p:spPr>
          <a:xfrm flipH="1">
            <a:off x="5220000" y="1440000"/>
            <a:ext cx="3832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 + 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rgbClr val="FF0000"/>
                </a:solidFill>
              </a:rPr>
              <a:t>+ </a:t>
            </a:r>
            <a:r>
              <a:rPr lang="cs-CZ" b="1" dirty="0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cs-CZ" b="1" dirty="0" smtClean="0">
                <a:solidFill>
                  <a:srgbClr val="FF0000"/>
                </a:solidFill>
              </a:rPr>
              <a:t>= 3 · 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a; .. .</a:t>
            </a:r>
            <a:endParaRPr lang="cs-CZ" b="1" dirty="0">
              <a:solidFill>
                <a:srgbClr val="FF0000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202992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6" grpId="1"/>
      <p:bldP spid="27" grpId="0"/>
      <p:bldP spid="27" grpId="1"/>
      <p:bldP spid="28" grpId="0"/>
      <p:bldP spid="28" grpId="1"/>
      <p:bldP spid="29" grpId="0"/>
      <p:bldP spid="30" grpId="0"/>
      <p:bldP spid="30" grpId="1"/>
      <p:bldP spid="35" grpId="0"/>
      <p:bldP spid="31" grpId="0"/>
      <p:bldP spid="33" grpId="0"/>
      <p:bldP spid="34" grpId="0"/>
      <p:bldP spid="36" grpId="0"/>
      <p:bldP spid="39" grpId="0"/>
      <p:bldP spid="42" grpId="0"/>
      <p:bldP spid="44" grpId="0"/>
      <p:bldP spid="50" grpId="0"/>
      <p:bldP spid="51" grpId="0"/>
      <p:bldP spid="53" grpId="0"/>
      <p:bldP spid="38" grpId="0"/>
      <p:bldP spid="3" grpId="0"/>
      <p:bldP spid="40" grpId="0"/>
      <p:bldP spid="41" grpId="0"/>
      <p:bldP spid="43" grpId="0"/>
      <p:bldP spid="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Dělení úhlů přirozeným číslem</a:t>
            </a:r>
            <a:endParaRPr lang="cs-CZ" sz="4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14400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Vypočtěte:</a:t>
            </a:r>
            <a:endParaRPr lang="cs-CZ" b="1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1800000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64° : 4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936104" y="1800000"/>
            <a:ext cx="63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16°</a:t>
            </a:r>
            <a:endParaRPr lang="cs-CZ" b="1" u="dbl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2232000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37° : 5 =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627784" y="2232000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24´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3240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60</a:t>
            </a:r>
            <a:r>
              <a:rPr lang="cs-CZ" b="1" dirty="0" smtClean="0"/>
              <a:t>°19´ : 7 =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296000" y="3240000"/>
            <a:ext cx="66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56°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56000" y="324000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259´ 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56000" y="3456000"/>
            <a:ext cx="133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60:7=8(4)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656000" y="3672000"/>
            <a:ext cx="178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4° </a:t>
            </a:r>
            <a:r>
              <a:rPr lang="cs-CZ" b="1" dirty="0" smtClean="0">
                <a:solidFill>
                  <a:srgbClr val="FF0000"/>
                </a:solidFill>
              </a:rPr>
              <a:t>= </a:t>
            </a:r>
            <a:r>
              <a:rPr lang="cs-CZ" b="1" dirty="0" smtClean="0">
                <a:solidFill>
                  <a:srgbClr val="FF0000"/>
                </a:solidFill>
              </a:rPr>
              <a:t>240´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2483768" y="3240000"/>
            <a:ext cx="738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u="dbl" dirty="0" smtClean="0"/>
              <a:t>8°</a:t>
            </a:r>
            <a:endParaRPr lang="cs-CZ" b="1" u="dbl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656000" y="3024000"/>
            <a:ext cx="13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240´+ 19´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1" y="2664000"/>
            <a:ext cx="157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72°18</a:t>
            </a:r>
            <a:r>
              <a:rPr lang="cs-CZ" b="1" dirty="0" smtClean="0"/>
              <a:t>´ </a:t>
            </a:r>
            <a:r>
              <a:rPr lang="cs-CZ" b="1" dirty="0" smtClean="0"/>
              <a:t>:</a:t>
            </a:r>
            <a:r>
              <a:rPr lang="cs-CZ" b="1" dirty="0" smtClean="0"/>
              <a:t> 6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411761" y="2232000"/>
            <a:ext cx="54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7°</a:t>
            </a:r>
            <a:endParaRPr lang="cs-CZ" b="1" u="dbl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547664" y="2664000"/>
            <a:ext cx="540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 3´</a:t>
            </a:r>
            <a:endParaRPr lang="cs-CZ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0" y="3744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120°40´ : 10 =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176000"/>
            <a:ext cx="19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68°32´ : 8 =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0" y="4608000"/>
            <a:ext cx="1777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r>
              <a:rPr lang="cs-CZ" b="1" dirty="0" smtClean="0"/>
              <a:t>32°36´ : 12 =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8100000" y="3742716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12°4´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8100000" y="4174532"/>
            <a:ext cx="10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8°36´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8100000" y="4608000"/>
            <a:ext cx="9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27°43´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160000" y="3240000"/>
            <a:ext cx="49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: 7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259632" y="2664000"/>
            <a:ext cx="58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12°</a:t>
            </a:r>
            <a:endParaRPr lang="cs-CZ" b="1" u="dbl" dirty="0"/>
          </a:p>
        </p:txBody>
      </p:sp>
      <p:sp>
        <p:nvSpPr>
          <p:cNvPr id="3" name="Obdélník 2"/>
          <p:cNvSpPr/>
          <p:nvPr/>
        </p:nvSpPr>
        <p:spPr>
          <a:xfrm>
            <a:off x="2901781" y="324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dbl" dirty="0" smtClean="0"/>
              <a:t>37</a:t>
            </a:r>
            <a:r>
              <a:rPr lang="cs-CZ" b="1" dirty="0" smtClean="0"/>
              <a:t>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999513" y="2232000"/>
            <a:ext cx="155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35°120´ : 5 =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656862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7" grpId="1"/>
      <p:bldP spid="28" grpId="0"/>
      <p:bldP spid="28" grpId="1"/>
      <p:bldP spid="29" grpId="0"/>
      <p:bldP spid="30" grpId="0"/>
      <p:bldP spid="30" grpId="1"/>
      <p:bldP spid="35" grpId="0"/>
      <p:bldP spid="31" grpId="0"/>
      <p:bldP spid="36" grpId="0"/>
      <p:bldP spid="39" grpId="0"/>
      <p:bldP spid="42" grpId="0"/>
      <p:bldP spid="44" grpId="0"/>
      <p:bldP spid="50" grpId="0"/>
      <p:bldP spid="51" grpId="0"/>
      <p:bldP spid="53" grpId="0"/>
      <p:bldP spid="37" grpId="0"/>
      <p:bldP spid="38" grpId="0"/>
      <p:bldP spid="3" grpId="0"/>
      <p:bldP spid="3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3013</TotalTime>
  <Words>672</Words>
  <Application>Microsoft Office PowerPoint</Application>
  <PresentationFormat>Předvádění na obrazovce (16:9)</PresentationFormat>
  <Paragraphs>189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Sčítání, odčítání, násobení  a dělení úhlů (početní)</vt:lpstr>
      <vt:lpstr>Velikost úhlu</vt:lpstr>
      <vt:lpstr>Velikost úhlu</vt:lpstr>
      <vt:lpstr>Velikost úhlu</vt:lpstr>
      <vt:lpstr>Sčítání úhlů</vt:lpstr>
      <vt:lpstr>Odčítání úhlů</vt:lpstr>
      <vt:lpstr>Násobení úhlů přirozeným číslem</vt:lpstr>
      <vt:lpstr>Dělení úhlů přirozeným číslem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442</cp:revision>
  <dcterms:created xsi:type="dcterms:W3CDTF">2012-01-02T08:14:14Z</dcterms:created>
  <dcterms:modified xsi:type="dcterms:W3CDTF">2013-02-08T14:58:11Z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