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3" r:id="rId13"/>
    <p:sldId id="291" r:id="rId14"/>
    <p:sldId id="294" r:id="rId15"/>
    <p:sldId id="292" r:id="rId16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80808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0" autoAdjust="0"/>
    <p:restoredTop sz="98339" autoAdjust="0"/>
  </p:normalViewPr>
  <p:slideViewPr>
    <p:cSldViewPr snapToObjects="1">
      <p:cViewPr varScale="1">
        <p:scale>
          <a:sx n="96" d="100"/>
          <a:sy n="96" d="100"/>
        </p:scale>
        <p:origin x="-162" y="-3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177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555526"/>
            <a:ext cx="8153400" cy="898544"/>
          </a:xfrm>
        </p:spPr>
        <p:txBody>
          <a:bodyPr/>
          <a:lstStyle/>
          <a:p>
            <a:pPr algn="ctr"/>
            <a:r>
              <a:rPr lang="cs-CZ" dirty="0" smtClean="0"/>
              <a:t>Rozdělení úhlů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593204"/>
          </a:xfrm>
        </p:spPr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483518"/>
            <a:ext cx="8351999" cy="66451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Úhly vrcholové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620000"/>
            <a:ext cx="4680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Vrcholovými úhly nazýváme úhly, jejichž vrcholy splývají a ramena jsou vzájemně opačné polopřímky. </a:t>
            </a: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628657" y="3271289"/>
            <a:ext cx="640799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3240304" y="1419622"/>
            <a:ext cx="4514961" cy="338437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4466402" y="2543330"/>
            <a:ext cx="1440000" cy="1440000"/>
          </a:xfrm>
          <a:prstGeom prst="arc">
            <a:avLst>
              <a:gd name="adj1" fmla="val 1960979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521976" y="2911755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a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520000"/>
            <a:ext cx="3313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Vrcholové úhly jsou shodné.</a:t>
            </a:r>
            <a:endParaRPr lang="cs-CZ" dirty="0"/>
          </a:p>
        </p:txBody>
      </p:sp>
      <p:sp>
        <p:nvSpPr>
          <p:cNvPr id="21" name="Oblouk 20"/>
          <p:cNvSpPr>
            <a:spLocks noChangeAspect="1"/>
          </p:cNvSpPr>
          <p:nvPr/>
        </p:nvSpPr>
        <p:spPr bwMode="auto">
          <a:xfrm>
            <a:off x="4499992" y="2571910"/>
            <a:ext cx="1440000" cy="1440000"/>
          </a:xfrm>
          <a:prstGeom prst="arc">
            <a:avLst>
              <a:gd name="adj1" fmla="val 8522998"/>
              <a:gd name="adj2" fmla="val 10863174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549352" y="321982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3" name="Oblouk 22"/>
          <p:cNvSpPr>
            <a:spLocks noChangeAspect="1"/>
          </p:cNvSpPr>
          <p:nvPr/>
        </p:nvSpPr>
        <p:spPr bwMode="auto">
          <a:xfrm>
            <a:off x="4752120" y="2823878"/>
            <a:ext cx="900000" cy="900000"/>
          </a:xfrm>
          <a:prstGeom prst="arc">
            <a:avLst>
              <a:gd name="adj1" fmla="val 10866709"/>
              <a:gd name="adj2" fmla="val 1955357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louk 24"/>
          <p:cNvSpPr>
            <a:spLocks noChangeAspect="1"/>
          </p:cNvSpPr>
          <p:nvPr/>
        </p:nvSpPr>
        <p:spPr bwMode="auto">
          <a:xfrm>
            <a:off x="4752120" y="2808000"/>
            <a:ext cx="900000" cy="900000"/>
          </a:xfrm>
          <a:prstGeom prst="arc">
            <a:avLst>
              <a:gd name="adj1" fmla="val 82318"/>
              <a:gd name="adj2" fmla="val 815308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31062" y="2865838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5125416" y="3258000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369749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Vrcholové </a:t>
            </a:r>
            <a:r>
              <a:rPr lang="cs-CZ" b="1" dirty="0" smtClean="0"/>
              <a:t>úhly: </a:t>
            </a:r>
            <a:r>
              <a:rPr lang="cs-CZ" b="1" dirty="0" smtClean="0">
                <a:latin typeface="Symbol" pitchFamily="18" charset="2"/>
              </a:rPr>
              <a:t>a 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dirty="0"/>
          </a:p>
        </p:txBody>
      </p:sp>
      <p:sp>
        <p:nvSpPr>
          <p:cNvPr id="30" name="Obdélník 29"/>
          <p:cNvSpPr/>
          <p:nvPr/>
        </p:nvSpPr>
        <p:spPr>
          <a:xfrm>
            <a:off x="0" y="4068193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Vrcholové </a:t>
            </a:r>
            <a:r>
              <a:rPr lang="cs-CZ" b="1" dirty="0" smtClean="0"/>
              <a:t>úhly: </a:t>
            </a:r>
            <a:r>
              <a:rPr lang="cs-CZ" b="1" dirty="0" smtClean="0">
                <a:latin typeface="Symbol" pitchFamily="18" charset="2"/>
              </a:rPr>
              <a:t>g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d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292080" y="323521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1" name="Obdélník 30"/>
          <p:cNvSpPr/>
          <p:nvPr/>
        </p:nvSpPr>
        <p:spPr>
          <a:xfrm>
            <a:off x="0" y="2952000"/>
            <a:ext cx="89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dirty="0"/>
          </a:p>
        </p:txBody>
      </p:sp>
      <p:sp>
        <p:nvSpPr>
          <p:cNvPr id="32" name="Obdélník 31"/>
          <p:cNvSpPr/>
          <p:nvPr/>
        </p:nvSpPr>
        <p:spPr>
          <a:xfrm>
            <a:off x="900000" y="2952000"/>
            <a:ext cx="89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79818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41" grpId="0"/>
      <p:bldP spid="13" grpId="0"/>
      <p:bldP spid="21" grpId="0" animBg="1"/>
      <p:bldP spid="22" grpId="0"/>
      <p:bldP spid="23" grpId="0" animBg="1"/>
      <p:bldP spid="25" grpId="0" animBg="1"/>
      <p:bldP spid="27" grpId="0"/>
      <p:bldP spid="28" grpId="0"/>
      <p:bldP spid="29" grpId="0"/>
      <p:bldP spid="30" grpId="0"/>
      <p:bldP spid="15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483518"/>
            <a:ext cx="8351999" cy="66451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Úhly vedlejší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512000"/>
            <a:ext cx="6660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Vedlejšími úhly nazýváme styčné </a:t>
            </a:r>
            <a:r>
              <a:rPr lang="cs-CZ" b="1" dirty="0" smtClean="0"/>
              <a:t>úhly (úhly mající jedno společné rameno), </a:t>
            </a:r>
            <a:r>
              <a:rPr lang="cs-CZ" b="1" dirty="0"/>
              <a:t>jejichž nesplývající ramena jsou vzájemně opačné polopřímky.</a:t>
            </a:r>
            <a:r>
              <a:rPr lang="cs-CZ" dirty="0"/>
              <a:t> </a:t>
            </a:r>
            <a:r>
              <a:rPr lang="cs-CZ" b="1" dirty="0" smtClean="0"/>
              <a:t> 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628657" y="4279401"/>
            <a:ext cx="640799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4752120" y="1419624"/>
            <a:ext cx="3003145" cy="357181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4466402" y="3551442"/>
            <a:ext cx="1440000" cy="1440000"/>
          </a:xfrm>
          <a:prstGeom prst="arc">
            <a:avLst>
              <a:gd name="adj1" fmla="val 19320614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521976" y="386789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412000"/>
            <a:ext cx="5612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Součet dvou vedlejších úhlů je úhel přímý (180°).</a:t>
            </a:r>
            <a:endParaRPr lang="cs-CZ" dirty="0"/>
          </a:p>
        </p:txBody>
      </p:sp>
      <p:sp>
        <p:nvSpPr>
          <p:cNvPr id="23" name="Oblouk 22"/>
          <p:cNvSpPr>
            <a:spLocks noChangeAspect="1"/>
          </p:cNvSpPr>
          <p:nvPr/>
        </p:nvSpPr>
        <p:spPr bwMode="auto">
          <a:xfrm>
            <a:off x="4752120" y="3831990"/>
            <a:ext cx="900000" cy="900000"/>
          </a:xfrm>
          <a:prstGeom prst="arc">
            <a:avLst>
              <a:gd name="adj1" fmla="val 10866709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31062" y="3873950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360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Vedlejší úhly: </a:t>
            </a:r>
            <a:r>
              <a:rPr lang="cs-CZ" b="1" dirty="0" smtClean="0">
                <a:latin typeface="Symbol" pitchFamily="18" charset="2"/>
              </a:rPr>
              <a:t>a 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dirty="0"/>
          </a:p>
        </p:txBody>
      </p:sp>
      <p:sp>
        <p:nvSpPr>
          <p:cNvPr id="30" name="Obdélník 29"/>
          <p:cNvSpPr/>
          <p:nvPr/>
        </p:nvSpPr>
        <p:spPr>
          <a:xfrm>
            <a:off x="0" y="396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Vedlejší</a:t>
            </a:r>
            <a:r>
              <a:rPr lang="cs-CZ" b="1" dirty="0" smtClean="0"/>
              <a:t> úhly: </a:t>
            </a:r>
            <a:r>
              <a:rPr lang="cs-CZ" b="1" dirty="0" smtClean="0">
                <a:latin typeface="Symbol" pitchFamily="18" charset="2"/>
              </a:rPr>
              <a:t>b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g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364088" y="424332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1" name="Obdélník 30"/>
          <p:cNvSpPr/>
          <p:nvPr/>
        </p:nvSpPr>
        <p:spPr>
          <a:xfrm>
            <a:off x="0" y="2700000"/>
            <a:ext cx="1493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 +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b = 180°</a:t>
            </a:r>
            <a:endParaRPr lang="cs-CZ" dirty="0"/>
          </a:p>
        </p:txBody>
      </p:sp>
      <p:sp>
        <p:nvSpPr>
          <p:cNvPr id="33" name="Oblouk 32"/>
          <p:cNvSpPr>
            <a:spLocks noChangeAspect="1"/>
          </p:cNvSpPr>
          <p:nvPr/>
        </p:nvSpPr>
        <p:spPr bwMode="auto">
          <a:xfrm>
            <a:off x="4770072" y="3821442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5220072" y="422793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35" name="Oblouk 34"/>
          <p:cNvSpPr>
            <a:spLocks noChangeAspect="1"/>
          </p:cNvSpPr>
          <p:nvPr/>
        </p:nvSpPr>
        <p:spPr bwMode="auto">
          <a:xfrm>
            <a:off x="4427984" y="3507854"/>
            <a:ext cx="1440000" cy="1440000"/>
          </a:xfrm>
          <a:prstGeom prst="arc">
            <a:avLst>
              <a:gd name="adj1" fmla="val 6940671"/>
              <a:gd name="adj2" fmla="val 1055476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4716016" y="425987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0" y="432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Vedlejší</a:t>
            </a:r>
            <a:r>
              <a:rPr lang="cs-CZ" b="1" dirty="0" smtClean="0"/>
              <a:t> úhly: </a:t>
            </a:r>
            <a:r>
              <a:rPr lang="cs-CZ" b="1" dirty="0" smtClean="0">
                <a:latin typeface="Symbol" pitchFamily="18" charset="2"/>
              </a:rPr>
              <a:t>g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d</a:t>
            </a:r>
            <a:endParaRPr lang="cs-CZ" dirty="0"/>
          </a:p>
        </p:txBody>
      </p:sp>
      <p:sp>
        <p:nvSpPr>
          <p:cNvPr id="38" name="Obdélník 37"/>
          <p:cNvSpPr/>
          <p:nvPr/>
        </p:nvSpPr>
        <p:spPr>
          <a:xfrm>
            <a:off x="0" y="468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Vedlejší</a:t>
            </a:r>
            <a:r>
              <a:rPr lang="cs-CZ" b="1" dirty="0" smtClean="0"/>
              <a:t> úhly: </a:t>
            </a:r>
            <a:r>
              <a:rPr lang="cs-CZ" b="1" dirty="0" smtClean="0">
                <a:latin typeface="Symbol" pitchFamily="18" charset="2"/>
              </a:rPr>
              <a:t>d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err="1" smtClean="0">
                <a:latin typeface="Symbol" pitchFamily="18" charset="2"/>
              </a:rPr>
              <a:t>a</a:t>
            </a:r>
            <a:endParaRPr lang="cs-CZ" dirty="0"/>
          </a:p>
        </p:txBody>
      </p:sp>
      <p:sp>
        <p:nvSpPr>
          <p:cNvPr id="39" name="Obdélník 38"/>
          <p:cNvSpPr/>
          <p:nvPr/>
        </p:nvSpPr>
        <p:spPr>
          <a:xfrm>
            <a:off x="1620000" y="2700000"/>
            <a:ext cx="1493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 +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g = 180°</a:t>
            </a:r>
            <a:endParaRPr lang="cs-CZ" dirty="0"/>
          </a:p>
        </p:txBody>
      </p:sp>
      <p:sp>
        <p:nvSpPr>
          <p:cNvPr id="40" name="Obdélník 39"/>
          <p:cNvSpPr/>
          <p:nvPr/>
        </p:nvSpPr>
        <p:spPr>
          <a:xfrm>
            <a:off x="0" y="3060000"/>
            <a:ext cx="1493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 +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d = 180°</a:t>
            </a:r>
            <a:endParaRPr lang="cs-CZ" dirty="0"/>
          </a:p>
        </p:txBody>
      </p:sp>
      <p:sp>
        <p:nvSpPr>
          <p:cNvPr id="42" name="Obdélník 41"/>
          <p:cNvSpPr/>
          <p:nvPr/>
        </p:nvSpPr>
        <p:spPr>
          <a:xfrm>
            <a:off x="1620000" y="3060000"/>
            <a:ext cx="1493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 +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a = 180°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88880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41" grpId="0"/>
      <p:bldP spid="13" grpId="0"/>
      <p:bldP spid="23" grpId="0" animBg="1"/>
      <p:bldP spid="27" grpId="0"/>
      <p:bldP spid="29" grpId="0"/>
      <p:bldP spid="30" grpId="0"/>
      <p:bldP spid="15" grpId="0"/>
      <p:bldP spid="31" grpId="0"/>
      <p:bldP spid="33" grpId="0" animBg="1"/>
      <p:bldP spid="34" grpId="0"/>
      <p:bldP spid="35" grpId="0" animBg="1"/>
      <p:bldP spid="36" grpId="0"/>
      <p:bldP spid="37" grpId="0"/>
      <p:bldP spid="38" grpId="0"/>
      <p:bldP spid="39" grpId="0"/>
      <p:bldP spid="40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483518"/>
            <a:ext cx="8351999" cy="66451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Úhly vrcholové a vedlejší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512000"/>
            <a:ext cx="559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Vypočtěte velikost úhlů </a:t>
            </a:r>
            <a:r>
              <a:rPr lang="cs-CZ" b="1" dirty="0" smtClean="0">
                <a:latin typeface="Symbol" pitchFamily="18" charset="2"/>
              </a:rPr>
              <a:t>a</a:t>
            </a:r>
            <a:r>
              <a:rPr lang="cs-CZ" b="1" dirty="0" smtClean="0"/>
              <a:t>,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/>
              <a:t>, </a:t>
            </a:r>
            <a:r>
              <a:rPr lang="cs-CZ" b="1" dirty="0" smtClean="0">
                <a:latin typeface="Symbol" pitchFamily="18" charset="2"/>
              </a:rPr>
              <a:t>g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je-li</a:t>
            </a:r>
            <a:r>
              <a:rPr lang="cs-CZ" b="1" dirty="0" smtClean="0"/>
              <a:t>: </a:t>
            </a:r>
            <a:r>
              <a:rPr lang="cs-CZ" b="1" dirty="0" smtClean="0">
                <a:latin typeface="Symbol" pitchFamily="18" charset="2"/>
              </a:rPr>
              <a:t>d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= 50°. </a:t>
            </a:r>
            <a:r>
              <a:rPr lang="cs-CZ" b="1" dirty="0" smtClean="0"/>
              <a:t> </a:t>
            </a:r>
            <a:r>
              <a:rPr lang="cs-CZ" dirty="0" smtClean="0"/>
              <a:t> </a:t>
            </a:r>
            <a:r>
              <a:rPr lang="cs-CZ" b="1" dirty="0" smtClean="0"/>
              <a:t> 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179512" y="3429332"/>
            <a:ext cx="511256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1295736" y="1881332"/>
            <a:ext cx="2628192" cy="311011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1730098" y="2687346"/>
            <a:ext cx="1440000" cy="1440000"/>
          </a:xfrm>
          <a:prstGeom prst="arc">
            <a:avLst>
              <a:gd name="adj1" fmla="val 19320614"/>
              <a:gd name="adj2" fmla="val 14034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2785672" y="3035736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3" name="Oblouk 22"/>
          <p:cNvSpPr>
            <a:spLocks noChangeAspect="1"/>
          </p:cNvSpPr>
          <p:nvPr/>
        </p:nvSpPr>
        <p:spPr bwMode="auto">
          <a:xfrm>
            <a:off x="2015816" y="2967894"/>
            <a:ext cx="900000" cy="900000"/>
          </a:xfrm>
          <a:prstGeom prst="arc">
            <a:avLst>
              <a:gd name="adj1" fmla="val 10866709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2294758" y="300985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627784" y="33792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3" name="Oblouk 32"/>
          <p:cNvSpPr>
            <a:spLocks noChangeAspect="1"/>
          </p:cNvSpPr>
          <p:nvPr/>
        </p:nvSpPr>
        <p:spPr bwMode="auto">
          <a:xfrm>
            <a:off x="2033768" y="2957346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83768" y="3363838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35" name="Oblouk 34"/>
          <p:cNvSpPr>
            <a:spLocks noChangeAspect="1"/>
          </p:cNvSpPr>
          <p:nvPr/>
        </p:nvSpPr>
        <p:spPr bwMode="auto">
          <a:xfrm>
            <a:off x="1691680" y="2643758"/>
            <a:ext cx="1440000" cy="1440000"/>
          </a:xfrm>
          <a:prstGeom prst="arc">
            <a:avLst>
              <a:gd name="adj1" fmla="val 6940671"/>
              <a:gd name="adj2" fmla="val 1055476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979712" y="346778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400000" y="216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a =</a:t>
            </a:r>
            <a:r>
              <a:rPr lang="cs-CZ" b="1" dirty="0" smtClean="0">
                <a:latin typeface="Symbol" pitchFamily="18" charset="2"/>
              </a:rPr>
              <a:t> 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400000" y="288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b = </a:t>
            </a:r>
            <a:endParaRPr lang="cs-CZ" sz="24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400000" y="360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g = </a:t>
            </a:r>
            <a:endParaRPr lang="cs-CZ" sz="24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740000" y="144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a = 130°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7740000" y="180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b = 50°</a:t>
            </a:r>
            <a:r>
              <a:rPr lang="cs-CZ" sz="2400" b="1" dirty="0" smtClean="0">
                <a:latin typeface="Symbol" pitchFamily="18" charset="2"/>
              </a:rPr>
              <a:t> </a:t>
            </a:r>
            <a:endParaRPr lang="cs-CZ" sz="24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7740000" y="216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g = 130°</a:t>
            </a:r>
            <a:r>
              <a:rPr lang="cs-CZ" sz="2400" b="1" dirty="0" smtClean="0">
                <a:latin typeface="Symbol" pitchFamily="18" charset="2"/>
              </a:rPr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2591056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41" grpId="0"/>
      <p:bldP spid="23" grpId="0" animBg="1"/>
      <p:bldP spid="27" grpId="0"/>
      <p:bldP spid="15" grpId="0"/>
      <p:bldP spid="33" grpId="0" animBg="1"/>
      <p:bldP spid="34" grpId="0"/>
      <p:bldP spid="35" grpId="0" animBg="1"/>
      <p:bldP spid="36" grpId="0"/>
      <p:bldP spid="8" grpId="0"/>
      <p:bldP spid="3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483518"/>
            <a:ext cx="8351999" cy="66451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Úhly souhlasné a střídavé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512000"/>
            <a:ext cx="6253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Střídavé a souhlasné úhly mají jedno společné rameno a druhá ramena </a:t>
            </a:r>
            <a:r>
              <a:rPr lang="cs-CZ" b="1" dirty="0" smtClean="0"/>
              <a:t>rovnoběžná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4067944" y="4279401"/>
            <a:ext cx="496871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4752120" y="1419624"/>
            <a:ext cx="3003145" cy="357181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4466402" y="3551442"/>
            <a:ext cx="1440000" cy="1440000"/>
          </a:xfrm>
          <a:prstGeom prst="arc">
            <a:avLst>
              <a:gd name="adj1" fmla="val 19320614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521976" y="386789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067694"/>
            <a:ext cx="471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Souhlasné úhly leží oba nad (pod) rovnoběžkami a vlevo (vpravo) od příčky.</a:t>
            </a:r>
            <a:endParaRPr lang="cs-CZ" dirty="0"/>
          </a:p>
        </p:txBody>
      </p:sp>
      <p:sp>
        <p:nvSpPr>
          <p:cNvPr id="23" name="Oblouk 22"/>
          <p:cNvSpPr>
            <a:spLocks noChangeAspect="1"/>
          </p:cNvSpPr>
          <p:nvPr/>
        </p:nvSpPr>
        <p:spPr bwMode="auto">
          <a:xfrm>
            <a:off x="4752120" y="3831990"/>
            <a:ext cx="900000" cy="900000"/>
          </a:xfrm>
          <a:prstGeom prst="arc">
            <a:avLst>
              <a:gd name="adj1" fmla="val 10866709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31062" y="3873950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360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Souhlasné úhly: </a:t>
            </a:r>
            <a:r>
              <a:rPr lang="cs-CZ" b="1" dirty="0" smtClean="0">
                <a:latin typeface="Symbol" pitchFamily="18" charset="2"/>
              </a:rPr>
              <a:t>a 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err="1" smtClean="0">
                <a:latin typeface="Symbol" pitchFamily="18" charset="2"/>
              </a:rPr>
              <a:t>a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0" name="Obdélník 29"/>
          <p:cNvSpPr/>
          <p:nvPr/>
        </p:nvSpPr>
        <p:spPr>
          <a:xfrm>
            <a:off x="0" y="396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Souhlasné</a:t>
            </a:r>
            <a:r>
              <a:rPr lang="cs-CZ" b="1" dirty="0" smtClean="0"/>
              <a:t> úhly: </a:t>
            </a:r>
            <a:r>
              <a:rPr lang="cs-CZ" b="1" dirty="0" smtClean="0">
                <a:latin typeface="Symbol" pitchFamily="18" charset="2"/>
              </a:rPr>
              <a:t>b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364088" y="424332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1" name="Obdélník 30"/>
          <p:cNvSpPr/>
          <p:nvPr/>
        </p:nvSpPr>
        <p:spPr>
          <a:xfrm>
            <a:off x="0" y="3219822"/>
            <a:ext cx="89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>
                <a:latin typeface="Symbol" pitchFamily="18" charset="2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3" name="Oblouk 32"/>
          <p:cNvSpPr>
            <a:spLocks noChangeAspect="1"/>
          </p:cNvSpPr>
          <p:nvPr/>
        </p:nvSpPr>
        <p:spPr bwMode="auto">
          <a:xfrm>
            <a:off x="4770072" y="3821442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5220072" y="422793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35" name="Oblouk 34"/>
          <p:cNvSpPr>
            <a:spLocks noChangeAspect="1"/>
          </p:cNvSpPr>
          <p:nvPr/>
        </p:nvSpPr>
        <p:spPr bwMode="auto">
          <a:xfrm>
            <a:off x="4427984" y="3507854"/>
            <a:ext cx="1440000" cy="1440000"/>
          </a:xfrm>
          <a:prstGeom prst="arc">
            <a:avLst>
              <a:gd name="adj1" fmla="val 6940671"/>
              <a:gd name="adj2" fmla="val 1055476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4716016" y="425987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0" y="432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Souhlasné</a:t>
            </a:r>
            <a:r>
              <a:rPr lang="cs-CZ" b="1" dirty="0" smtClean="0"/>
              <a:t> úhly: </a:t>
            </a:r>
            <a:r>
              <a:rPr lang="cs-CZ" b="1" dirty="0" smtClean="0">
                <a:latin typeface="Symbol" pitchFamily="18" charset="2"/>
              </a:rPr>
              <a:t>g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g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8" name="Obdélník 37"/>
          <p:cNvSpPr/>
          <p:nvPr/>
        </p:nvSpPr>
        <p:spPr>
          <a:xfrm>
            <a:off x="0" y="468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Souhlasné</a:t>
            </a:r>
            <a:r>
              <a:rPr lang="cs-CZ" b="1" dirty="0" smtClean="0"/>
              <a:t> úhly: </a:t>
            </a:r>
            <a:r>
              <a:rPr lang="cs-CZ" b="1" dirty="0" smtClean="0">
                <a:latin typeface="Symbol" pitchFamily="18" charset="2"/>
              </a:rPr>
              <a:t>d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d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9" name="Obdélník 38"/>
          <p:cNvSpPr/>
          <p:nvPr/>
        </p:nvSpPr>
        <p:spPr>
          <a:xfrm>
            <a:off x="1080000" y="3219822"/>
            <a:ext cx="86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40" name="Obdélník 39"/>
          <p:cNvSpPr/>
          <p:nvPr/>
        </p:nvSpPr>
        <p:spPr>
          <a:xfrm>
            <a:off x="2160000" y="3219822"/>
            <a:ext cx="82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g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42" name="Obdélník 41"/>
          <p:cNvSpPr/>
          <p:nvPr/>
        </p:nvSpPr>
        <p:spPr>
          <a:xfrm>
            <a:off x="3240000" y="3219822"/>
            <a:ext cx="746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d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cxnSp>
        <p:nvCxnSpPr>
          <p:cNvPr id="24" name="Přímá spojnice 23"/>
          <p:cNvCxnSpPr/>
          <p:nvPr/>
        </p:nvCxnSpPr>
        <p:spPr bwMode="auto">
          <a:xfrm>
            <a:off x="4139952" y="2283718"/>
            <a:ext cx="48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8532440" y="2160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8586000" y="2160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8684840" y="4158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8738400" y="4158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Oblouk 44"/>
          <p:cNvSpPr>
            <a:spLocks noChangeAspect="1"/>
          </p:cNvSpPr>
          <p:nvPr/>
        </p:nvSpPr>
        <p:spPr bwMode="auto">
          <a:xfrm>
            <a:off x="6156336" y="1535218"/>
            <a:ext cx="1440000" cy="1440000"/>
          </a:xfrm>
          <a:prstGeom prst="arc">
            <a:avLst>
              <a:gd name="adj1" fmla="val 19320614"/>
              <a:gd name="adj2" fmla="val 14384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7196997" y="1883608"/>
            <a:ext cx="558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>
            <a:off x="6442054" y="1815766"/>
            <a:ext cx="900000" cy="900000"/>
          </a:xfrm>
          <a:prstGeom prst="arc">
            <a:avLst>
              <a:gd name="adj1" fmla="val 10713180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6720996" y="1857726"/>
            <a:ext cx="490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7020272" y="22270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V´</a:t>
            </a:r>
            <a:endParaRPr lang="cs-CZ" b="1" dirty="0"/>
          </a:p>
        </p:txBody>
      </p:sp>
      <p:sp>
        <p:nvSpPr>
          <p:cNvPr id="50" name="Oblouk 49"/>
          <p:cNvSpPr>
            <a:spLocks noChangeAspect="1"/>
          </p:cNvSpPr>
          <p:nvPr/>
        </p:nvSpPr>
        <p:spPr bwMode="auto">
          <a:xfrm>
            <a:off x="6460006" y="1805218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804248" y="2315656"/>
            <a:ext cx="392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r>
              <a:rPr lang="cs-CZ" sz="2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52" name="Oblouk 51"/>
          <p:cNvSpPr>
            <a:spLocks noChangeAspect="1"/>
          </p:cNvSpPr>
          <p:nvPr/>
        </p:nvSpPr>
        <p:spPr bwMode="auto">
          <a:xfrm>
            <a:off x="6117918" y="1491630"/>
            <a:ext cx="1440000" cy="1440000"/>
          </a:xfrm>
          <a:prstGeom prst="arc">
            <a:avLst>
              <a:gd name="adj1" fmla="val 6940671"/>
              <a:gd name="adj2" fmla="val 10452213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6405950" y="2243648"/>
            <a:ext cx="43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r>
              <a:rPr lang="cs-CZ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43758"/>
            <a:ext cx="5521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Velikosti střídavých i souhlasných úhlů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se </a:t>
            </a:r>
            <a:r>
              <a:rPr lang="cs-CZ" b="1" dirty="0"/>
              <a:t>vždy </a:t>
            </a:r>
            <a:r>
              <a:rPr lang="cs-CZ" b="1" dirty="0" smtClean="0"/>
              <a:t>rovnají.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535796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41" grpId="0"/>
      <p:bldP spid="13" grpId="0"/>
      <p:bldP spid="23" grpId="0" animBg="1"/>
      <p:bldP spid="27" grpId="0"/>
      <p:bldP spid="29" grpId="0"/>
      <p:bldP spid="30" grpId="0"/>
      <p:bldP spid="15" grpId="0"/>
      <p:bldP spid="31" grpId="0"/>
      <p:bldP spid="33" grpId="0" animBg="1"/>
      <p:bldP spid="34" grpId="0"/>
      <p:bldP spid="35" grpId="0" animBg="1"/>
      <p:bldP spid="36" grpId="0"/>
      <p:bldP spid="37" grpId="0"/>
      <p:bldP spid="38" grpId="0"/>
      <p:bldP spid="39" grpId="0"/>
      <p:bldP spid="40" grpId="0"/>
      <p:bldP spid="42" grpId="0"/>
      <p:bldP spid="45" grpId="0" animBg="1"/>
      <p:bldP spid="46" grpId="0"/>
      <p:bldP spid="47" grpId="0" animBg="1"/>
      <p:bldP spid="48" grpId="0"/>
      <p:bldP spid="49" grpId="0"/>
      <p:bldP spid="50" grpId="0" animBg="1"/>
      <p:bldP spid="51" grpId="0"/>
      <p:bldP spid="52" grpId="0" animBg="1"/>
      <p:bldP spid="53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483518"/>
            <a:ext cx="8351999" cy="66451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Úhly souhlasné a střídavé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512000"/>
            <a:ext cx="6253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Střídavé a souhlasné úhly mají jedno společné rameno a druhá ramena </a:t>
            </a:r>
            <a:r>
              <a:rPr lang="cs-CZ" b="1" dirty="0" smtClean="0"/>
              <a:t>rovnoběžná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4067944" y="4279401"/>
            <a:ext cx="496871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4752120" y="1419624"/>
            <a:ext cx="3003145" cy="357181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4466402" y="3551442"/>
            <a:ext cx="1440000" cy="1440000"/>
          </a:xfrm>
          <a:prstGeom prst="arc">
            <a:avLst>
              <a:gd name="adj1" fmla="val 19320614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521976" y="386789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0" y="2160000"/>
            <a:ext cx="4716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Střídavé </a:t>
            </a:r>
            <a:r>
              <a:rPr lang="cs-CZ" b="1" dirty="0" smtClean="0"/>
              <a:t>úhly leží </a:t>
            </a:r>
            <a:r>
              <a:rPr lang="cs-CZ" b="1" dirty="0" smtClean="0"/>
              <a:t>jeden </a:t>
            </a:r>
            <a:r>
              <a:rPr lang="cs-CZ" b="1" dirty="0" smtClean="0"/>
              <a:t>nad </a:t>
            </a:r>
            <a:r>
              <a:rPr lang="cs-CZ" b="1" dirty="0" smtClean="0"/>
              <a:t>a druhý </a:t>
            </a:r>
            <a:br>
              <a:rPr lang="cs-CZ" b="1" dirty="0" smtClean="0"/>
            </a:br>
            <a:r>
              <a:rPr lang="cs-CZ" b="1" dirty="0" smtClean="0"/>
              <a:t>pod </a:t>
            </a:r>
            <a:r>
              <a:rPr lang="cs-CZ" b="1" dirty="0" smtClean="0"/>
              <a:t>rovnoběžkami a </a:t>
            </a:r>
            <a:r>
              <a:rPr lang="cs-CZ" b="1" dirty="0" smtClean="0"/>
              <a:t>jeden vlevo  a druhý vpravo </a:t>
            </a:r>
            <a:r>
              <a:rPr lang="cs-CZ" b="1" dirty="0" smtClean="0"/>
              <a:t>od příčky.</a:t>
            </a:r>
            <a:endParaRPr lang="cs-CZ" dirty="0"/>
          </a:p>
        </p:txBody>
      </p:sp>
      <p:sp>
        <p:nvSpPr>
          <p:cNvPr id="23" name="Oblouk 22"/>
          <p:cNvSpPr>
            <a:spLocks noChangeAspect="1"/>
          </p:cNvSpPr>
          <p:nvPr/>
        </p:nvSpPr>
        <p:spPr bwMode="auto">
          <a:xfrm>
            <a:off x="4752120" y="3831990"/>
            <a:ext cx="900000" cy="900000"/>
          </a:xfrm>
          <a:prstGeom prst="arc">
            <a:avLst>
              <a:gd name="adj1" fmla="val 10866709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31062" y="3873950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0" y="3960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Střídavé </a:t>
            </a:r>
            <a:r>
              <a:rPr lang="cs-CZ" b="1" dirty="0" smtClean="0"/>
              <a:t>úhly: </a:t>
            </a:r>
            <a:r>
              <a:rPr lang="cs-CZ" b="1" dirty="0" smtClean="0">
                <a:latin typeface="Symbol" pitchFamily="18" charset="2"/>
              </a:rPr>
              <a:t>a 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g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0" name="Obdélník 29"/>
          <p:cNvSpPr/>
          <p:nvPr/>
        </p:nvSpPr>
        <p:spPr>
          <a:xfrm>
            <a:off x="0" y="4248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Střídavé </a:t>
            </a:r>
            <a:r>
              <a:rPr lang="cs-CZ" b="1" dirty="0" smtClean="0"/>
              <a:t>úhly: </a:t>
            </a:r>
            <a:r>
              <a:rPr lang="cs-CZ" b="1" dirty="0" smtClean="0">
                <a:latin typeface="Symbol" pitchFamily="18" charset="2"/>
              </a:rPr>
              <a:t>b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d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364088" y="424332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1" name="Obdélník 30"/>
          <p:cNvSpPr/>
          <p:nvPr/>
        </p:nvSpPr>
        <p:spPr>
          <a:xfrm>
            <a:off x="0" y="3636000"/>
            <a:ext cx="89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g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3" name="Oblouk 32"/>
          <p:cNvSpPr>
            <a:spLocks noChangeAspect="1"/>
          </p:cNvSpPr>
          <p:nvPr/>
        </p:nvSpPr>
        <p:spPr bwMode="auto">
          <a:xfrm>
            <a:off x="4770072" y="3821442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5220072" y="422793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35" name="Oblouk 34"/>
          <p:cNvSpPr>
            <a:spLocks noChangeAspect="1"/>
          </p:cNvSpPr>
          <p:nvPr/>
        </p:nvSpPr>
        <p:spPr bwMode="auto">
          <a:xfrm>
            <a:off x="4427984" y="3507854"/>
            <a:ext cx="1440000" cy="1440000"/>
          </a:xfrm>
          <a:prstGeom prst="arc">
            <a:avLst>
              <a:gd name="adj1" fmla="val 6940671"/>
              <a:gd name="adj2" fmla="val 1055476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4716016" y="425987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0" y="4536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Střídavé </a:t>
            </a:r>
            <a:r>
              <a:rPr lang="cs-CZ" b="1" dirty="0" smtClean="0"/>
              <a:t>úhly: </a:t>
            </a:r>
            <a:r>
              <a:rPr lang="cs-CZ" b="1" dirty="0" smtClean="0">
                <a:latin typeface="Symbol" pitchFamily="18" charset="2"/>
              </a:rPr>
              <a:t>g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err="1" smtClean="0">
                <a:latin typeface="Symbol" pitchFamily="18" charset="2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8" name="Obdélník 37"/>
          <p:cNvSpPr/>
          <p:nvPr/>
        </p:nvSpPr>
        <p:spPr>
          <a:xfrm>
            <a:off x="0" y="4824000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Střídavé </a:t>
            </a:r>
            <a:r>
              <a:rPr lang="cs-CZ" b="1" dirty="0" smtClean="0"/>
              <a:t>úhly: </a:t>
            </a:r>
            <a:r>
              <a:rPr lang="cs-CZ" b="1" dirty="0" smtClean="0">
                <a:latin typeface="Symbol" pitchFamily="18" charset="2"/>
              </a:rPr>
              <a:t>d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39" name="Obdélník 38"/>
          <p:cNvSpPr/>
          <p:nvPr/>
        </p:nvSpPr>
        <p:spPr>
          <a:xfrm>
            <a:off x="1080000" y="3636000"/>
            <a:ext cx="86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b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d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40" name="Obdélník 39"/>
          <p:cNvSpPr/>
          <p:nvPr/>
        </p:nvSpPr>
        <p:spPr>
          <a:xfrm>
            <a:off x="2160000" y="3636000"/>
            <a:ext cx="82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sp>
        <p:nvSpPr>
          <p:cNvPr id="42" name="Obdélník 41"/>
          <p:cNvSpPr/>
          <p:nvPr/>
        </p:nvSpPr>
        <p:spPr>
          <a:xfrm>
            <a:off x="3240000" y="3636000"/>
            <a:ext cx="746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 =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dirty="0"/>
          </a:p>
        </p:txBody>
      </p:sp>
      <p:cxnSp>
        <p:nvCxnSpPr>
          <p:cNvPr id="24" name="Přímá spojnice 23"/>
          <p:cNvCxnSpPr/>
          <p:nvPr/>
        </p:nvCxnSpPr>
        <p:spPr bwMode="auto">
          <a:xfrm>
            <a:off x="4139952" y="2283718"/>
            <a:ext cx="48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8532440" y="2160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8586000" y="2160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8684840" y="4158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8738400" y="4158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Oblouk 44"/>
          <p:cNvSpPr>
            <a:spLocks noChangeAspect="1"/>
          </p:cNvSpPr>
          <p:nvPr/>
        </p:nvSpPr>
        <p:spPr bwMode="auto">
          <a:xfrm>
            <a:off x="6156336" y="1535218"/>
            <a:ext cx="1440000" cy="1440000"/>
          </a:xfrm>
          <a:prstGeom prst="arc">
            <a:avLst>
              <a:gd name="adj1" fmla="val 19320614"/>
              <a:gd name="adj2" fmla="val 14384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7196997" y="1883608"/>
            <a:ext cx="558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>
            <a:off x="6442054" y="1815766"/>
            <a:ext cx="900000" cy="900000"/>
          </a:xfrm>
          <a:prstGeom prst="arc">
            <a:avLst>
              <a:gd name="adj1" fmla="val 10713180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6720996" y="1857726"/>
            <a:ext cx="490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7020272" y="22270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V´</a:t>
            </a:r>
            <a:endParaRPr lang="cs-CZ" b="1" dirty="0"/>
          </a:p>
        </p:txBody>
      </p:sp>
      <p:sp>
        <p:nvSpPr>
          <p:cNvPr id="50" name="Oblouk 49"/>
          <p:cNvSpPr>
            <a:spLocks noChangeAspect="1"/>
          </p:cNvSpPr>
          <p:nvPr/>
        </p:nvSpPr>
        <p:spPr bwMode="auto">
          <a:xfrm>
            <a:off x="6460006" y="1805218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804248" y="2315656"/>
            <a:ext cx="392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r>
              <a:rPr lang="cs-CZ" sz="2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52" name="Oblouk 51"/>
          <p:cNvSpPr>
            <a:spLocks noChangeAspect="1"/>
          </p:cNvSpPr>
          <p:nvPr/>
        </p:nvSpPr>
        <p:spPr bwMode="auto">
          <a:xfrm>
            <a:off x="6117918" y="1491630"/>
            <a:ext cx="1440000" cy="1440000"/>
          </a:xfrm>
          <a:prstGeom prst="arc">
            <a:avLst>
              <a:gd name="adj1" fmla="val 6940671"/>
              <a:gd name="adj2" fmla="val 10452213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6405950" y="2243648"/>
            <a:ext cx="43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r>
              <a:rPr lang="cs-CZ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3060000"/>
            <a:ext cx="5521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Velikosti střídavých i souhlasných úhlů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se </a:t>
            </a:r>
            <a:r>
              <a:rPr lang="cs-CZ" b="1" dirty="0"/>
              <a:t>vždy </a:t>
            </a:r>
            <a:r>
              <a:rPr lang="cs-CZ" b="1" dirty="0" smtClean="0"/>
              <a:t>rovnají.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233611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41" grpId="0"/>
      <p:bldP spid="13" grpId="0"/>
      <p:bldP spid="23" grpId="0" animBg="1"/>
      <p:bldP spid="27" grpId="0"/>
      <p:bldP spid="29" grpId="0"/>
      <p:bldP spid="30" grpId="0"/>
      <p:bldP spid="15" grpId="0"/>
      <p:bldP spid="31" grpId="0"/>
      <p:bldP spid="33" grpId="0" animBg="1"/>
      <p:bldP spid="34" grpId="0"/>
      <p:bldP spid="35" grpId="0" animBg="1"/>
      <p:bldP spid="36" grpId="0"/>
      <p:bldP spid="37" grpId="0"/>
      <p:bldP spid="38" grpId="0"/>
      <p:bldP spid="39" grpId="0"/>
      <p:bldP spid="40" grpId="0"/>
      <p:bldP spid="42" grpId="0"/>
      <p:bldP spid="45" grpId="0" animBg="1"/>
      <p:bldP spid="46" grpId="0"/>
      <p:bldP spid="47" grpId="0" animBg="1"/>
      <p:bldP spid="48" grpId="0"/>
      <p:bldP spid="49" grpId="0"/>
      <p:bldP spid="50" grpId="0" animBg="1"/>
      <p:bldP spid="51" grpId="0"/>
      <p:bldP spid="52" grpId="0" animBg="1"/>
      <p:bldP spid="53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483518"/>
            <a:ext cx="8351999" cy="66451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Úhly souhlasné a střídavé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1512000"/>
            <a:ext cx="625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Vypočtěte velikost úhlů </a:t>
            </a:r>
            <a:r>
              <a:rPr lang="cs-CZ" b="1" dirty="0" smtClean="0">
                <a:latin typeface="Symbol" pitchFamily="18" charset="2"/>
              </a:rPr>
              <a:t>b, g, d, 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r>
              <a:rPr lang="cs-CZ" b="1" dirty="0" smtClean="0"/>
              <a:t>, </a:t>
            </a:r>
            <a:r>
              <a:rPr lang="cs-CZ" b="1" dirty="0" smtClean="0">
                <a:latin typeface="Symbol" pitchFamily="18" charset="2"/>
              </a:rPr>
              <a:t>b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</a:t>
            </a:r>
            <a:r>
              <a:rPr lang="cs-CZ" b="1" dirty="0" smtClean="0"/>
              <a:t>, </a:t>
            </a:r>
            <a:r>
              <a:rPr lang="cs-CZ" b="1" dirty="0" smtClean="0">
                <a:latin typeface="Symbol" pitchFamily="18" charset="2"/>
              </a:rPr>
              <a:t>g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´, </a:t>
            </a:r>
            <a:r>
              <a:rPr lang="cs-CZ" b="1" dirty="0" smtClean="0">
                <a:latin typeface="Symbol" pitchFamily="18" charset="2"/>
                <a:cs typeface="Arial" pitchFamily="34" charset="0"/>
              </a:rPr>
              <a:t>d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´</a:t>
            </a:r>
            <a:r>
              <a:rPr lang="cs-CZ" b="1" dirty="0" smtClean="0">
                <a:latin typeface="Symbol" pitchFamily="18" charset="2"/>
              </a:rPr>
              <a:t>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je-li</a:t>
            </a:r>
            <a:r>
              <a:rPr lang="cs-CZ" b="1" dirty="0"/>
              <a:t>: </a:t>
            </a:r>
            <a:r>
              <a:rPr lang="cs-CZ" b="1" dirty="0" smtClean="0">
                <a:latin typeface="Symbol" pitchFamily="18" charset="2"/>
              </a:rPr>
              <a:t>a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=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122°. </a:t>
            </a:r>
            <a:r>
              <a:rPr lang="cs-CZ" b="1" dirty="0" smtClean="0"/>
              <a:t> </a:t>
            </a:r>
            <a:r>
              <a:rPr lang="cs-CZ" dirty="0" smtClean="0"/>
              <a:t> </a:t>
            </a:r>
            <a:r>
              <a:rPr lang="cs-CZ" b="1" dirty="0" smtClean="0"/>
              <a:t> 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4067944" y="4279401"/>
            <a:ext cx="496871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4752120" y="1419624"/>
            <a:ext cx="3003145" cy="357181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4466402" y="3551442"/>
            <a:ext cx="1440000" cy="1440000"/>
          </a:xfrm>
          <a:prstGeom prst="arc">
            <a:avLst>
              <a:gd name="adj1" fmla="val 19320614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5521976" y="386789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3" name="Oblouk 22"/>
          <p:cNvSpPr>
            <a:spLocks noChangeAspect="1"/>
          </p:cNvSpPr>
          <p:nvPr/>
        </p:nvSpPr>
        <p:spPr bwMode="auto">
          <a:xfrm>
            <a:off x="4752120" y="3831990"/>
            <a:ext cx="900000" cy="900000"/>
          </a:xfrm>
          <a:prstGeom prst="arc">
            <a:avLst>
              <a:gd name="adj1" fmla="val 10866709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031062" y="3873950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364088" y="424332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3" name="Oblouk 32"/>
          <p:cNvSpPr>
            <a:spLocks noChangeAspect="1"/>
          </p:cNvSpPr>
          <p:nvPr/>
        </p:nvSpPr>
        <p:spPr bwMode="auto">
          <a:xfrm>
            <a:off x="4770072" y="3821442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5220072" y="422793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35" name="Oblouk 34"/>
          <p:cNvSpPr>
            <a:spLocks noChangeAspect="1"/>
          </p:cNvSpPr>
          <p:nvPr/>
        </p:nvSpPr>
        <p:spPr bwMode="auto">
          <a:xfrm>
            <a:off x="4427984" y="3507854"/>
            <a:ext cx="1440000" cy="1440000"/>
          </a:xfrm>
          <a:prstGeom prst="arc">
            <a:avLst>
              <a:gd name="adj1" fmla="val 6940671"/>
              <a:gd name="adj2" fmla="val 1055476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4716016" y="425987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cxnSp>
        <p:nvCxnSpPr>
          <p:cNvPr id="24" name="Přímá spojnice 23"/>
          <p:cNvCxnSpPr/>
          <p:nvPr/>
        </p:nvCxnSpPr>
        <p:spPr bwMode="auto">
          <a:xfrm>
            <a:off x="4139952" y="2283718"/>
            <a:ext cx="486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8532440" y="2160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8586000" y="2160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8684840" y="4158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8738400" y="4158000"/>
            <a:ext cx="0" cy="25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Oblouk 44"/>
          <p:cNvSpPr>
            <a:spLocks noChangeAspect="1"/>
          </p:cNvSpPr>
          <p:nvPr/>
        </p:nvSpPr>
        <p:spPr bwMode="auto">
          <a:xfrm>
            <a:off x="6156336" y="1535218"/>
            <a:ext cx="1440000" cy="1440000"/>
          </a:xfrm>
          <a:prstGeom prst="arc">
            <a:avLst>
              <a:gd name="adj1" fmla="val 19320614"/>
              <a:gd name="adj2" fmla="val 14384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7196997" y="1883608"/>
            <a:ext cx="558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47" name="Oblouk 46"/>
          <p:cNvSpPr>
            <a:spLocks noChangeAspect="1"/>
          </p:cNvSpPr>
          <p:nvPr/>
        </p:nvSpPr>
        <p:spPr bwMode="auto">
          <a:xfrm>
            <a:off x="6442054" y="1815766"/>
            <a:ext cx="900000" cy="900000"/>
          </a:xfrm>
          <a:prstGeom prst="arc">
            <a:avLst>
              <a:gd name="adj1" fmla="val 10713180"/>
              <a:gd name="adj2" fmla="val 1941624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6720996" y="1857726"/>
            <a:ext cx="490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7020272" y="22270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V´</a:t>
            </a:r>
            <a:endParaRPr lang="cs-CZ" b="1" dirty="0"/>
          </a:p>
        </p:txBody>
      </p:sp>
      <p:sp>
        <p:nvSpPr>
          <p:cNvPr id="50" name="Oblouk 49"/>
          <p:cNvSpPr>
            <a:spLocks noChangeAspect="1"/>
          </p:cNvSpPr>
          <p:nvPr/>
        </p:nvSpPr>
        <p:spPr bwMode="auto">
          <a:xfrm>
            <a:off x="6460006" y="1805218"/>
            <a:ext cx="900000" cy="900000"/>
          </a:xfrm>
          <a:prstGeom prst="arc">
            <a:avLst>
              <a:gd name="adj1" fmla="val 78974"/>
              <a:gd name="adj2" fmla="val 6880561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ovéPole 50"/>
          <p:cNvSpPr txBox="1"/>
          <p:nvPr/>
        </p:nvSpPr>
        <p:spPr>
          <a:xfrm>
            <a:off x="6804248" y="2315656"/>
            <a:ext cx="392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r>
              <a:rPr lang="cs-CZ" sz="2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52" name="Oblouk 51"/>
          <p:cNvSpPr>
            <a:spLocks noChangeAspect="1"/>
          </p:cNvSpPr>
          <p:nvPr/>
        </p:nvSpPr>
        <p:spPr bwMode="auto">
          <a:xfrm>
            <a:off x="6117918" y="1491630"/>
            <a:ext cx="1440000" cy="1440000"/>
          </a:xfrm>
          <a:prstGeom prst="arc">
            <a:avLst>
              <a:gd name="adj1" fmla="val 6940671"/>
              <a:gd name="adj2" fmla="val 10452213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6405950" y="2243648"/>
            <a:ext cx="43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  <a:latin typeface="Symbol" pitchFamily="18" charset="2"/>
              </a:rPr>
              <a:t>d</a:t>
            </a:r>
            <a:r>
              <a:rPr lang="cs-CZ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cs-CZ" sz="2000" b="1" dirty="0">
              <a:solidFill>
                <a:srgbClr val="7030A0"/>
              </a:solidFill>
              <a:latin typeface="Symbol" pitchFamily="18" charset="2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0" y="198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b =</a:t>
            </a:r>
            <a:r>
              <a:rPr lang="cs-CZ" b="1" dirty="0" smtClean="0">
                <a:latin typeface="Symbol" pitchFamily="18" charset="2"/>
              </a:rPr>
              <a:t> 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0" y="2412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g = </a:t>
            </a:r>
            <a:endParaRPr lang="cs-CZ" sz="24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0" y="2844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d = </a:t>
            </a:r>
            <a:endParaRPr lang="cs-CZ" sz="2400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0" y="3276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a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´</a:t>
            </a:r>
            <a:r>
              <a:rPr lang="cs-CZ" sz="2400" b="1" dirty="0" smtClean="0">
                <a:latin typeface="Symbol" pitchFamily="18" charset="2"/>
              </a:rPr>
              <a:t> = </a:t>
            </a:r>
            <a:endParaRPr lang="cs-CZ" sz="2400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0" y="3708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b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´</a:t>
            </a:r>
            <a:r>
              <a:rPr lang="cs-CZ" sz="2400" b="1" dirty="0" smtClean="0">
                <a:latin typeface="Symbol" pitchFamily="18" charset="2"/>
              </a:rPr>
              <a:t> = </a:t>
            </a:r>
            <a:endParaRPr lang="cs-CZ" sz="24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0" y="4140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g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´</a:t>
            </a:r>
            <a:r>
              <a:rPr lang="cs-CZ" sz="2400" b="1" dirty="0" smtClean="0">
                <a:latin typeface="Symbol" pitchFamily="18" charset="2"/>
              </a:rPr>
              <a:t> = </a:t>
            </a:r>
            <a:endParaRPr lang="cs-CZ" sz="2400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0" y="4572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d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´</a:t>
            </a:r>
            <a:r>
              <a:rPr lang="cs-CZ" sz="2400" b="1" dirty="0" smtClean="0">
                <a:latin typeface="Symbol" pitchFamily="18" charset="2"/>
              </a:rPr>
              <a:t> = </a:t>
            </a:r>
            <a:endParaRPr lang="cs-CZ" sz="2400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3240000" y="1980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58°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3240000" y="2412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122°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3240000" y="2844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58°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240000" y="3276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122°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240000" y="4140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122°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70" name="TextovéPole 69"/>
          <p:cNvSpPr txBox="1"/>
          <p:nvPr/>
        </p:nvSpPr>
        <p:spPr>
          <a:xfrm>
            <a:off x="3240000" y="3708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58°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3240000" y="45720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58°</a:t>
            </a:r>
            <a:r>
              <a:rPr lang="cs-CZ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038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41" grpId="0"/>
      <p:bldP spid="23" grpId="0" animBg="1"/>
      <p:bldP spid="27" grpId="0"/>
      <p:bldP spid="15" grpId="0"/>
      <p:bldP spid="33" grpId="0" animBg="1"/>
      <p:bldP spid="34" grpId="0"/>
      <p:bldP spid="35" grpId="0" animBg="1"/>
      <p:bldP spid="36" grpId="0"/>
      <p:bldP spid="45" grpId="0" animBg="1"/>
      <p:bldP spid="46" grpId="0"/>
      <p:bldP spid="47" grpId="0" animBg="1"/>
      <p:bldP spid="48" grpId="0"/>
      <p:bldP spid="49" grpId="0"/>
      <p:bldP spid="50" grpId="0" animBg="1"/>
      <p:bldP spid="51" grpId="0"/>
      <p:bldP spid="52" grpId="0" animBg="1"/>
      <p:bldP spid="53" grpId="0"/>
      <p:bldP spid="55" grpId="0"/>
      <p:bldP spid="56" grpId="0"/>
      <p:bldP spid="57" grpId="0"/>
      <p:bldP spid="58" grpId="0"/>
      <p:bldP spid="60" grpId="0"/>
      <p:bldP spid="61" grpId="0"/>
      <p:bldP spid="62" grpId="0"/>
      <p:bldP spid="63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3" name="Obdélník 2"/>
          <p:cNvSpPr/>
          <p:nvPr/>
        </p:nvSpPr>
        <p:spPr bwMode="auto">
          <a:xfrm>
            <a:off x="2880000" y="27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1871640" y="1422000"/>
            <a:ext cx="1800000" cy="1116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5508103" y="1422000"/>
            <a:ext cx="1800200" cy="1116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360000" y="27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2340000" y="3960000"/>
            <a:ext cx="180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4140000" y="27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6228000" y="27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1620000" y="27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468000" y="3960000"/>
            <a:ext cx="180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873298" y="1368000"/>
            <a:ext cx="18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konvexní</a:t>
            </a:r>
            <a:endParaRPr lang="cs-CZ" sz="16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498203" y="1368000"/>
            <a:ext cx="18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nekonvexní</a:t>
            </a:r>
            <a:endParaRPr lang="cs-CZ" sz="16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0000" y="2664000"/>
            <a:ext cx="1078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nulový</a:t>
            </a:r>
            <a:endParaRPr lang="cs-CZ" sz="16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620000" y="2664000"/>
            <a:ext cx="1078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kosý</a:t>
            </a:r>
            <a:endParaRPr lang="cs-CZ" sz="16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880000" y="2664000"/>
            <a:ext cx="1078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pravý</a:t>
            </a:r>
            <a:endParaRPr lang="cs-CZ" sz="16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40000" y="2664000"/>
            <a:ext cx="1078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přímý</a:t>
            </a:r>
            <a:endParaRPr lang="cs-CZ" sz="16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228000" y="2664000"/>
            <a:ext cx="1078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plný</a:t>
            </a:r>
            <a:endParaRPr lang="cs-CZ" sz="1600" b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68000" y="3924000"/>
            <a:ext cx="18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ostrý</a:t>
            </a:r>
            <a:endParaRPr lang="cs-CZ" sz="16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2340000" y="3924000"/>
            <a:ext cx="18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 smtClean="0"/>
              <a:t>tupý</a:t>
            </a:r>
            <a:endParaRPr lang="cs-CZ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1870828" y="1548000"/>
                <a:ext cx="1800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°≤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𝟏𝟖𝟎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0828" y="1548000"/>
                <a:ext cx="1800000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498202" y="1548000"/>
                <a:ext cx="1800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𝟏𝟖𝟎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°&lt;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𝟑𝟔𝟎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202" y="1548000"/>
                <a:ext cx="1800000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228000" y="2844000"/>
                <a:ext cx="10783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𝟑𝟔𝟎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00" y="2844000"/>
                <a:ext cx="1078341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4140701" y="2844000"/>
                <a:ext cx="10783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𝟏𝟖𝟎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701" y="2844000"/>
                <a:ext cx="1078341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2880000" y="2844000"/>
                <a:ext cx="10783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𝟗𝟎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2844000"/>
                <a:ext cx="1078341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360000" y="2844000"/>
                <a:ext cx="10783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2844000"/>
                <a:ext cx="1078341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468000" y="4104000"/>
                <a:ext cx="1800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°&lt;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𝟗𝟎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4104000"/>
                <a:ext cx="1800000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2340000" y="4104000"/>
                <a:ext cx="1800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 dirty="0" smtClean="0">
                          <a:latin typeface="Cambria Math"/>
                        </a:rPr>
                        <m:t>𝟗𝟎</m:t>
                      </m:r>
                      <m:r>
                        <a:rPr lang="cs-CZ" sz="1600" b="1" i="1" dirty="0" smtClean="0">
                          <a:latin typeface="Cambria Math"/>
                        </a:rPr>
                        <m:t>°&lt;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𝟏𝟖𝟎</m:t>
                      </m:r>
                      <m:r>
                        <a:rPr lang="cs-CZ" sz="1600" b="1" i="1" dirty="0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4104000"/>
                <a:ext cx="1800000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 flipH="1">
            <a:off x="2316191" y="1890691"/>
            <a:ext cx="502828" cy="469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8"/>
          <p:cNvCxnSpPr/>
          <p:nvPr/>
        </p:nvCxnSpPr>
        <p:spPr bwMode="auto">
          <a:xfrm>
            <a:off x="2268000" y="2313149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2051720" y="2268000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2735808" y="1881101"/>
            <a:ext cx="108000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2952000" y="2243431"/>
            <a:ext cx="36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2519807" y="1775431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</a:t>
            </a:r>
            <a:endParaRPr lang="cs-CZ" sz="12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951855" y="2268000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B</a:t>
            </a:r>
            <a:endParaRPr lang="cs-CZ" sz="1200" b="1" dirty="0"/>
          </a:p>
        </p:txBody>
      </p:sp>
      <p:sp>
        <p:nvSpPr>
          <p:cNvPr id="52" name="Oblouk 51"/>
          <p:cNvSpPr/>
          <p:nvPr/>
        </p:nvSpPr>
        <p:spPr bwMode="auto">
          <a:xfrm rot="1305287">
            <a:off x="2370029" y="2045431"/>
            <a:ext cx="395153" cy="395153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2435993" y="2081431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cxnSp>
        <p:nvCxnSpPr>
          <p:cNvPr id="59" name="Přímá spojnice 58"/>
          <p:cNvCxnSpPr/>
          <p:nvPr/>
        </p:nvCxnSpPr>
        <p:spPr bwMode="auto">
          <a:xfrm flipH="1">
            <a:off x="5988599" y="1894922"/>
            <a:ext cx="502828" cy="469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5940408" y="2317380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ovéPole 60"/>
          <p:cNvSpPr txBox="1"/>
          <p:nvPr/>
        </p:nvSpPr>
        <p:spPr>
          <a:xfrm>
            <a:off x="5976191" y="2268000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6408216" y="1885332"/>
            <a:ext cx="108000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6624408" y="2247662"/>
            <a:ext cx="36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ovéPole 63"/>
          <p:cNvSpPr txBox="1"/>
          <p:nvPr/>
        </p:nvSpPr>
        <p:spPr>
          <a:xfrm>
            <a:off x="6192215" y="1779662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</a:t>
            </a:r>
            <a:endParaRPr lang="cs-CZ" sz="12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6588224" y="2268000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B</a:t>
            </a:r>
            <a:endParaRPr lang="cs-CZ" sz="1200" b="1" dirty="0"/>
          </a:p>
        </p:txBody>
      </p:sp>
      <p:sp>
        <p:nvSpPr>
          <p:cNvPr id="66" name="Oblouk 65"/>
          <p:cNvSpPr/>
          <p:nvPr/>
        </p:nvSpPr>
        <p:spPr bwMode="auto">
          <a:xfrm rot="17223272">
            <a:off x="5855781" y="2100589"/>
            <a:ext cx="395153" cy="395153"/>
          </a:xfrm>
          <a:prstGeom prst="arc">
            <a:avLst>
              <a:gd name="adj1" fmla="val 4913079"/>
              <a:gd name="adj2" fmla="val 2082404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5868144" y="2085662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cxnSp>
        <p:nvCxnSpPr>
          <p:cNvPr id="69" name="Přímá spojnice 68"/>
          <p:cNvCxnSpPr/>
          <p:nvPr/>
        </p:nvCxnSpPr>
        <p:spPr bwMode="auto">
          <a:xfrm>
            <a:off x="529421" y="3523548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ovéPole 69"/>
          <p:cNvSpPr txBox="1"/>
          <p:nvPr/>
        </p:nvSpPr>
        <p:spPr>
          <a:xfrm>
            <a:off x="432000" y="3518887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648000" y="3456000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1213421" y="3453830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ovéPole 73"/>
          <p:cNvSpPr txBox="1"/>
          <p:nvPr/>
        </p:nvSpPr>
        <p:spPr>
          <a:xfrm>
            <a:off x="899171" y="3568829"/>
            <a:ext cx="53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A=B</a:t>
            </a:r>
            <a:endParaRPr lang="cs-CZ" sz="1200" b="1" dirty="0"/>
          </a:p>
        </p:txBody>
      </p:sp>
      <p:cxnSp>
        <p:nvCxnSpPr>
          <p:cNvPr id="77" name="Přímá spojnice 76"/>
          <p:cNvCxnSpPr/>
          <p:nvPr/>
        </p:nvCxnSpPr>
        <p:spPr bwMode="auto">
          <a:xfrm flipH="1">
            <a:off x="1739871" y="3191066"/>
            <a:ext cx="502828" cy="469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691680" y="3613524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ovéPole 78"/>
          <p:cNvSpPr txBox="1"/>
          <p:nvPr/>
        </p:nvSpPr>
        <p:spPr>
          <a:xfrm>
            <a:off x="1727463" y="3568375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80" name="Přímá spojnice 79"/>
          <p:cNvCxnSpPr/>
          <p:nvPr/>
        </p:nvCxnSpPr>
        <p:spPr bwMode="auto">
          <a:xfrm>
            <a:off x="2159488" y="3181476"/>
            <a:ext cx="108000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2375680" y="3543806"/>
            <a:ext cx="36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TextovéPole 81"/>
          <p:cNvSpPr txBox="1"/>
          <p:nvPr/>
        </p:nvSpPr>
        <p:spPr>
          <a:xfrm>
            <a:off x="1943487" y="3075806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</a:t>
            </a:r>
            <a:endParaRPr lang="cs-CZ" sz="12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2375535" y="3568375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B</a:t>
            </a:r>
            <a:endParaRPr lang="cs-CZ" sz="1200" b="1" dirty="0"/>
          </a:p>
        </p:txBody>
      </p:sp>
      <p:sp>
        <p:nvSpPr>
          <p:cNvPr id="84" name="Oblouk 83"/>
          <p:cNvSpPr/>
          <p:nvPr/>
        </p:nvSpPr>
        <p:spPr bwMode="auto">
          <a:xfrm rot="1305287">
            <a:off x="1793709" y="3345806"/>
            <a:ext cx="395153" cy="395153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extovéPole 84"/>
          <p:cNvSpPr txBox="1"/>
          <p:nvPr/>
        </p:nvSpPr>
        <p:spPr>
          <a:xfrm>
            <a:off x="1859673" y="3381806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cxnSp>
        <p:nvCxnSpPr>
          <p:cNvPr id="86" name="Přímá spojnice 85"/>
          <p:cNvCxnSpPr/>
          <p:nvPr/>
        </p:nvCxnSpPr>
        <p:spPr bwMode="auto">
          <a:xfrm flipH="1">
            <a:off x="3024000" y="3075806"/>
            <a:ext cx="5577" cy="5844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>
            <a:off x="2916072" y="3613524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2818800" y="3568375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89" name="Přímá spojnice 88"/>
          <p:cNvCxnSpPr/>
          <p:nvPr/>
        </p:nvCxnSpPr>
        <p:spPr bwMode="auto">
          <a:xfrm>
            <a:off x="2970000" y="3132000"/>
            <a:ext cx="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3600072" y="3543806"/>
            <a:ext cx="36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TextovéPole 90"/>
          <p:cNvSpPr txBox="1"/>
          <p:nvPr/>
        </p:nvSpPr>
        <p:spPr>
          <a:xfrm>
            <a:off x="2807839" y="3075806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</a:t>
            </a:r>
            <a:endParaRPr lang="cs-CZ" sz="12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3599927" y="3568375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B</a:t>
            </a:r>
            <a:endParaRPr lang="cs-CZ" sz="1200" b="1" dirty="0"/>
          </a:p>
        </p:txBody>
      </p:sp>
      <p:sp>
        <p:nvSpPr>
          <p:cNvPr id="93" name="Oblouk 92"/>
          <p:cNvSpPr/>
          <p:nvPr/>
        </p:nvSpPr>
        <p:spPr bwMode="auto">
          <a:xfrm rot="1305287">
            <a:off x="2664091" y="3255603"/>
            <a:ext cx="720000" cy="720000"/>
          </a:xfrm>
          <a:prstGeom prst="arc">
            <a:avLst>
              <a:gd name="adj1" fmla="val 14860253"/>
              <a:gd name="adj2" fmla="val 20281833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TextovéPole 93"/>
          <p:cNvSpPr txBox="1"/>
          <p:nvPr/>
        </p:nvSpPr>
        <p:spPr>
          <a:xfrm>
            <a:off x="3023863" y="3291830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2987824" y="3269164"/>
            <a:ext cx="1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.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97" name="Přímá spojnice 96"/>
          <p:cNvCxnSpPr/>
          <p:nvPr/>
        </p:nvCxnSpPr>
        <p:spPr bwMode="auto">
          <a:xfrm>
            <a:off x="4236729" y="3433556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4531667" y="3492000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99" name="Přímá spojnice 98"/>
          <p:cNvCxnSpPr/>
          <p:nvPr/>
        </p:nvCxnSpPr>
        <p:spPr bwMode="auto">
          <a:xfrm>
            <a:off x="4272467" y="3366008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Přímá spojnice 99"/>
          <p:cNvCxnSpPr/>
          <p:nvPr/>
        </p:nvCxnSpPr>
        <p:spPr bwMode="auto">
          <a:xfrm>
            <a:off x="5064467" y="3363838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1" name="TextovéPole 100"/>
          <p:cNvSpPr txBox="1"/>
          <p:nvPr/>
        </p:nvSpPr>
        <p:spPr>
          <a:xfrm>
            <a:off x="4920515" y="3478837"/>
            <a:ext cx="265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B</a:t>
            </a:r>
            <a:endParaRPr lang="cs-CZ" sz="1200" b="1" dirty="0"/>
          </a:p>
        </p:txBody>
      </p:sp>
      <p:cxnSp>
        <p:nvCxnSpPr>
          <p:cNvPr id="102" name="Přímá spojnice 101"/>
          <p:cNvCxnSpPr/>
          <p:nvPr/>
        </p:nvCxnSpPr>
        <p:spPr bwMode="auto">
          <a:xfrm>
            <a:off x="4668467" y="3366000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TextovéPole 102"/>
          <p:cNvSpPr txBox="1"/>
          <p:nvPr/>
        </p:nvSpPr>
        <p:spPr>
          <a:xfrm>
            <a:off x="4139952" y="3479166"/>
            <a:ext cx="265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</a:t>
            </a:r>
            <a:endParaRPr lang="cs-CZ" sz="1200" b="1" dirty="0"/>
          </a:p>
        </p:txBody>
      </p:sp>
      <p:sp>
        <p:nvSpPr>
          <p:cNvPr id="104" name="Oblouk 103"/>
          <p:cNvSpPr/>
          <p:nvPr/>
        </p:nvSpPr>
        <p:spPr bwMode="auto">
          <a:xfrm>
            <a:off x="4464879" y="3256717"/>
            <a:ext cx="395153" cy="395153"/>
          </a:xfrm>
          <a:prstGeom prst="arc">
            <a:avLst>
              <a:gd name="adj1" fmla="val 10938794"/>
              <a:gd name="adj2" fmla="val 21212876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4536000" y="3168000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cxnSp>
        <p:nvCxnSpPr>
          <p:cNvPr id="106" name="Přímá spojnice 105"/>
          <p:cNvCxnSpPr/>
          <p:nvPr/>
        </p:nvCxnSpPr>
        <p:spPr bwMode="auto">
          <a:xfrm>
            <a:off x="6339071" y="3401598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7" name="TextovéPole 106"/>
          <p:cNvSpPr txBox="1"/>
          <p:nvPr/>
        </p:nvSpPr>
        <p:spPr>
          <a:xfrm>
            <a:off x="6385666" y="3363838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108" name="Přímá spojnice 107"/>
          <p:cNvCxnSpPr/>
          <p:nvPr/>
        </p:nvCxnSpPr>
        <p:spPr bwMode="auto">
          <a:xfrm>
            <a:off x="6457650" y="3334050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7023071" y="3331880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" name="TextovéPole 109"/>
          <p:cNvSpPr txBox="1"/>
          <p:nvPr/>
        </p:nvSpPr>
        <p:spPr>
          <a:xfrm>
            <a:off x="6708821" y="3446879"/>
            <a:ext cx="53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A=B</a:t>
            </a:r>
            <a:endParaRPr lang="cs-CZ" sz="1200" b="1" dirty="0"/>
          </a:p>
        </p:txBody>
      </p:sp>
      <p:sp>
        <p:nvSpPr>
          <p:cNvPr id="111" name="Oblouk 110"/>
          <p:cNvSpPr/>
          <p:nvPr/>
        </p:nvSpPr>
        <p:spPr bwMode="auto">
          <a:xfrm rot="17223272">
            <a:off x="6277442" y="3204000"/>
            <a:ext cx="395153" cy="395153"/>
          </a:xfrm>
          <a:prstGeom prst="arc">
            <a:avLst>
              <a:gd name="adj1" fmla="val 4913079"/>
              <a:gd name="adj2" fmla="val 468991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" name="TextovéPole 111"/>
          <p:cNvSpPr txBox="1"/>
          <p:nvPr/>
        </p:nvSpPr>
        <p:spPr>
          <a:xfrm>
            <a:off x="6241650" y="3176831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cxnSp>
        <p:nvCxnSpPr>
          <p:cNvPr id="113" name="Přímá spojnice 112"/>
          <p:cNvCxnSpPr/>
          <p:nvPr/>
        </p:nvCxnSpPr>
        <p:spPr bwMode="auto">
          <a:xfrm flipH="1">
            <a:off x="803767" y="4437722"/>
            <a:ext cx="502828" cy="469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755576" y="4860180"/>
            <a:ext cx="863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575591" y="4815031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116" name="Přímá spojnice 115"/>
          <p:cNvCxnSpPr/>
          <p:nvPr/>
        </p:nvCxnSpPr>
        <p:spPr bwMode="auto">
          <a:xfrm>
            <a:off x="1223384" y="4428132"/>
            <a:ext cx="108000" cy="1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1439576" y="4790462"/>
            <a:ext cx="36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TextovéPole 117"/>
          <p:cNvSpPr txBox="1"/>
          <p:nvPr/>
        </p:nvSpPr>
        <p:spPr>
          <a:xfrm>
            <a:off x="1439431" y="4815031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B</a:t>
            </a:r>
            <a:endParaRPr lang="cs-CZ" sz="1200" b="1" dirty="0"/>
          </a:p>
        </p:txBody>
      </p:sp>
      <p:sp>
        <p:nvSpPr>
          <p:cNvPr id="119" name="Oblouk 118"/>
          <p:cNvSpPr/>
          <p:nvPr/>
        </p:nvSpPr>
        <p:spPr bwMode="auto">
          <a:xfrm rot="1305287">
            <a:off x="857605" y="4592462"/>
            <a:ext cx="395153" cy="395153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TextovéPole 119"/>
          <p:cNvSpPr txBox="1"/>
          <p:nvPr/>
        </p:nvSpPr>
        <p:spPr>
          <a:xfrm>
            <a:off x="923569" y="4628462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923569" y="4304054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</a:t>
            </a:r>
            <a:endParaRPr lang="cs-CZ" sz="1200" b="1" dirty="0"/>
          </a:p>
        </p:txBody>
      </p:sp>
      <p:cxnSp>
        <p:nvCxnSpPr>
          <p:cNvPr id="123" name="Přímá spojnice 122"/>
          <p:cNvCxnSpPr>
            <a:stCxn id="131" idx="0"/>
          </p:cNvCxnSpPr>
          <p:nvPr/>
        </p:nvCxnSpPr>
        <p:spPr bwMode="auto">
          <a:xfrm>
            <a:off x="2465784" y="4299942"/>
            <a:ext cx="642495" cy="602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2970000" y="4856068"/>
            <a:ext cx="9539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TextovéPole 124"/>
          <p:cNvSpPr txBox="1"/>
          <p:nvPr/>
        </p:nvSpPr>
        <p:spPr>
          <a:xfrm>
            <a:off x="2843808" y="4810919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V</a:t>
            </a:r>
            <a:endParaRPr lang="cs-CZ" sz="1200" b="1" dirty="0"/>
          </a:p>
        </p:txBody>
      </p:sp>
      <p:cxnSp>
        <p:nvCxnSpPr>
          <p:cNvPr id="126" name="Přímá spojnice 125"/>
          <p:cNvCxnSpPr/>
          <p:nvPr/>
        </p:nvCxnSpPr>
        <p:spPr bwMode="auto">
          <a:xfrm>
            <a:off x="2555776" y="4320000"/>
            <a:ext cx="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Přímá spojnice 126"/>
          <p:cNvCxnSpPr/>
          <p:nvPr/>
        </p:nvCxnSpPr>
        <p:spPr bwMode="auto">
          <a:xfrm>
            <a:off x="3744088" y="4786350"/>
            <a:ext cx="36000" cy="14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ovéPole 127"/>
          <p:cNvSpPr txBox="1"/>
          <p:nvPr/>
        </p:nvSpPr>
        <p:spPr>
          <a:xfrm>
            <a:off x="3743943" y="4810919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B</a:t>
            </a:r>
            <a:endParaRPr lang="cs-CZ" sz="1200" b="1" dirty="0"/>
          </a:p>
        </p:txBody>
      </p:sp>
      <p:sp>
        <p:nvSpPr>
          <p:cNvPr id="129" name="Oblouk 128"/>
          <p:cNvSpPr/>
          <p:nvPr/>
        </p:nvSpPr>
        <p:spPr bwMode="auto">
          <a:xfrm rot="1305287">
            <a:off x="2780634" y="4496960"/>
            <a:ext cx="540000" cy="540000"/>
          </a:xfrm>
          <a:prstGeom prst="arc">
            <a:avLst>
              <a:gd name="adj1" fmla="val 11240206"/>
              <a:gd name="adj2" fmla="val 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TextovéPole 129"/>
          <p:cNvSpPr txBox="1"/>
          <p:nvPr/>
        </p:nvSpPr>
        <p:spPr>
          <a:xfrm>
            <a:off x="2951855" y="4515966"/>
            <a:ext cx="3240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latin typeface="Symbol" pitchFamily="18" charset="2"/>
              </a:rPr>
              <a:t>a</a:t>
            </a:r>
            <a:endParaRPr lang="cs-CZ" sz="1200" b="1" dirty="0">
              <a:latin typeface="Symbol" pitchFamily="18" charset="2"/>
            </a:endParaRPr>
          </a:p>
        </p:txBody>
      </p:sp>
      <p:sp>
        <p:nvSpPr>
          <p:cNvPr id="131" name="TextovéPole 130"/>
          <p:cNvSpPr txBox="1"/>
          <p:nvPr/>
        </p:nvSpPr>
        <p:spPr>
          <a:xfrm>
            <a:off x="2303783" y="4299942"/>
            <a:ext cx="32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/>
              <a:t>A</a:t>
            </a:r>
            <a:endParaRPr lang="cs-CZ" sz="1200" b="1" dirty="0"/>
          </a:p>
        </p:txBody>
      </p:sp>
      <p:cxnSp>
        <p:nvCxnSpPr>
          <p:cNvPr id="1025" name="Přímá spojnice se šipkou 1024"/>
          <p:cNvCxnSpPr>
            <a:stCxn id="21" idx="3"/>
            <a:endCxn id="22" idx="1"/>
          </p:cNvCxnSpPr>
          <p:nvPr/>
        </p:nvCxnSpPr>
        <p:spPr bwMode="auto">
          <a:xfrm>
            <a:off x="3671640" y="1980000"/>
            <a:ext cx="183646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028" name="Přímá spojnice 1027"/>
          <p:cNvCxnSpPr/>
          <p:nvPr/>
        </p:nvCxnSpPr>
        <p:spPr bwMode="auto">
          <a:xfrm flipV="1">
            <a:off x="899170" y="2610000"/>
            <a:ext cx="37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0" name="Přímá spojnice 1029"/>
          <p:cNvCxnSpPr/>
          <p:nvPr/>
        </p:nvCxnSpPr>
        <p:spPr bwMode="auto">
          <a:xfrm>
            <a:off x="899592" y="2610000"/>
            <a:ext cx="0" cy="9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Přímá spojnice 142"/>
          <p:cNvCxnSpPr/>
          <p:nvPr/>
        </p:nvCxnSpPr>
        <p:spPr bwMode="auto">
          <a:xfrm>
            <a:off x="2160000" y="2610000"/>
            <a:ext cx="0" cy="9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Přímá spojnice 143"/>
          <p:cNvCxnSpPr/>
          <p:nvPr/>
        </p:nvCxnSpPr>
        <p:spPr bwMode="auto">
          <a:xfrm>
            <a:off x="3419872" y="2610000"/>
            <a:ext cx="0" cy="9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Přímá spojnice 144"/>
          <p:cNvCxnSpPr/>
          <p:nvPr/>
        </p:nvCxnSpPr>
        <p:spPr bwMode="auto">
          <a:xfrm>
            <a:off x="4680000" y="2610000"/>
            <a:ext cx="0" cy="9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6" name="Přímá spojnice 145"/>
          <p:cNvCxnSpPr/>
          <p:nvPr/>
        </p:nvCxnSpPr>
        <p:spPr bwMode="auto">
          <a:xfrm>
            <a:off x="2790000" y="2556000"/>
            <a:ext cx="0" cy="5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7" name="Přímá spojnice 146"/>
          <p:cNvCxnSpPr/>
          <p:nvPr/>
        </p:nvCxnSpPr>
        <p:spPr bwMode="auto">
          <a:xfrm flipV="1">
            <a:off x="1368000" y="3870000"/>
            <a:ext cx="187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Přímá spojnice 147"/>
          <p:cNvCxnSpPr/>
          <p:nvPr/>
        </p:nvCxnSpPr>
        <p:spPr bwMode="auto">
          <a:xfrm>
            <a:off x="1368000" y="3870000"/>
            <a:ext cx="0" cy="9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9" name="Přímá spojnice 148"/>
          <p:cNvCxnSpPr/>
          <p:nvPr/>
        </p:nvCxnSpPr>
        <p:spPr bwMode="auto">
          <a:xfrm>
            <a:off x="3240000" y="3870000"/>
            <a:ext cx="0" cy="9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" name="Přímá spojnice 149"/>
          <p:cNvCxnSpPr/>
          <p:nvPr/>
        </p:nvCxnSpPr>
        <p:spPr bwMode="auto">
          <a:xfrm>
            <a:off x="2304000" y="3780000"/>
            <a:ext cx="0" cy="9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1" name="Přímá spojnice 150"/>
          <p:cNvCxnSpPr/>
          <p:nvPr/>
        </p:nvCxnSpPr>
        <p:spPr bwMode="auto">
          <a:xfrm>
            <a:off x="6768000" y="2538000"/>
            <a:ext cx="0" cy="144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00"/>
                            </p:stCondLst>
                            <p:childTnLst>
                              <p:par>
                                <p:cTn id="2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000"/>
                            </p:stCondLst>
                            <p:childTnLst>
                              <p:par>
                                <p:cTn id="2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8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1000"/>
                            </p:stCondLst>
                            <p:childTnLst>
                              <p:par>
                                <p:cTn id="29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2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000"/>
                            </p:stCondLst>
                            <p:childTnLst>
                              <p:par>
                                <p:cTn id="2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4000"/>
                            </p:stCondLst>
                            <p:childTnLst>
                              <p:par>
                                <p:cTn id="2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1000"/>
                            </p:stCondLst>
                            <p:childTnLst>
                              <p:par>
                                <p:cTn id="3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4" grpId="0"/>
      <p:bldP spid="30" grpId="0"/>
      <p:bldP spid="31" grpId="0"/>
      <p:bldP spid="32" grpId="0"/>
      <p:bldP spid="33" grpId="0"/>
      <p:bldP spid="34" grpId="0"/>
      <p:bldP spid="36" grpId="0"/>
      <p:bldP spid="39" grpId="0"/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0" grpId="0"/>
      <p:bldP spid="16" grpId="0"/>
      <p:bldP spid="55" grpId="0"/>
      <p:bldP spid="56" grpId="0"/>
      <p:bldP spid="52" grpId="0" animBg="1"/>
      <p:bldP spid="58" grpId="0"/>
      <p:bldP spid="61" grpId="0"/>
      <p:bldP spid="64" grpId="0"/>
      <p:bldP spid="65" grpId="0"/>
      <p:bldP spid="66" grpId="0" animBg="1"/>
      <p:bldP spid="67" grpId="0"/>
      <p:bldP spid="70" grpId="0"/>
      <p:bldP spid="74" grpId="0"/>
      <p:bldP spid="79" grpId="0"/>
      <p:bldP spid="82" grpId="0"/>
      <p:bldP spid="83" grpId="0"/>
      <p:bldP spid="84" grpId="0" animBg="1"/>
      <p:bldP spid="85" grpId="0"/>
      <p:bldP spid="88" grpId="0"/>
      <p:bldP spid="91" grpId="0"/>
      <p:bldP spid="92" grpId="0"/>
      <p:bldP spid="93" grpId="0" animBg="1"/>
      <p:bldP spid="94" grpId="0"/>
      <p:bldP spid="57" grpId="0"/>
      <p:bldP spid="98" grpId="0"/>
      <p:bldP spid="101" grpId="0"/>
      <p:bldP spid="103" grpId="0"/>
      <p:bldP spid="104" grpId="0" animBg="1"/>
      <p:bldP spid="105" grpId="0"/>
      <p:bldP spid="107" grpId="0"/>
      <p:bldP spid="110" grpId="0"/>
      <p:bldP spid="111" grpId="0" animBg="1"/>
      <p:bldP spid="112" grpId="0"/>
      <p:bldP spid="115" grpId="0"/>
      <p:bldP spid="118" grpId="0"/>
      <p:bldP spid="119" grpId="0" animBg="1"/>
      <p:bldP spid="120" grpId="0"/>
      <p:bldP spid="121" grpId="0"/>
      <p:bldP spid="125" grpId="0"/>
      <p:bldP spid="128" grpId="0"/>
      <p:bldP spid="129" grpId="0" animBg="1"/>
      <p:bldP spid="130" grpId="0"/>
      <p:bldP spid="1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141962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Urči o jaký jde úhel: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757264" y="4227934"/>
            <a:ext cx="410445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H="1" flipV="1">
            <a:off x="1258025" y="2247812"/>
            <a:ext cx="2736304" cy="205654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3757264" y="4587974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104292" y="2499742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551040" y="4342103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414972" y="2247812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7696161" y="4101969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3131840" y="3507934"/>
            <a:ext cx="1440000" cy="1440000"/>
          </a:xfrm>
          <a:prstGeom prst="arc">
            <a:avLst>
              <a:gd name="adj1" fmla="val 13070923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779912" y="3651870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a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760000" y="1800000"/>
            <a:ext cx="288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t</a:t>
            </a:r>
            <a:r>
              <a:rPr lang="cs-CZ" b="1" dirty="0" smtClean="0">
                <a:solidFill>
                  <a:srgbClr val="FF0000"/>
                </a:solidFill>
              </a:rPr>
              <a:t>upý (konvexní </a:t>
            </a:r>
            <a:r>
              <a:rPr lang="cs-CZ" b="1" dirty="0" smtClean="0">
                <a:solidFill>
                  <a:srgbClr val="FF0000"/>
                </a:solidFill>
                <a:sym typeface="Symbol"/>
              </a:rPr>
              <a:t> kosý)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01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  <p:bldP spid="37" grpId="0"/>
      <p:bldP spid="12" grpId="0" animBg="1"/>
      <p:bldP spid="41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141962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Urči o jaký jde úhel: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1104292" y="3775548"/>
            <a:ext cx="67574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3829272" y="3867894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122543" y="3939902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551040" y="3889717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277883" y="3649583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7696161" y="3649583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3131840" y="3055548"/>
            <a:ext cx="1440000" cy="1440000"/>
          </a:xfrm>
          <a:prstGeom prst="arc">
            <a:avLst>
              <a:gd name="adj1" fmla="val 44794"/>
              <a:gd name="adj2" fmla="val 10768257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541240" y="385197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a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760000" y="1800000"/>
            <a:ext cx="28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p</a:t>
            </a:r>
            <a:r>
              <a:rPr lang="cs-CZ" b="1" dirty="0" smtClean="0">
                <a:solidFill>
                  <a:srgbClr val="FF0000"/>
                </a:solidFill>
              </a:rPr>
              <a:t>římý (konvexní)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3845209" y="3654964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219873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  <p:bldP spid="37" grpId="0"/>
      <p:bldP spid="12" grpId="0" animBg="1"/>
      <p:bldP spid="4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141962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Urči o jaký jde úhel: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757264" y="3775548"/>
            <a:ext cx="410445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H="1" flipV="1">
            <a:off x="1258025" y="1795426"/>
            <a:ext cx="2736304" cy="205654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3757264" y="3939902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104292" y="2047356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551040" y="3889717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1414972" y="1795426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7696161" y="3649583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3131840" y="3055548"/>
            <a:ext cx="1440000" cy="1440000"/>
          </a:xfrm>
          <a:prstGeom prst="arc">
            <a:avLst>
              <a:gd name="adj1" fmla="val 44794"/>
              <a:gd name="adj2" fmla="val 13033343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441669" y="385197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a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760000" y="1800000"/>
            <a:ext cx="28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n</a:t>
            </a:r>
            <a:r>
              <a:rPr lang="cs-CZ" b="1" dirty="0" smtClean="0">
                <a:solidFill>
                  <a:srgbClr val="FF0000"/>
                </a:solidFill>
              </a:rPr>
              <a:t>ekonvexní (konkávní)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4534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  <p:bldP spid="37" grpId="0"/>
      <p:bldP spid="12" grpId="0" animBg="1"/>
      <p:bldP spid="41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141962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Urči o jaký jde úhel: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1104292" y="3775548"/>
            <a:ext cx="67574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1122543" y="3867894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720916" y="3889717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551040" y="3889717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6876256" y="3677813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7696161" y="3649583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5760000" y="1800000"/>
            <a:ext cx="28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nulový (konvexní)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1277883" y="3649583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646068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  <p:bldP spid="37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141962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Urči o jaký jde úhel: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1979712" y="4227934"/>
            <a:ext cx="410445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002360" y="2247811"/>
            <a:ext cx="2993911" cy="207189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1979712" y="4299942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378624" y="2130410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773488" y="4342103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4810672" y="2247812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5918609" y="4101969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1403648" y="3507934"/>
            <a:ext cx="1440000" cy="1440000"/>
          </a:xfrm>
          <a:prstGeom prst="arc">
            <a:avLst>
              <a:gd name="adj1" fmla="val 1960979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2436440" y="382782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a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760000" y="1800000"/>
            <a:ext cx="28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ostrý (konvexní </a:t>
            </a:r>
            <a:r>
              <a:rPr lang="cs-CZ" b="1" dirty="0" smtClean="0">
                <a:solidFill>
                  <a:srgbClr val="FF0000"/>
                </a:solidFill>
                <a:sym typeface="Symbol"/>
              </a:rPr>
              <a:t> kosý)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663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  <p:bldP spid="37" grpId="0"/>
      <p:bldP spid="12" grpId="0" animBg="1"/>
      <p:bldP spid="4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141962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Urči o jaký jde úhel: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 flipV="1">
            <a:off x="3696580" y="3775548"/>
            <a:ext cx="4165140" cy="538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3829272" y="3867894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7044660" y="3906894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7551040" y="3889717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7200000" y="3642407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7696161" y="3649583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3131840" y="3055548"/>
            <a:ext cx="1440000" cy="1440000"/>
          </a:xfrm>
          <a:prstGeom prst="arc">
            <a:avLst>
              <a:gd name="adj1" fmla="val 44794"/>
              <a:gd name="adj2" fmla="val 21394103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541240" y="3851972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a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760000" y="1800000"/>
            <a:ext cx="226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plný (nekonvexní)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5" name="Přímá spojnice 14"/>
          <p:cNvCxnSpPr/>
          <p:nvPr/>
        </p:nvCxnSpPr>
        <p:spPr bwMode="auto">
          <a:xfrm>
            <a:off x="3845209" y="3654964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029970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  <p:bldP spid="37" grpId="0"/>
      <p:bldP spid="12" grpId="0" animBg="1"/>
      <p:bldP spid="4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01" y="267494"/>
            <a:ext cx="8351999" cy="880541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Rozdělení úhlů</a:t>
            </a:r>
            <a:br>
              <a:rPr lang="cs-CZ" dirty="0" smtClean="0"/>
            </a:br>
            <a:r>
              <a:rPr lang="cs-CZ" sz="2800" dirty="0"/>
              <a:t>podle velikosti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141962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Urči o jaký jde úhel:</a:t>
            </a:r>
            <a:endParaRPr lang="cs-CZ" sz="20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1979712" y="4371950"/>
            <a:ext cx="410445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195736" y="1923678"/>
            <a:ext cx="0" cy="2700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1835696" y="4371950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</a:t>
            </a:r>
            <a:endParaRPr lang="cs-CZ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80356" y="1945744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773488" y="4443958"/>
            <a:ext cx="3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cxnSp>
        <p:nvCxnSpPr>
          <p:cNvPr id="11" name="Přímá spojnice 10"/>
          <p:cNvCxnSpPr/>
          <p:nvPr/>
        </p:nvCxnSpPr>
        <p:spPr bwMode="auto">
          <a:xfrm>
            <a:off x="2069736" y="2117343"/>
            <a:ext cx="2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5918609" y="4264036"/>
            <a:ext cx="0" cy="2519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blouk 11"/>
          <p:cNvSpPr>
            <a:spLocks noChangeAspect="1"/>
          </p:cNvSpPr>
          <p:nvPr/>
        </p:nvSpPr>
        <p:spPr bwMode="auto">
          <a:xfrm>
            <a:off x="1475816" y="3652030"/>
            <a:ext cx="1440000" cy="1440000"/>
          </a:xfrm>
          <a:prstGeom prst="arc">
            <a:avLst>
              <a:gd name="adj1" fmla="val 16241939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2267744" y="3827824"/>
            <a:ext cx="31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Symbol" pitchFamily="18" charset="2"/>
              </a:rPr>
              <a:t>a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760000" y="1800000"/>
            <a:ext cx="28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pravý (konvexní </a:t>
            </a:r>
            <a:r>
              <a:rPr lang="cs-CZ" b="1" dirty="0" smtClean="0">
                <a:solidFill>
                  <a:srgbClr val="FF0000"/>
                </a:solidFill>
                <a:sym typeface="Symbol"/>
              </a:rPr>
              <a:t> kosý)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024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  <p:bldP spid="37" grpId="0"/>
      <p:bldP spid="12" grpId="0" animBg="1"/>
      <p:bldP spid="41" grpId="0"/>
      <p:bldP spid="1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3230</TotalTime>
  <Words>759</Words>
  <Application>Microsoft Office PowerPoint</Application>
  <PresentationFormat>Předvádění na obrazovce (16:9)</PresentationFormat>
  <Paragraphs>273</Paragraphs>
  <Slides>15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Prezentace školení zaměstnanců</vt:lpstr>
      <vt:lpstr>Rozdělení úhlů</vt:lpstr>
      <vt:lpstr>Rozdělení úhlů podle velikosti</vt:lpstr>
      <vt:lpstr>Rozdělení úhlů podle velikosti</vt:lpstr>
      <vt:lpstr>Rozdělení úhlů podle velikosti</vt:lpstr>
      <vt:lpstr>Rozdělení úhlů podle velikosti</vt:lpstr>
      <vt:lpstr>Rozdělení úhlů podle velikosti</vt:lpstr>
      <vt:lpstr>Rozdělení úhlů podle velikosti</vt:lpstr>
      <vt:lpstr>Rozdělení úhlů podle velikosti</vt:lpstr>
      <vt:lpstr>Rozdělení úhlů podle velikosti</vt:lpstr>
      <vt:lpstr>Úhly vrcholové</vt:lpstr>
      <vt:lpstr>Úhly vedlejší</vt:lpstr>
      <vt:lpstr>Úhly vrcholové a vedlejší</vt:lpstr>
      <vt:lpstr>Úhly souhlasné a střídavé</vt:lpstr>
      <vt:lpstr>Úhly souhlasné a střídavé</vt:lpstr>
      <vt:lpstr>Úhly souhlasné a střídavé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471</cp:revision>
  <dcterms:created xsi:type="dcterms:W3CDTF">2012-01-02T08:14:14Z</dcterms:created>
  <dcterms:modified xsi:type="dcterms:W3CDTF">2013-02-06T20:36:33Z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