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2"/>
  </p:notesMasterIdLst>
  <p:handoutMasterIdLst>
    <p:handoutMasterId r:id="rId13"/>
  </p:handoutMasterIdLst>
  <p:sldIdLst>
    <p:sldId id="256" r:id="rId2"/>
    <p:sldId id="281" r:id="rId3"/>
    <p:sldId id="282" r:id="rId4"/>
    <p:sldId id="283" r:id="rId5"/>
    <p:sldId id="284" r:id="rId6"/>
    <p:sldId id="285" r:id="rId7"/>
    <p:sldId id="286" r:id="rId8"/>
    <p:sldId id="287" r:id="rId9"/>
    <p:sldId id="288" r:id="rId10"/>
    <p:sldId id="289" r:id="rId11"/>
  </p:sldIdLst>
  <p:sldSz cx="9144000" cy="5143500" type="screen16x9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80808"/>
    <a:srgbClr val="003399"/>
    <a:srgbClr val="FFFFCC"/>
    <a:srgbClr val="00CCFF"/>
    <a:srgbClr val="FFCC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8339" autoAdjust="0"/>
  </p:normalViewPr>
  <p:slideViewPr>
    <p:cSldViewPr snapToObjects="1">
      <p:cViewPr varScale="1">
        <p:scale>
          <a:sx n="95" d="100"/>
          <a:sy n="95" d="100"/>
        </p:scale>
        <p:origin x="-108" y="-19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4813" y="696913"/>
            <a:ext cx="6188075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4813" y="696913"/>
            <a:ext cx="6188075" cy="3481387"/>
          </a:xfrm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177334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177334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177334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177334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177334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177334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177334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177334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177334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1" y="1828800"/>
            <a:ext cx="9009063" cy="789385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257300"/>
            <a:ext cx="7772400" cy="1096566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4686300"/>
            <a:ext cx="19050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4686300"/>
            <a:ext cx="28956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4686300"/>
            <a:ext cx="19050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160735"/>
            <a:ext cx="1951038" cy="443865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160735"/>
            <a:ext cx="5700712" cy="443865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1513285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1513285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823913"/>
            <a:ext cx="438150" cy="355997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1" y="823913"/>
            <a:ext cx="328613" cy="355997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9" y="1140619"/>
            <a:ext cx="422275" cy="355997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140619"/>
            <a:ext cx="368300" cy="355997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085851"/>
            <a:ext cx="560388" cy="316706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742950"/>
            <a:ext cx="31750" cy="78938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4" y="1335881"/>
            <a:ext cx="8226425" cy="23813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9" y="160735"/>
            <a:ext cx="7793037" cy="1096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1513285"/>
            <a:ext cx="77724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4682729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4682729"/>
            <a:ext cx="28956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4682729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539552" y="555526"/>
            <a:ext cx="8153400" cy="898544"/>
          </a:xfrm>
        </p:spPr>
        <p:txBody>
          <a:bodyPr/>
          <a:lstStyle/>
          <a:p>
            <a:pPr algn="ctr"/>
            <a:r>
              <a:rPr lang="cs-CZ" dirty="0" smtClean="0"/>
              <a:t>Měření úhlů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14650"/>
            <a:ext cx="6400800" cy="593204"/>
          </a:xfrm>
        </p:spPr>
        <p:txBody>
          <a:bodyPr/>
          <a:lstStyle/>
          <a:p>
            <a:r>
              <a:rPr lang="cs-CZ" dirty="0" smtClean="0"/>
              <a:t>Matematika – 6.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4400" y="2394000"/>
            <a:ext cx="4000500" cy="2200275"/>
          </a:xfrm>
          <a:prstGeom prst="rect">
            <a:avLst/>
          </a:prstGeom>
        </p:spPr>
      </p:pic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339502"/>
            <a:ext cx="8351999" cy="808533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Konstrukce úhlu</a:t>
            </a:r>
            <a:endParaRPr lang="cs-CZ" sz="3200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1200711" y="1347614"/>
            <a:ext cx="49234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Konstrukce úhlu dané velikosti – 40°.</a:t>
            </a:r>
            <a:endParaRPr lang="cs-CZ" sz="2000" b="1" dirty="0">
              <a:solidFill>
                <a:srgbClr val="FF0000"/>
              </a:solidFill>
            </a:endParaRPr>
          </a:p>
        </p:txBody>
      </p:sp>
      <p:cxnSp>
        <p:nvCxnSpPr>
          <p:cNvPr id="8" name="Přímá spojnice 7"/>
          <p:cNvCxnSpPr/>
          <p:nvPr/>
        </p:nvCxnSpPr>
        <p:spPr bwMode="auto">
          <a:xfrm flipV="1">
            <a:off x="4556235" y="1923678"/>
            <a:ext cx="3135794" cy="25869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Přímá spojnice 9"/>
          <p:cNvCxnSpPr/>
          <p:nvPr/>
        </p:nvCxnSpPr>
        <p:spPr bwMode="auto">
          <a:xfrm flipV="1">
            <a:off x="4532550" y="4415767"/>
            <a:ext cx="4359930" cy="208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Přímá spojnice 34"/>
          <p:cNvCxnSpPr/>
          <p:nvPr/>
        </p:nvCxnSpPr>
        <p:spPr bwMode="auto">
          <a:xfrm>
            <a:off x="4676566" y="4294554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8" name="TextovéPole 37"/>
          <p:cNvSpPr txBox="1"/>
          <p:nvPr/>
        </p:nvSpPr>
        <p:spPr>
          <a:xfrm>
            <a:off x="4556235" y="4574113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V</a:t>
            </a:r>
            <a:endParaRPr lang="cs-CZ" b="1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0" y="1743295"/>
            <a:ext cx="42839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080808"/>
                </a:solidFill>
              </a:rPr>
              <a:t>1. Sestrojíme polopřímku VB.</a:t>
            </a:r>
            <a:endParaRPr lang="cs-CZ" sz="2000" b="1" dirty="0">
              <a:solidFill>
                <a:srgbClr val="080808"/>
              </a:solidFill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-11500" y="2151238"/>
            <a:ext cx="42839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080808"/>
                </a:solidFill>
              </a:rPr>
              <a:t>2. Přiložíme úhloměr.</a:t>
            </a:r>
            <a:endParaRPr lang="cs-CZ" sz="2000" b="1" dirty="0">
              <a:solidFill>
                <a:srgbClr val="080808"/>
              </a:solidFill>
            </a:endParaRPr>
          </a:p>
        </p:txBody>
      </p:sp>
      <p:sp>
        <p:nvSpPr>
          <p:cNvPr id="6" name="Ovál 5"/>
          <p:cNvSpPr/>
          <p:nvPr/>
        </p:nvSpPr>
        <p:spPr bwMode="auto">
          <a:xfrm>
            <a:off x="5976000" y="2952000"/>
            <a:ext cx="409328" cy="409328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9" name="Přímá spojnice se šipkou 8"/>
          <p:cNvCxnSpPr/>
          <p:nvPr/>
        </p:nvCxnSpPr>
        <p:spPr bwMode="auto">
          <a:xfrm flipV="1">
            <a:off x="6084168" y="4510578"/>
            <a:ext cx="216024" cy="29342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4" name="Ovál 13"/>
          <p:cNvSpPr/>
          <p:nvPr/>
        </p:nvSpPr>
        <p:spPr bwMode="auto">
          <a:xfrm>
            <a:off x="6299943" y="4343759"/>
            <a:ext cx="144016" cy="144016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Oblouk 14"/>
          <p:cNvSpPr/>
          <p:nvPr/>
        </p:nvSpPr>
        <p:spPr bwMode="auto">
          <a:xfrm rot="1794107">
            <a:off x="4702163" y="3782033"/>
            <a:ext cx="864096" cy="864096"/>
          </a:xfrm>
          <a:prstGeom prst="arc">
            <a:avLst>
              <a:gd name="adj1" fmla="val 16254880"/>
              <a:gd name="adj2" fmla="val 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9" name="Přímá spojnice 18"/>
          <p:cNvCxnSpPr/>
          <p:nvPr/>
        </p:nvCxnSpPr>
        <p:spPr bwMode="auto">
          <a:xfrm>
            <a:off x="8388424" y="4307755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" name="TextovéPole 22"/>
          <p:cNvSpPr txBox="1"/>
          <p:nvPr/>
        </p:nvSpPr>
        <p:spPr>
          <a:xfrm>
            <a:off x="8244408" y="4524414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-11500" y="2554455"/>
            <a:ext cx="42839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080808"/>
                </a:solidFill>
              </a:rPr>
              <a:t>3. U čísla značícího danou</a:t>
            </a:r>
            <a:br>
              <a:rPr lang="cs-CZ" sz="2000" b="1" dirty="0" smtClean="0">
                <a:solidFill>
                  <a:srgbClr val="080808"/>
                </a:solidFill>
              </a:rPr>
            </a:br>
            <a:r>
              <a:rPr lang="cs-CZ" sz="2000" b="1" dirty="0" smtClean="0">
                <a:solidFill>
                  <a:srgbClr val="080808"/>
                </a:solidFill>
              </a:rPr>
              <a:t>    velikost si uděláme </a:t>
            </a:r>
            <a:br>
              <a:rPr lang="cs-CZ" sz="2000" b="1" dirty="0" smtClean="0">
                <a:solidFill>
                  <a:srgbClr val="080808"/>
                </a:solidFill>
              </a:rPr>
            </a:br>
            <a:r>
              <a:rPr lang="cs-CZ" sz="2000" b="1" dirty="0" smtClean="0">
                <a:solidFill>
                  <a:srgbClr val="080808"/>
                </a:solidFill>
              </a:rPr>
              <a:t>    značku.</a:t>
            </a:r>
            <a:endParaRPr lang="cs-CZ" sz="2000" b="1" dirty="0">
              <a:solidFill>
                <a:srgbClr val="080808"/>
              </a:solidFill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6120981" y="2880000"/>
            <a:ext cx="2643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.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-11500" y="3500303"/>
            <a:ext cx="428396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080808"/>
                </a:solidFill>
              </a:rPr>
              <a:t>4. Sestrojíme spojnici</a:t>
            </a:r>
            <a:br>
              <a:rPr lang="cs-CZ" sz="2000" b="1" dirty="0" smtClean="0">
                <a:solidFill>
                  <a:srgbClr val="080808"/>
                </a:solidFill>
              </a:rPr>
            </a:br>
            <a:r>
              <a:rPr lang="cs-CZ" sz="2000" b="1" dirty="0" smtClean="0">
                <a:solidFill>
                  <a:srgbClr val="080808"/>
                </a:solidFill>
              </a:rPr>
              <a:t>    vrcholu úhlu </a:t>
            </a:r>
            <a:br>
              <a:rPr lang="cs-CZ" sz="2000" b="1" dirty="0" smtClean="0">
                <a:solidFill>
                  <a:srgbClr val="080808"/>
                </a:solidFill>
              </a:rPr>
            </a:br>
            <a:r>
              <a:rPr lang="cs-CZ" sz="2000" b="1" dirty="0" smtClean="0">
                <a:solidFill>
                  <a:srgbClr val="080808"/>
                </a:solidFill>
              </a:rPr>
              <a:t>    a značky, což</a:t>
            </a:r>
            <a:r>
              <a:rPr lang="cs-CZ" sz="2000" b="1" dirty="0">
                <a:solidFill>
                  <a:srgbClr val="080808"/>
                </a:solidFill>
              </a:rPr>
              <a:t> </a:t>
            </a:r>
            <a:r>
              <a:rPr lang="cs-CZ" sz="2000" b="1" dirty="0" smtClean="0">
                <a:solidFill>
                  <a:srgbClr val="080808"/>
                </a:solidFill>
              </a:rPr>
              <a:t>je</a:t>
            </a:r>
            <a:br>
              <a:rPr lang="cs-CZ" sz="2000" b="1" dirty="0" smtClean="0">
                <a:solidFill>
                  <a:srgbClr val="080808"/>
                </a:solidFill>
              </a:rPr>
            </a:br>
            <a:r>
              <a:rPr lang="cs-CZ" sz="2000" b="1" dirty="0" smtClean="0">
                <a:solidFill>
                  <a:srgbClr val="080808"/>
                </a:solidFill>
              </a:rPr>
              <a:t>    druhé rameno úhlu.</a:t>
            </a:r>
            <a:br>
              <a:rPr lang="cs-CZ" sz="2000" b="1" dirty="0" smtClean="0">
                <a:solidFill>
                  <a:srgbClr val="080808"/>
                </a:solidFill>
              </a:rPr>
            </a:br>
            <a:r>
              <a:rPr lang="cs-CZ" sz="2000" b="1" dirty="0" smtClean="0">
                <a:solidFill>
                  <a:srgbClr val="080808"/>
                </a:solidFill>
              </a:rPr>
              <a:t>    Sestrojíme bod A.</a:t>
            </a:r>
            <a:endParaRPr lang="cs-CZ" sz="2000" b="1" dirty="0">
              <a:solidFill>
                <a:srgbClr val="080808"/>
              </a:solidFill>
            </a:endParaRPr>
          </a:p>
        </p:txBody>
      </p:sp>
      <p:sp>
        <p:nvSpPr>
          <p:cNvPr id="27" name="TextovéPole 26"/>
          <p:cNvSpPr txBox="1"/>
          <p:nvPr/>
        </p:nvSpPr>
        <p:spPr>
          <a:xfrm>
            <a:off x="4824536" y="4739947"/>
            <a:ext cx="29158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rgbClr val="FF0000"/>
                </a:solidFill>
              </a:rPr>
              <a:t>Pozor na správnou stupnici.</a:t>
            </a:r>
            <a:endParaRPr lang="cs-CZ" sz="1600" b="1" dirty="0">
              <a:solidFill>
                <a:srgbClr val="FF0000"/>
              </a:solidFill>
            </a:endParaRPr>
          </a:p>
        </p:txBody>
      </p:sp>
      <p:cxnSp>
        <p:nvCxnSpPr>
          <p:cNvPr id="28" name="Přímá spojnice 27"/>
          <p:cNvCxnSpPr/>
          <p:nvPr/>
        </p:nvCxnSpPr>
        <p:spPr bwMode="auto">
          <a:xfrm>
            <a:off x="7380312" y="2043226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9" name="TextovéPole 28"/>
          <p:cNvSpPr txBox="1"/>
          <p:nvPr/>
        </p:nvSpPr>
        <p:spPr>
          <a:xfrm>
            <a:off x="7236296" y="1542522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Obdélník 29"/>
              <p:cNvSpPr/>
              <p:nvPr/>
            </p:nvSpPr>
            <p:spPr>
              <a:xfrm>
                <a:off x="7287982" y="2551348"/>
                <a:ext cx="160672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cs-CZ" b="1" i="1" smtClean="0">
                            <a:solidFill>
                              <a:srgbClr val="080808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cs-CZ" b="1" i="1">
                            <a:solidFill>
                              <a:srgbClr val="080808"/>
                            </a:solidFill>
                            <a:latin typeface="Cambria Math"/>
                            <a:ea typeface="Cambria Math"/>
                          </a:rPr>
                          <m:t>∢</m:t>
                        </m:r>
                        <m:r>
                          <a:rPr lang="cs-CZ" b="1" i="1">
                            <a:solidFill>
                              <a:srgbClr val="080808"/>
                            </a:solidFill>
                            <a:latin typeface="Cambria Math"/>
                            <a:ea typeface="Cambria Math"/>
                          </a:rPr>
                          <m:t>𝑨𝑽𝑩</m:t>
                        </m:r>
                      </m:e>
                    </m:d>
                    <m:r>
                      <a:rPr lang="cs-CZ" b="1" i="1" smtClean="0">
                        <a:solidFill>
                          <a:srgbClr val="080808"/>
                        </a:solidFill>
                        <a:latin typeface="Cambria Math"/>
                        <a:ea typeface="Cambria Math"/>
                      </a:rPr>
                      <m:t>=</m:t>
                    </m:r>
                  </m:oMath>
                </a14:m>
                <a:r>
                  <a:rPr lang="cs-CZ" b="1" dirty="0" smtClean="0">
                    <a:latin typeface="Arial" pitchFamily="34" charset="0"/>
                    <a:cs typeface="Arial" pitchFamily="34" charset="0"/>
                  </a:rPr>
                  <a:t> 40°</a:t>
                </a:r>
                <a:endParaRPr lang="cs-CZ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30" name="Obdélník 2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87982" y="2551348"/>
                <a:ext cx="1606722" cy="369332"/>
              </a:xfrm>
              <a:prstGeom prst="rect">
                <a:avLst/>
              </a:prstGeom>
              <a:blipFill rotWithShape="1">
                <a:blip r:embed="rId4"/>
                <a:stretch>
                  <a:fillRect t="-8333" r="-2281" b="-26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7543530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000"/>
                            </p:stCondLst>
                            <p:childTnLst>
                              <p:par>
                                <p:cTn id="7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3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3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3500"/>
                            </p:stCondLst>
                            <p:childTnLst>
                              <p:par>
                                <p:cTn id="87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3000"/>
                            </p:stCondLst>
                            <p:childTnLst>
                              <p:par>
                                <p:cTn id="10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4000"/>
                            </p:stCondLst>
                            <p:childTnLst>
                              <p:par>
                                <p:cTn id="10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4500"/>
                            </p:stCondLst>
                            <p:childTnLst>
                              <p:par>
                                <p:cTn id="1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38" grpId="0"/>
      <p:bldP spid="18" grpId="0"/>
      <p:bldP spid="20" grpId="0"/>
      <p:bldP spid="6" grpId="0" animBg="1"/>
      <p:bldP spid="6" grpId="1" animBg="1"/>
      <p:bldP spid="14" grpId="0" animBg="1"/>
      <p:bldP spid="14" grpId="1" animBg="1"/>
      <p:bldP spid="15" grpId="0" animBg="1"/>
      <p:bldP spid="23" grpId="0"/>
      <p:bldP spid="24" grpId="0"/>
      <p:bldP spid="3" grpId="0"/>
      <p:bldP spid="25" grpId="0"/>
      <p:bldP spid="27" grpId="0"/>
      <p:bldP spid="29" grpId="0"/>
      <p:bldP spid="3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786907"/>
            <a:ext cx="4410075" cy="290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267494"/>
            <a:ext cx="8351999" cy="880541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Velikost úhlu</a:t>
            </a:r>
            <a:endParaRPr lang="cs-CZ" sz="3200" dirty="0"/>
          </a:p>
        </p:txBody>
      </p:sp>
      <p:cxnSp>
        <p:nvCxnSpPr>
          <p:cNvPr id="8" name="Přímá spojnice 7"/>
          <p:cNvCxnSpPr/>
          <p:nvPr/>
        </p:nvCxnSpPr>
        <p:spPr bwMode="auto">
          <a:xfrm flipV="1">
            <a:off x="88952" y="1931520"/>
            <a:ext cx="3834976" cy="18002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Přímá spojnice 9"/>
          <p:cNvCxnSpPr/>
          <p:nvPr/>
        </p:nvCxnSpPr>
        <p:spPr bwMode="auto">
          <a:xfrm>
            <a:off x="143000" y="3473936"/>
            <a:ext cx="4176464" cy="111403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Přímá spojnice 11"/>
          <p:cNvCxnSpPr/>
          <p:nvPr/>
        </p:nvCxnSpPr>
        <p:spPr bwMode="auto">
          <a:xfrm>
            <a:off x="3383360" y="2067694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Přímá spojnice 25"/>
          <p:cNvCxnSpPr/>
          <p:nvPr/>
        </p:nvCxnSpPr>
        <p:spPr bwMode="auto">
          <a:xfrm>
            <a:off x="3527376" y="4266024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Přímá spojnice 34"/>
          <p:cNvCxnSpPr/>
          <p:nvPr/>
        </p:nvCxnSpPr>
        <p:spPr bwMode="auto">
          <a:xfrm>
            <a:off x="431032" y="3456000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TextovéPole 17"/>
          <p:cNvSpPr txBox="1"/>
          <p:nvPr/>
        </p:nvSpPr>
        <p:spPr>
          <a:xfrm>
            <a:off x="3175995" y="1698362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3388462" y="4508373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287016" y="365187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V</a:t>
            </a:r>
            <a:endParaRPr lang="cs-CZ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4680000" y="1800000"/>
            <a:ext cx="446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Velikost úhlu je nezáporné </a:t>
            </a:r>
            <a:r>
              <a:rPr lang="cs-CZ" b="1" dirty="0" smtClean="0"/>
              <a:t>číslo, </a:t>
            </a:r>
            <a:r>
              <a:rPr lang="cs-CZ" b="1" dirty="0"/>
              <a:t>které lze přiřadit každému úhlu. </a:t>
            </a:r>
            <a:endParaRPr lang="cs-CZ" b="1" dirty="0" smtClean="0"/>
          </a:p>
          <a:p>
            <a:r>
              <a:rPr lang="cs-CZ" b="1" dirty="0" smtClean="0"/>
              <a:t>Platí </a:t>
            </a:r>
            <a:r>
              <a:rPr lang="cs-CZ" b="1" dirty="0"/>
              <a:t>přitom, že </a:t>
            </a:r>
            <a:r>
              <a:rPr lang="cs-CZ" b="1" dirty="0" smtClean="0"/>
              <a:t>shodné </a:t>
            </a:r>
            <a:r>
              <a:rPr lang="cs-CZ" b="1" dirty="0"/>
              <a:t>úhly mají stejnou </a:t>
            </a:r>
            <a:r>
              <a:rPr lang="cs-CZ" b="1" dirty="0" smtClean="0"/>
              <a:t>velikost.</a:t>
            </a:r>
            <a:endParaRPr lang="cs-CZ" b="1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4680000" y="3060000"/>
            <a:ext cx="446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Úhly měříme v radiánech (oblouková míra), gradech (</a:t>
            </a:r>
            <a:r>
              <a:rPr lang="cs-CZ" b="1" dirty="0" err="1" smtClean="0"/>
              <a:t>gonech</a:t>
            </a:r>
            <a:r>
              <a:rPr lang="cs-CZ" b="1" dirty="0" smtClean="0"/>
              <a:t>, setinných stupních – setinná míra) nebo </a:t>
            </a:r>
            <a:br>
              <a:rPr lang="cs-CZ" b="1" dirty="0" smtClean="0"/>
            </a:br>
            <a:r>
              <a:rPr lang="cs-CZ" b="1" dirty="0" smtClean="0">
                <a:solidFill>
                  <a:srgbClr val="FF0000"/>
                </a:solidFill>
              </a:rPr>
              <a:t>v (úhlových) stupních (stupňová míra)</a:t>
            </a:r>
            <a:r>
              <a:rPr lang="cs-CZ" b="1" dirty="0" smtClean="0"/>
              <a:t>.</a:t>
            </a:r>
            <a:endParaRPr lang="cs-CZ" b="1" dirty="0"/>
          </a:p>
        </p:txBody>
      </p:sp>
      <p:sp>
        <p:nvSpPr>
          <p:cNvPr id="20" name="Oblouk 19"/>
          <p:cNvSpPr/>
          <p:nvPr/>
        </p:nvSpPr>
        <p:spPr bwMode="auto">
          <a:xfrm rot="2263205">
            <a:off x="539496" y="3096000"/>
            <a:ext cx="864096" cy="864096"/>
          </a:xfrm>
          <a:prstGeom prst="arc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9" name="TextovéPole 48"/>
          <p:cNvSpPr txBox="1"/>
          <p:nvPr/>
        </p:nvSpPr>
        <p:spPr>
          <a:xfrm>
            <a:off x="4680000" y="4500000"/>
            <a:ext cx="410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Velikost úhlu měříme </a:t>
            </a:r>
            <a:r>
              <a:rPr lang="cs-CZ" b="1" dirty="0" smtClean="0">
                <a:solidFill>
                  <a:srgbClr val="FF0000"/>
                </a:solidFill>
              </a:rPr>
              <a:t>úhloměrem</a:t>
            </a:r>
            <a:r>
              <a:rPr lang="cs-CZ" b="1" dirty="0" smtClean="0"/>
              <a:t>.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43885865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3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3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37" grpId="0"/>
      <p:bldP spid="38" grpId="0"/>
      <p:bldP spid="19" grpId="0"/>
      <p:bldP spid="41" grpId="0"/>
      <p:bldP spid="20" grpId="0" animBg="1"/>
      <p:bldP spid="4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339502"/>
            <a:ext cx="8351999" cy="808533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Velikost úhlu</a:t>
            </a:r>
            <a:endParaRPr lang="cs-CZ" sz="3200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428094" y="1667584"/>
            <a:ext cx="44856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Velikost úhlu měříme ve stupních.</a:t>
            </a:r>
            <a:endParaRPr lang="cs-CZ" sz="2000" b="1" dirty="0">
              <a:solidFill>
                <a:srgbClr val="FF0000"/>
              </a:solidFill>
            </a:endParaRPr>
          </a:p>
        </p:txBody>
      </p:sp>
      <p:cxnSp>
        <p:nvCxnSpPr>
          <p:cNvPr id="8" name="Přímá spojnice 7"/>
          <p:cNvCxnSpPr/>
          <p:nvPr/>
        </p:nvCxnSpPr>
        <p:spPr bwMode="auto">
          <a:xfrm flipV="1">
            <a:off x="86014" y="3511049"/>
            <a:ext cx="4413978" cy="55049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Přímá spojnice 9"/>
          <p:cNvCxnSpPr/>
          <p:nvPr/>
        </p:nvCxnSpPr>
        <p:spPr bwMode="auto">
          <a:xfrm flipV="1">
            <a:off x="140062" y="3564012"/>
            <a:ext cx="4359930" cy="208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Přímá spojnice 34"/>
          <p:cNvCxnSpPr/>
          <p:nvPr/>
        </p:nvCxnSpPr>
        <p:spPr bwMode="auto">
          <a:xfrm>
            <a:off x="428094" y="3456000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8" name="TextovéPole 37"/>
          <p:cNvSpPr txBox="1"/>
          <p:nvPr/>
        </p:nvSpPr>
        <p:spPr>
          <a:xfrm>
            <a:off x="284078" y="365187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V</a:t>
            </a:r>
            <a:endParaRPr lang="cs-CZ" b="1" dirty="0"/>
          </a:p>
        </p:txBody>
      </p:sp>
      <p:sp>
        <p:nvSpPr>
          <p:cNvPr id="90" name="TextovéPole 89"/>
          <p:cNvSpPr txBox="1"/>
          <p:nvPr/>
        </p:nvSpPr>
        <p:spPr>
          <a:xfrm>
            <a:off x="284078" y="2699983"/>
            <a:ext cx="25118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Úhel o velikosti 1°</a:t>
            </a:r>
            <a:endParaRPr lang="cs-CZ" b="1" dirty="0"/>
          </a:p>
        </p:txBody>
      </p:sp>
      <p:sp>
        <p:nvSpPr>
          <p:cNvPr id="91" name="TextovéPole 90"/>
          <p:cNvSpPr txBox="1"/>
          <p:nvPr/>
        </p:nvSpPr>
        <p:spPr>
          <a:xfrm>
            <a:off x="5004049" y="1621708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Úhel o velikosti 90° - pravý úhel</a:t>
            </a:r>
            <a:endParaRPr lang="cs-CZ" b="1" dirty="0"/>
          </a:p>
        </p:txBody>
      </p:sp>
      <p:cxnSp>
        <p:nvCxnSpPr>
          <p:cNvPr id="92" name="Přímá spojnice 91"/>
          <p:cNvCxnSpPr/>
          <p:nvPr/>
        </p:nvCxnSpPr>
        <p:spPr bwMode="auto">
          <a:xfrm flipV="1">
            <a:off x="4860000" y="1800000"/>
            <a:ext cx="0" cy="25200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3" name="Přímá spojnice 92"/>
          <p:cNvCxnSpPr/>
          <p:nvPr/>
        </p:nvCxnSpPr>
        <p:spPr bwMode="auto">
          <a:xfrm flipV="1">
            <a:off x="4680000" y="4140000"/>
            <a:ext cx="43200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Oblouk 15"/>
          <p:cNvSpPr/>
          <p:nvPr/>
        </p:nvSpPr>
        <p:spPr bwMode="auto">
          <a:xfrm>
            <a:off x="4500000" y="3780000"/>
            <a:ext cx="720080" cy="720000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4896000" y="3744000"/>
            <a:ext cx="288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.</a:t>
            </a:r>
            <a:endParaRPr lang="cs-CZ" b="1" dirty="0"/>
          </a:p>
        </p:txBody>
      </p:sp>
      <p:sp>
        <p:nvSpPr>
          <p:cNvPr id="96" name="TextovéPole 95"/>
          <p:cNvSpPr txBox="1"/>
          <p:nvPr/>
        </p:nvSpPr>
        <p:spPr>
          <a:xfrm>
            <a:off x="4572008" y="414000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V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140846897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3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3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3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3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38" grpId="0"/>
      <p:bldP spid="90" grpId="0"/>
      <p:bldP spid="91" grpId="0"/>
      <p:bldP spid="16" grpId="0" animBg="1"/>
      <p:bldP spid="17" grpId="0"/>
      <p:bldP spid="9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2758" y="2394000"/>
            <a:ext cx="4000500" cy="2200275"/>
          </a:xfrm>
          <a:prstGeom prst="rect">
            <a:avLst/>
          </a:prstGeom>
        </p:spPr>
      </p:pic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339502"/>
            <a:ext cx="8351999" cy="808533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Měření úhlu</a:t>
            </a:r>
            <a:endParaRPr lang="cs-CZ" sz="3200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1200711" y="1347614"/>
            <a:ext cx="33712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Postup při měření úhlu.</a:t>
            </a:r>
            <a:endParaRPr lang="cs-CZ" sz="2000" b="1" dirty="0">
              <a:solidFill>
                <a:srgbClr val="FF0000"/>
              </a:solidFill>
            </a:endParaRPr>
          </a:p>
        </p:txBody>
      </p:sp>
      <p:cxnSp>
        <p:nvCxnSpPr>
          <p:cNvPr id="8" name="Přímá spojnice 7"/>
          <p:cNvCxnSpPr/>
          <p:nvPr/>
        </p:nvCxnSpPr>
        <p:spPr bwMode="auto">
          <a:xfrm flipV="1">
            <a:off x="4556235" y="1923678"/>
            <a:ext cx="3135794" cy="25869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Přímá spojnice 9"/>
          <p:cNvCxnSpPr/>
          <p:nvPr/>
        </p:nvCxnSpPr>
        <p:spPr bwMode="auto">
          <a:xfrm flipV="1">
            <a:off x="4532550" y="4415767"/>
            <a:ext cx="4359930" cy="208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Přímá spojnice 34"/>
          <p:cNvCxnSpPr/>
          <p:nvPr/>
        </p:nvCxnSpPr>
        <p:spPr bwMode="auto">
          <a:xfrm>
            <a:off x="4676566" y="4294554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8" name="TextovéPole 37"/>
          <p:cNvSpPr txBox="1"/>
          <p:nvPr/>
        </p:nvSpPr>
        <p:spPr>
          <a:xfrm>
            <a:off x="4532550" y="3623679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V</a:t>
            </a:r>
            <a:endParaRPr lang="cs-CZ" b="1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0" y="1743295"/>
            <a:ext cx="42839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080808"/>
                </a:solidFill>
              </a:rPr>
              <a:t>1. Značku na středu úhloměru    </a:t>
            </a:r>
            <a:br>
              <a:rPr lang="cs-CZ" sz="2000" b="1" dirty="0" smtClean="0">
                <a:solidFill>
                  <a:srgbClr val="080808"/>
                </a:solidFill>
              </a:rPr>
            </a:br>
            <a:r>
              <a:rPr lang="cs-CZ" sz="2000" b="1" dirty="0" smtClean="0">
                <a:solidFill>
                  <a:srgbClr val="080808"/>
                </a:solidFill>
              </a:rPr>
              <a:t>    přiložíme k vrcholu úhlu tak, </a:t>
            </a:r>
            <a:br>
              <a:rPr lang="cs-CZ" sz="2000" b="1" dirty="0" smtClean="0">
                <a:solidFill>
                  <a:srgbClr val="080808"/>
                </a:solidFill>
              </a:rPr>
            </a:br>
            <a:r>
              <a:rPr lang="cs-CZ" sz="2000" b="1" dirty="0" smtClean="0">
                <a:solidFill>
                  <a:srgbClr val="080808"/>
                </a:solidFill>
              </a:rPr>
              <a:t>    hrana úhloměru přiléhala </a:t>
            </a:r>
            <a:br>
              <a:rPr lang="cs-CZ" sz="2000" b="1" dirty="0" smtClean="0">
                <a:solidFill>
                  <a:srgbClr val="080808"/>
                </a:solidFill>
              </a:rPr>
            </a:br>
            <a:r>
              <a:rPr lang="cs-CZ" sz="2000" b="1" dirty="0" smtClean="0">
                <a:solidFill>
                  <a:srgbClr val="080808"/>
                </a:solidFill>
              </a:rPr>
              <a:t>    k jednomu ramenu úhlu.</a:t>
            </a:r>
            <a:endParaRPr lang="cs-CZ" sz="2000" b="1" dirty="0">
              <a:solidFill>
                <a:srgbClr val="080808"/>
              </a:solidFill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-11500" y="2961959"/>
            <a:ext cx="428396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080808"/>
                </a:solidFill>
              </a:rPr>
              <a:t>2. Na stupnici úhloměru, </a:t>
            </a:r>
            <a:br>
              <a:rPr lang="cs-CZ" sz="2000" b="1" dirty="0" smtClean="0">
                <a:solidFill>
                  <a:srgbClr val="080808"/>
                </a:solidFill>
              </a:rPr>
            </a:br>
            <a:r>
              <a:rPr lang="cs-CZ" sz="2000" b="1" dirty="0" smtClean="0">
                <a:solidFill>
                  <a:srgbClr val="080808"/>
                </a:solidFill>
              </a:rPr>
              <a:t>    kde protíná druhé</a:t>
            </a:r>
            <a:br>
              <a:rPr lang="cs-CZ" sz="2000" b="1" dirty="0" smtClean="0">
                <a:solidFill>
                  <a:srgbClr val="080808"/>
                </a:solidFill>
              </a:rPr>
            </a:br>
            <a:r>
              <a:rPr lang="cs-CZ" sz="2000" b="1" dirty="0" smtClean="0">
                <a:solidFill>
                  <a:srgbClr val="080808"/>
                </a:solidFill>
              </a:rPr>
              <a:t>    rameno úhlu oblouk</a:t>
            </a:r>
            <a:br>
              <a:rPr lang="cs-CZ" sz="2000" b="1" dirty="0" smtClean="0">
                <a:solidFill>
                  <a:srgbClr val="080808"/>
                </a:solidFill>
              </a:rPr>
            </a:br>
            <a:r>
              <a:rPr lang="cs-CZ" sz="2000" b="1" dirty="0" smtClean="0">
                <a:solidFill>
                  <a:srgbClr val="080808"/>
                </a:solidFill>
              </a:rPr>
              <a:t>    úhloměru přečteme</a:t>
            </a:r>
            <a:br>
              <a:rPr lang="cs-CZ" sz="2000" b="1" dirty="0" smtClean="0">
                <a:solidFill>
                  <a:srgbClr val="080808"/>
                </a:solidFill>
              </a:rPr>
            </a:br>
            <a:r>
              <a:rPr lang="cs-CZ" sz="2000" b="1" dirty="0" smtClean="0">
                <a:solidFill>
                  <a:srgbClr val="080808"/>
                </a:solidFill>
              </a:rPr>
              <a:t>    velikost úhlu.</a:t>
            </a:r>
            <a:endParaRPr lang="cs-CZ" sz="2000" b="1" dirty="0">
              <a:solidFill>
                <a:srgbClr val="080808"/>
              </a:solidFill>
            </a:endParaRPr>
          </a:p>
        </p:txBody>
      </p:sp>
      <p:sp>
        <p:nvSpPr>
          <p:cNvPr id="6" name="Ovál 5"/>
          <p:cNvSpPr/>
          <p:nvPr/>
        </p:nvSpPr>
        <p:spPr bwMode="auto">
          <a:xfrm>
            <a:off x="5976000" y="2952000"/>
            <a:ext cx="409328" cy="409328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0" y="47433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Pozor! Velikost čteme na stupnici, která začíná nulou u prvního ramene.</a:t>
            </a:r>
            <a:endParaRPr lang="cs-CZ" sz="2000" b="1" dirty="0">
              <a:solidFill>
                <a:srgbClr val="FF0000"/>
              </a:solidFill>
            </a:endParaRPr>
          </a:p>
        </p:txBody>
      </p:sp>
      <p:cxnSp>
        <p:nvCxnSpPr>
          <p:cNvPr id="9" name="Přímá spojnice se šipkou 8"/>
          <p:cNvCxnSpPr/>
          <p:nvPr/>
        </p:nvCxnSpPr>
        <p:spPr bwMode="auto">
          <a:xfrm flipV="1">
            <a:off x="6084168" y="4510578"/>
            <a:ext cx="216024" cy="29342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6" name="Přímá spojnice se šipkou 25"/>
          <p:cNvCxnSpPr/>
          <p:nvPr/>
        </p:nvCxnSpPr>
        <p:spPr bwMode="auto">
          <a:xfrm flipH="1" flipV="1">
            <a:off x="6876256" y="4417854"/>
            <a:ext cx="815773" cy="386144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4" name="Ovál 13"/>
          <p:cNvSpPr/>
          <p:nvPr/>
        </p:nvSpPr>
        <p:spPr bwMode="auto">
          <a:xfrm>
            <a:off x="6299943" y="4343759"/>
            <a:ext cx="144016" cy="144016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Oblouk 14"/>
          <p:cNvSpPr/>
          <p:nvPr/>
        </p:nvSpPr>
        <p:spPr bwMode="auto">
          <a:xfrm rot="1794107">
            <a:off x="4702163" y="3782033"/>
            <a:ext cx="864096" cy="864096"/>
          </a:xfrm>
          <a:prstGeom prst="arc">
            <a:avLst>
              <a:gd name="adj1" fmla="val 16254880"/>
              <a:gd name="adj2" fmla="val 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1" name="TextovéPole 30"/>
          <p:cNvSpPr txBox="1"/>
          <p:nvPr/>
        </p:nvSpPr>
        <p:spPr>
          <a:xfrm>
            <a:off x="6588224" y="3237913"/>
            <a:ext cx="2555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Velikost úhlu je 40°</a:t>
            </a:r>
            <a:endParaRPr lang="cs-CZ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75093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500"/>
                            </p:stCondLst>
                            <p:childTnLst>
                              <p:par>
                                <p:cTn id="6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500"/>
                            </p:stCondLst>
                            <p:childTnLst>
                              <p:par>
                                <p:cTn id="69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70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1" dur="6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2" dur="6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3" dur="6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4" dur="6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3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38" grpId="0"/>
      <p:bldP spid="18" grpId="0"/>
      <p:bldP spid="20" grpId="0"/>
      <p:bldP spid="6" grpId="0" animBg="1"/>
      <p:bldP spid="22" grpId="0"/>
      <p:bldP spid="14" grpId="0" animBg="1"/>
      <p:bldP spid="15" grpId="0" animBg="1"/>
      <p:bldP spid="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3200" y="2397600"/>
            <a:ext cx="4000500" cy="2200275"/>
          </a:xfrm>
          <a:prstGeom prst="rect">
            <a:avLst/>
          </a:prstGeom>
        </p:spPr>
      </p:pic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339502"/>
            <a:ext cx="8351999" cy="808533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Měření úhlu</a:t>
            </a:r>
            <a:endParaRPr lang="cs-CZ" sz="3200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1200711" y="1347614"/>
            <a:ext cx="5171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Postup při měření úhlu (podruhé).</a:t>
            </a:r>
            <a:endParaRPr lang="cs-CZ" sz="2000" b="1" dirty="0">
              <a:solidFill>
                <a:srgbClr val="FF0000"/>
              </a:solidFill>
            </a:endParaRPr>
          </a:p>
        </p:txBody>
      </p:sp>
      <p:cxnSp>
        <p:nvCxnSpPr>
          <p:cNvPr id="8" name="Přímá spojnice 7"/>
          <p:cNvCxnSpPr/>
          <p:nvPr/>
        </p:nvCxnSpPr>
        <p:spPr bwMode="auto">
          <a:xfrm flipH="1" flipV="1">
            <a:off x="3635896" y="2571750"/>
            <a:ext cx="2664296" cy="191602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Přímá spojnice 9"/>
          <p:cNvCxnSpPr/>
          <p:nvPr/>
        </p:nvCxnSpPr>
        <p:spPr bwMode="auto">
          <a:xfrm>
            <a:off x="6093041" y="4417853"/>
            <a:ext cx="2847762" cy="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Přímá spojnice 34"/>
          <p:cNvCxnSpPr/>
          <p:nvPr/>
        </p:nvCxnSpPr>
        <p:spPr bwMode="auto">
          <a:xfrm>
            <a:off x="6237057" y="4294554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8" name="TextovéPole 37"/>
          <p:cNvSpPr txBox="1"/>
          <p:nvPr/>
        </p:nvSpPr>
        <p:spPr>
          <a:xfrm>
            <a:off x="5785963" y="4325912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V</a:t>
            </a:r>
            <a:endParaRPr lang="cs-CZ" b="1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0" y="1743295"/>
            <a:ext cx="42839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080808"/>
                </a:solidFill>
              </a:rPr>
              <a:t>1. Značku na středu úhloměru    </a:t>
            </a:r>
            <a:br>
              <a:rPr lang="cs-CZ" sz="2000" b="1" dirty="0" smtClean="0">
                <a:solidFill>
                  <a:srgbClr val="080808"/>
                </a:solidFill>
              </a:rPr>
            </a:br>
            <a:r>
              <a:rPr lang="cs-CZ" sz="2000" b="1" dirty="0" smtClean="0">
                <a:solidFill>
                  <a:srgbClr val="080808"/>
                </a:solidFill>
              </a:rPr>
              <a:t>    přiložíme k vrcholu úhlu tak, </a:t>
            </a:r>
            <a:br>
              <a:rPr lang="cs-CZ" sz="2000" b="1" dirty="0" smtClean="0">
                <a:solidFill>
                  <a:srgbClr val="080808"/>
                </a:solidFill>
              </a:rPr>
            </a:br>
            <a:r>
              <a:rPr lang="cs-CZ" sz="2000" b="1" dirty="0" smtClean="0">
                <a:solidFill>
                  <a:srgbClr val="080808"/>
                </a:solidFill>
              </a:rPr>
              <a:t>    hrana úhloměru přiléhala </a:t>
            </a:r>
            <a:br>
              <a:rPr lang="cs-CZ" sz="2000" b="1" dirty="0" smtClean="0">
                <a:solidFill>
                  <a:srgbClr val="080808"/>
                </a:solidFill>
              </a:rPr>
            </a:br>
            <a:r>
              <a:rPr lang="cs-CZ" sz="2000" b="1" dirty="0" smtClean="0">
                <a:solidFill>
                  <a:srgbClr val="080808"/>
                </a:solidFill>
              </a:rPr>
              <a:t>    k jednomu ramenu úhlu.</a:t>
            </a:r>
            <a:endParaRPr lang="cs-CZ" sz="2000" b="1" dirty="0">
              <a:solidFill>
                <a:srgbClr val="080808"/>
              </a:solidFill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-11500" y="2961959"/>
            <a:ext cx="428396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080808"/>
                </a:solidFill>
              </a:rPr>
              <a:t>2. Na stupnici úhloměru, </a:t>
            </a:r>
            <a:br>
              <a:rPr lang="cs-CZ" sz="2000" b="1" dirty="0" smtClean="0">
                <a:solidFill>
                  <a:srgbClr val="080808"/>
                </a:solidFill>
              </a:rPr>
            </a:br>
            <a:r>
              <a:rPr lang="cs-CZ" sz="2000" b="1" dirty="0" smtClean="0">
                <a:solidFill>
                  <a:srgbClr val="080808"/>
                </a:solidFill>
              </a:rPr>
              <a:t>    kde protíná druhé</a:t>
            </a:r>
            <a:br>
              <a:rPr lang="cs-CZ" sz="2000" b="1" dirty="0" smtClean="0">
                <a:solidFill>
                  <a:srgbClr val="080808"/>
                </a:solidFill>
              </a:rPr>
            </a:br>
            <a:r>
              <a:rPr lang="cs-CZ" sz="2000" b="1" dirty="0" smtClean="0">
                <a:solidFill>
                  <a:srgbClr val="080808"/>
                </a:solidFill>
              </a:rPr>
              <a:t>    rameno úhlu oblouk</a:t>
            </a:r>
            <a:br>
              <a:rPr lang="cs-CZ" sz="2000" b="1" dirty="0" smtClean="0">
                <a:solidFill>
                  <a:srgbClr val="080808"/>
                </a:solidFill>
              </a:rPr>
            </a:br>
            <a:r>
              <a:rPr lang="cs-CZ" sz="2000" b="1" dirty="0" smtClean="0">
                <a:solidFill>
                  <a:srgbClr val="080808"/>
                </a:solidFill>
              </a:rPr>
              <a:t>    úhloměru přečteme</a:t>
            </a:r>
            <a:br>
              <a:rPr lang="cs-CZ" sz="2000" b="1" dirty="0" smtClean="0">
                <a:solidFill>
                  <a:srgbClr val="080808"/>
                </a:solidFill>
              </a:rPr>
            </a:br>
            <a:r>
              <a:rPr lang="cs-CZ" sz="2000" b="1" dirty="0" smtClean="0">
                <a:solidFill>
                  <a:srgbClr val="080808"/>
                </a:solidFill>
              </a:rPr>
              <a:t>    velikost úhlu.</a:t>
            </a:r>
            <a:endParaRPr lang="cs-CZ" sz="2000" b="1" dirty="0">
              <a:solidFill>
                <a:srgbClr val="080808"/>
              </a:solidFill>
            </a:endParaRPr>
          </a:p>
        </p:txBody>
      </p:sp>
      <p:sp>
        <p:nvSpPr>
          <p:cNvPr id="6" name="Ovál 5"/>
          <p:cNvSpPr/>
          <p:nvPr/>
        </p:nvSpPr>
        <p:spPr bwMode="auto">
          <a:xfrm>
            <a:off x="4427984" y="3074567"/>
            <a:ext cx="409328" cy="409328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0" y="47433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Pozor! Velikost čteme na stupnici, která začíná nulou u prvního ramene.</a:t>
            </a:r>
            <a:endParaRPr lang="cs-CZ" sz="2000" b="1" dirty="0">
              <a:solidFill>
                <a:srgbClr val="FF0000"/>
              </a:solidFill>
            </a:endParaRPr>
          </a:p>
        </p:txBody>
      </p:sp>
      <p:cxnSp>
        <p:nvCxnSpPr>
          <p:cNvPr id="9" name="Přímá spojnice se šipkou 8"/>
          <p:cNvCxnSpPr/>
          <p:nvPr/>
        </p:nvCxnSpPr>
        <p:spPr bwMode="auto">
          <a:xfrm flipV="1">
            <a:off x="6084168" y="4510578"/>
            <a:ext cx="1776266" cy="29342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6" name="Přímá spojnice se šipkou 25"/>
          <p:cNvCxnSpPr/>
          <p:nvPr/>
        </p:nvCxnSpPr>
        <p:spPr bwMode="auto">
          <a:xfrm flipV="1">
            <a:off x="7692030" y="4487776"/>
            <a:ext cx="984426" cy="316222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4" name="Ovál 13"/>
          <p:cNvSpPr/>
          <p:nvPr/>
        </p:nvSpPr>
        <p:spPr bwMode="auto">
          <a:xfrm>
            <a:off x="7860434" y="4343759"/>
            <a:ext cx="144016" cy="144016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Oblouk 14"/>
          <p:cNvSpPr/>
          <p:nvPr/>
        </p:nvSpPr>
        <p:spPr bwMode="auto">
          <a:xfrm rot="20729886">
            <a:off x="5868144" y="3784870"/>
            <a:ext cx="864096" cy="864096"/>
          </a:xfrm>
          <a:prstGeom prst="arc">
            <a:avLst>
              <a:gd name="adj1" fmla="val 12068004"/>
              <a:gd name="adj2" fmla="val 2510003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TextovéPole 27"/>
          <p:cNvSpPr txBox="1"/>
          <p:nvPr/>
        </p:nvSpPr>
        <p:spPr>
          <a:xfrm>
            <a:off x="6414142" y="1743295"/>
            <a:ext cx="27298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Velikost úhlu je 144°</a:t>
            </a:r>
            <a:endParaRPr lang="cs-CZ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346212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500"/>
                            </p:stCondLst>
                            <p:childTnLst>
                              <p:par>
                                <p:cTn id="6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500"/>
                            </p:stCondLst>
                            <p:childTnLst>
                              <p:par>
                                <p:cTn id="69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70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1" dur="6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2" dur="6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3" dur="6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4" dur="6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3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38" grpId="0"/>
      <p:bldP spid="18" grpId="0"/>
      <p:bldP spid="20" grpId="0"/>
      <p:bldP spid="6" grpId="0" animBg="1"/>
      <p:bldP spid="22" grpId="0"/>
      <p:bldP spid="14" grpId="0" animBg="1"/>
      <p:bldP spid="15" grpId="0" animBg="1"/>
      <p:bldP spid="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0000" y="2318400"/>
            <a:ext cx="4000500" cy="2200275"/>
          </a:xfrm>
          <a:prstGeom prst="rect">
            <a:avLst/>
          </a:prstGeom>
        </p:spPr>
      </p:pic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339502"/>
            <a:ext cx="8351999" cy="808533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Měření úhlu</a:t>
            </a:r>
            <a:endParaRPr lang="cs-CZ" sz="3200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1200711" y="1347614"/>
            <a:ext cx="5171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Postup při měření úhlu (potřetí).</a:t>
            </a:r>
            <a:endParaRPr lang="cs-CZ" sz="2000" b="1" dirty="0">
              <a:solidFill>
                <a:srgbClr val="FF0000"/>
              </a:solidFill>
            </a:endParaRPr>
          </a:p>
        </p:txBody>
      </p:sp>
      <p:cxnSp>
        <p:nvCxnSpPr>
          <p:cNvPr id="8" name="Přímá spojnice 7"/>
          <p:cNvCxnSpPr/>
          <p:nvPr/>
        </p:nvCxnSpPr>
        <p:spPr bwMode="auto">
          <a:xfrm flipH="1" flipV="1">
            <a:off x="4950000" y="1969452"/>
            <a:ext cx="2052384" cy="247450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Přímá spojnice 9"/>
          <p:cNvCxnSpPr/>
          <p:nvPr/>
        </p:nvCxnSpPr>
        <p:spPr bwMode="auto">
          <a:xfrm>
            <a:off x="3780000" y="4352637"/>
            <a:ext cx="326793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Přímá spojnice 34"/>
          <p:cNvCxnSpPr/>
          <p:nvPr/>
        </p:nvCxnSpPr>
        <p:spPr bwMode="auto">
          <a:xfrm>
            <a:off x="6912000" y="4225916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8" name="TextovéPole 37"/>
          <p:cNvSpPr txBox="1"/>
          <p:nvPr/>
        </p:nvSpPr>
        <p:spPr>
          <a:xfrm>
            <a:off x="6761096" y="4374627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V</a:t>
            </a:r>
            <a:endParaRPr lang="cs-CZ" b="1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0" y="1743295"/>
            <a:ext cx="42839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080808"/>
                </a:solidFill>
              </a:rPr>
              <a:t>1. Značku na středu úhloměru    </a:t>
            </a:r>
            <a:br>
              <a:rPr lang="cs-CZ" sz="2000" b="1" dirty="0" smtClean="0">
                <a:solidFill>
                  <a:srgbClr val="080808"/>
                </a:solidFill>
              </a:rPr>
            </a:br>
            <a:r>
              <a:rPr lang="cs-CZ" sz="2000" b="1" dirty="0" smtClean="0">
                <a:solidFill>
                  <a:srgbClr val="080808"/>
                </a:solidFill>
              </a:rPr>
              <a:t>    přiložíme k vrcholu úhlu tak, </a:t>
            </a:r>
            <a:br>
              <a:rPr lang="cs-CZ" sz="2000" b="1" dirty="0" smtClean="0">
                <a:solidFill>
                  <a:srgbClr val="080808"/>
                </a:solidFill>
              </a:rPr>
            </a:br>
            <a:r>
              <a:rPr lang="cs-CZ" sz="2000" b="1" dirty="0" smtClean="0">
                <a:solidFill>
                  <a:srgbClr val="080808"/>
                </a:solidFill>
              </a:rPr>
              <a:t>    hrana úhloměru přiléhala </a:t>
            </a:r>
            <a:br>
              <a:rPr lang="cs-CZ" sz="2000" b="1" dirty="0" smtClean="0">
                <a:solidFill>
                  <a:srgbClr val="080808"/>
                </a:solidFill>
              </a:rPr>
            </a:br>
            <a:r>
              <a:rPr lang="cs-CZ" sz="2000" b="1" dirty="0" smtClean="0">
                <a:solidFill>
                  <a:srgbClr val="080808"/>
                </a:solidFill>
              </a:rPr>
              <a:t>    k jednomu ramenu úhlu.</a:t>
            </a:r>
            <a:endParaRPr lang="cs-CZ" sz="2000" b="1" dirty="0">
              <a:solidFill>
                <a:srgbClr val="080808"/>
              </a:solidFill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-11500" y="2961959"/>
            <a:ext cx="428396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080808"/>
                </a:solidFill>
              </a:rPr>
              <a:t>2. Na stupnici úhloměru, </a:t>
            </a:r>
            <a:br>
              <a:rPr lang="cs-CZ" sz="2000" b="1" dirty="0" smtClean="0">
                <a:solidFill>
                  <a:srgbClr val="080808"/>
                </a:solidFill>
              </a:rPr>
            </a:br>
            <a:r>
              <a:rPr lang="cs-CZ" sz="2000" b="1" dirty="0" smtClean="0">
                <a:solidFill>
                  <a:srgbClr val="080808"/>
                </a:solidFill>
              </a:rPr>
              <a:t>    kde protíná druhé</a:t>
            </a:r>
            <a:br>
              <a:rPr lang="cs-CZ" sz="2000" b="1" dirty="0" smtClean="0">
                <a:solidFill>
                  <a:srgbClr val="080808"/>
                </a:solidFill>
              </a:rPr>
            </a:br>
            <a:r>
              <a:rPr lang="cs-CZ" sz="2000" b="1" dirty="0" smtClean="0">
                <a:solidFill>
                  <a:srgbClr val="080808"/>
                </a:solidFill>
              </a:rPr>
              <a:t>    rameno úhlu oblouk</a:t>
            </a:r>
            <a:br>
              <a:rPr lang="cs-CZ" sz="2000" b="1" dirty="0" smtClean="0">
                <a:solidFill>
                  <a:srgbClr val="080808"/>
                </a:solidFill>
              </a:rPr>
            </a:br>
            <a:r>
              <a:rPr lang="cs-CZ" sz="2000" b="1" dirty="0" smtClean="0">
                <a:solidFill>
                  <a:srgbClr val="080808"/>
                </a:solidFill>
              </a:rPr>
              <a:t>    úhloměru přečteme</a:t>
            </a:r>
            <a:br>
              <a:rPr lang="cs-CZ" sz="2000" b="1" dirty="0" smtClean="0">
                <a:solidFill>
                  <a:srgbClr val="080808"/>
                </a:solidFill>
              </a:rPr>
            </a:br>
            <a:r>
              <a:rPr lang="cs-CZ" sz="2000" b="1" dirty="0" smtClean="0">
                <a:solidFill>
                  <a:srgbClr val="080808"/>
                </a:solidFill>
              </a:rPr>
              <a:t>    velikost úhlu.</a:t>
            </a:r>
            <a:endParaRPr lang="cs-CZ" sz="2000" b="1" dirty="0">
              <a:solidFill>
                <a:srgbClr val="080808"/>
              </a:solidFill>
            </a:endParaRPr>
          </a:p>
        </p:txBody>
      </p:sp>
      <p:sp>
        <p:nvSpPr>
          <p:cNvPr id="6" name="Ovál 5"/>
          <p:cNvSpPr/>
          <p:nvPr/>
        </p:nvSpPr>
        <p:spPr bwMode="auto">
          <a:xfrm>
            <a:off x="5464207" y="2657406"/>
            <a:ext cx="409328" cy="409328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0" y="47433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Pozor! Velikost čteme na stupnici, která začíná nulou u prvního ramene.</a:t>
            </a:r>
            <a:endParaRPr lang="cs-CZ" sz="2000" b="1" dirty="0">
              <a:solidFill>
                <a:srgbClr val="FF0000"/>
              </a:solidFill>
            </a:endParaRPr>
          </a:p>
        </p:txBody>
      </p:sp>
      <p:cxnSp>
        <p:nvCxnSpPr>
          <p:cNvPr id="9" name="Přímá spojnice se šipkou 8"/>
          <p:cNvCxnSpPr/>
          <p:nvPr/>
        </p:nvCxnSpPr>
        <p:spPr bwMode="auto">
          <a:xfrm flipH="1" flipV="1">
            <a:off x="5425216" y="4410016"/>
            <a:ext cx="658952" cy="393982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6" name="Přímá spojnice se šipkou 25"/>
          <p:cNvCxnSpPr/>
          <p:nvPr/>
        </p:nvCxnSpPr>
        <p:spPr bwMode="auto">
          <a:xfrm flipH="1" flipV="1">
            <a:off x="4355976" y="4374627"/>
            <a:ext cx="3336054" cy="429371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4" name="Ovál 13"/>
          <p:cNvSpPr/>
          <p:nvPr/>
        </p:nvSpPr>
        <p:spPr bwMode="auto">
          <a:xfrm>
            <a:off x="5281200" y="4266000"/>
            <a:ext cx="144016" cy="144016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Oblouk 14"/>
          <p:cNvSpPr/>
          <p:nvPr/>
        </p:nvSpPr>
        <p:spPr bwMode="auto">
          <a:xfrm rot="13278165">
            <a:off x="6122503" y="3816000"/>
            <a:ext cx="864096" cy="864096"/>
          </a:xfrm>
          <a:prstGeom prst="arc">
            <a:avLst>
              <a:gd name="adj1" fmla="val 18265030"/>
              <a:gd name="adj2" fmla="val 2510003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TextovéPole 27"/>
          <p:cNvSpPr txBox="1"/>
          <p:nvPr/>
        </p:nvSpPr>
        <p:spPr>
          <a:xfrm>
            <a:off x="6414142" y="1743295"/>
            <a:ext cx="27298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Velikost úhlu je 51°</a:t>
            </a:r>
            <a:endParaRPr lang="cs-CZ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197287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500"/>
                            </p:stCondLst>
                            <p:childTnLst>
                              <p:par>
                                <p:cTn id="6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500"/>
                            </p:stCondLst>
                            <p:childTnLst>
                              <p:par>
                                <p:cTn id="69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70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1" dur="6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2" dur="6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3" dur="6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4" dur="6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3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38" grpId="0"/>
      <p:bldP spid="18" grpId="0"/>
      <p:bldP spid="20" grpId="0"/>
      <p:bldP spid="6" grpId="0" animBg="1"/>
      <p:bldP spid="22" grpId="0"/>
      <p:bldP spid="14" grpId="0" animBg="1"/>
      <p:bldP spid="15" grpId="0" animBg="1"/>
      <p:bldP spid="2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0000" y="2318400"/>
            <a:ext cx="4000500" cy="2200275"/>
          </a:xfrm>
          <a:prstGeom prst="rect">
            <a:avLst/>
          </a:prstGeom>
        </p:spPr>
      </p:pic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339502"/>
            <a:ext cx="8351999" cy="808533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Měření úhlu</a:t>
            </a:r>
            <a:endParaRPr lang="cs-CZ" sz="3200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1200711" y="1347614"/>
            <a:ext cx="5171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Postup při měření úhlu (počtvrté).</a:t>
            </a:r>
            <a:endParaRPr lang="cs-CZ" sz="2000" b="1" dirty="0">
              <a:solidFill>
                <a:srgbClr val="FF0000"/>
              </a:solidFill>
            </a:endParaRPr>
          </a:p>
        </p:txBody>
      </p:sp>
      <p:cxnSp>
        <p:nvCxnSpPr>
          <p:cNvPr id="8" name="Přímá spojnice 7"/>
          <p:cNvCxnSpPr/>
          <p:nvPr/>
        </p:nvCxnSpPr>
        <p:spPr bwMode="auto">
          <a:xfrm flipV="1">
            <a:off x="6840000" y="1943350"/>
            <a:ext cx="1948116" cy="250060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Přímá spojnice 9"/>
          <p:cNvCxnSpPr/>
          <p:nvPr/>
        </p:nvCxnSpPr>
        <p:spPr bwMode="auto">
          <a:xfrm>
            <a:off x="3780000" y="4352637"/>
            <a:ext cx="326793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Přímá spojnice 34"/>
          <p:cNvCxnSpPr/>
          <p:nvPr/>
        </p:nvCxnSpPr>
        <p:spPr bwMode="auto">
          <a:xfrm>
            <a:off x="6912000" y="4225916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8" name="TextovéPole 37"/>
          <p:cNvSpPr txBox="1"/>
          <p:nvPr/>
        </p:nvSpPr>
        <p:spPr>
          <a:xfrm>
            <a:off x="6761096" y="4374627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V</a:t>
            </a:r>
            <a:endParaRPr lang="cs-CZ" b="1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0" y="1743295"/>
            <a:ext cx="42839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080808"/>
                </a:solidFill>
              </a:rPr>
              <a:t>1. Značku na středu úhloměru    </a:t>
            </a:r>
            <a:br>
              <a:rPr lang="cs-CZ" sz="2000" b="1" dirty="0" smtClean="0">
                <a:solidFill>
                  <a:srgbClr val="080808"/>
                </a:solidFill>
              </a:rPr>
            </a:br>
            <a:r>
              <a:rPr lang="cs-CZ" sz="2000" b="1" dirty="0" smtClean="0">
                <a:solidFill>
                  <a:srgbClr val="080808"/>
                </a:solidFill>
              </a:rPr>
              <a:t>    přiložíme k vrcholu úhlu tak, </a:t>
            </a:r>
            <a:br>
              <a:rPr lang="cs-CZ" sz="2000" b="1" dirty="0" smtClean="0">
                <a:solidFill>
                  <a:srgbClr val="080808"/>
                </a:solidFill>
              </a:rPr>
            </a:br>
            <a:r>
              <a:rPr lang="cs-CZ" sz="2000" b="1" dirty="0" smtClean="0">
                <a:solidFill>
                  <a:srgbClr val="080808"/>
                </a:solidFill>
              </a:rPr>
              <a:t>    hrana úhloměru přiléhala </a:t>
            </a:r>
            <a:br>
              <a:rPr lang="cs-CZ" sz="2000" b="1" dirty="0" smtClean="0">
                <a:solidFill>
                  <a:srgbClr val="080808"/>
                </a:solidFill>
              </a:rPr>
            </a:br>
            <a:r>
              <a:rPr lang="cs-CZ" sz="2000" b="1" dirty="0" smtClean="0">
                <a:solidFill>
                  <a:srgbClr val="080808"/>
                </a:solidFill>
              </a:rPr>
              <a:t>    k jednomu ramenu úhlu.</a:t>
            </a:r>
            <a:endParaRPr lang="cs-CZ" sz="2000" b="1" dirty="0">
              <a:solidFill>
                <a:srgbClr val="080808"/>
              </a:solidFill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-11500" y="2961959"/>
            <a:ext cx="428396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080808"/>
                </a:solidFill>
              </a:rPr>
              <a:t>2. Na stupnici úhloměru, </a:t>
            </a:r>
            <a:br>
              <a:rPr lang="cs-CZ" sz="2000" b="1" dirty="0" smtClean="0">
                <a:solidFill>
                  <a:srgbClr val="080808"/>
                </a:solidFill>
              </a:rPr>
            </a:br>
            <a:r>
              <a:rPr lang="cs-CZ" sz="2000" b="1" dirty="0" smtClean="0">
                <a:solidFill>
                  <a:srgbClr val="080808"/>
                </a:solidFill>
              </a:rPr>
              <a:t>    kde protíná druhé</a:t>
            </a:r>
            <a:br>
              <a:rPr lang="cs-CZ" sz="2000" b="1" dirty="0" smtClean="0">
                <a:solidFill>
                  <a:srgbClr val="080808"/>
                </a:solidFill>
              </a:rPr>
            </a:br>
            <a:r>
              <a:rPr lang="cs-CZ" sz="2000" b="1" dirty="0" smtClean="0">
                <a:solidFill>
                  <a:srgbClr val="080808"/>
                </a:solidFill>
              </a:rPr>
              <a:t>    rameno úhlu oblouk</a:t>
            </a:r>
            <a:br>
              <a:rPr lang="cs-CZ" sz="2000" b="1" dirty="0" smtClean="0">
                <a:solidFill>
                  <a:srgbClr val="080808"/>
                </a:solidFill>
              </a:rPr>
            </a:br>
            <a:r>
              <a:rPr lang="cs-CZ" sz="2000" b="1" dirty="0" smtClean="0">
                <a:solidFill>
                  <a:srgbClr val="080808"/>
                </a:solidFill>
              </a:rPr>
              <a:t>    úhloměru přečteme</a:t>
            </a:r>
            <a:br>
              <a:rPr lang="cs-CZ" sz="2000" b="1" dirty="0" smtClean="0">
                <a:solidFill>
                  <a:srgbClr val="080808"/>
                </a:solidFill>
              </a:rPr>
            </a:br>
            <a:r>
              <a:rPr lang="cs-CZ" sz="2000" b="1" dirty="0" smtClean="0">
                <a:solidFill>
                  <a:srgbClr val="080808"/>
                </a:solidFill>
              </a:rPr>
              <a:t>    velikost úhlu.</a:t>
            </a:r>
            <a:endParaRPr lang="cs-CZ" sz="2000" b="1" dirty="0">
              <a:solidFill>
                <a:srgbClr val="080808"/>
              </a:solidFill>
            </a:endParaRPr>
          </a:p>
        </p:txBody>
      </p:sp>
      <p:sp>
        <p:nvSpPr>
          <p:cNvPr id="6" name="Ovál 5"/>
          <p:cNvSpPr/>
          <p:nvPr/>
        </p:nvSpPr>
        <p:spPr bwMode="auto">
          <a:xfrm>
            <a:off x="7956376" y="2547224"/>
            <a:ext cx="409328" cy="409328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0" y="47433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Pozor! Velikost čteme na stupnici, která začíná nulou u prvního ramene.</a:t>
            </a:r>
            <a:endParaRPr lang="cs-CZ" sz="2000" b="1" dirty="0">
              <a:solidFill>
                <a:srgbClr val="FF0000"/>
              </a:solidFill>
            </a:endParaRPr>
          </a:p>
        </p:txBody>
      </p:sp>
      <p:cxnSp>
        <p:nvCxnSpPr>
          <p:cNvPr id="9" name="Přímá spojnice se šipkou 8"/>
          <p:cNvCxnSpPr/>
          <p:nvPr/>
        </p:nvCxnSpPr>
        <p:spPr bwMode="auto">
          <a:xfrm flipH="1" flipV="1">
            <a:off x="5425216" y="4410016"/>
            <a:ext cx="658952" cy="393982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6" name="Přímá spojnice se šipkou 25"/>
          <p:cNvCxnSpPr/>
          <p:nvPr/>
        </p:nvCxnSpPr>
        <p:spPr bwMode="auto">
          <a:xfrm flipH="1" flipV="1">
            <a:off x="4355976" y="4374627"/>
            <a:ext cx="3336054" cy="429371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4" name="Ovál 13"/>
          <p:cNvSpPr/>
          <p:nvPr/>
        </p:nvSpPr>
        <p:spPr bwMode="auto">
          <a:xfrm>
            <a:off x="5281200" y="4266000"/>
            <a:ext cx="144016" cy="144016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Oblouk 14"/>
          <p:cNvSpPr/>
          <p:nvPr/>
        </p:nvSpPr>
        <p:spPr bwMode="auto">
          <a:xfrm rot="13278165">
            <a:off x="6354000" y="3672000"/>
            <a:ext cx="1080000" cy="1080000"/>
          </a:xfrm>
          <a:prstGeom prst="arc">
            <a:avLst>
              <a:gd name="adj1" fmla="val 18230605"/>
              <a:gd name="adj2" fmla="val 5893714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TextovéPole 27"/>
          <p:cNvSpPr txBox="1"/>
          <p:nvPr/>
        </p:nvSpPr>
        <p:spPr>
          <a:xfrm>
            <a:off x="6414142" y="1491630"/>
            <a:ext cx="27298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Velikost úhlu je 128°</a:t>
            </a:r>
            <a:endParaRPr lang="cs-CZ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037809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500"/>
                            </p:stCondLst>
                            <p:childTnLst>
                              <p:par>
                                <p:cTn id="6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500"/>
                            </p:stCondLst>
                            <p:childTnLst>
                              <p:par>
                                <p:cTn id="69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70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1" dur="6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2" dur="6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3" dur="6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4" dur="6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3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38" grpId="0"/>
      <p:bldP spid="18" grpId="0"/>
      <p:bldP spid="20" grpId="0"/>
      <p:bldP spid="6" grpId="0" animBg="1"/>
      <p:bldP spid="22" grpId="0"/>
      <p:bldP spid="14" grpId="0" animBg="1"/>
      <p:bldP spid="15" grpId="0" animBg="1"/>
      <p:bldP spid="2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0000" y="2394000"/>
            <a:ext cx="4000500" cy="2200275"/>
          </a:xfrm>
          <a:prstGeom prst="rect">
            <a:avLst/>
          </a:prstGeom>
        </p:spPr>
      </p:pic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42503" y="287939"/>
            <a:ext cx="6997849" cy="808533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Měření úhlu</a:t>
            </a:r>
            <a:endParaRPr lang="cs-CZ" sz="3200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1200710" y="1347614"/>
            <a:ext cx="43794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Postup při měření úhlu (popáté).</a:t>
            </a:r>
            <a:endParaRPr lang="cs-CZ" sz="2000" b="1" dirty="0">
              <a:solidFill>
                <a:srgbClr val="FF0000"/>
              </a:solidFill>
            </a:endParaRPr>
          </a:p>
        </p:txBody>
      </p:sp>
      <p:cxnSp>
        <p:nvCxnSpPr>
          <p:cNvPr id="8" name="Přímá spojnice 7"/>
          <p:cNvCxnSpPr/>
          <p:nvPr/>
        </p:nvCxnSpPr>
        <p:spPr bwMode="auto">
          <a:xfrm flipV="1">
            <a:off x="4636126" y="3156664"/>
            <a:ext cx="583946" cy="135391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Přímá spojnice 9"/>
          <p:cNvCxnSpPr/>
          <p:nvPr/>
        </p:nvCxnSpPr>
        <p:spPr bwMode="auto">
          <a:xfrm>
            <a:off x="4532550" y="4417853"/>
            <a:ext cx="1767642" cy="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Přímá spojnice 34"/>
          <p:cNvCxnSpPr/>
          <p:nvPr/>
        </p:nvCxnSpPr>
        <p:spPr bwMode="auto">
          <a:xfrm>
            <a:off x="4676566" y="4294554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8" name="TextovéPole 37"/>
          <p:cNvSpPr txBox="1"/>
          <p:nvPr/>
        </p:nvSpPr>
        <p:spPr>
          <a:xfrm>
            <a:off x="4492110" y="4584954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V</a:t>
            </a:r>
            <a:endParaRPr lang="cs-CZ" b="1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0" y="1743295"/>
            <a:ext cx="42839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080808"/>
                </a:solidFill>
              </a:rPr>
              <a:t>Jak postupujeme, když jsou ramena úhlu příliš krátká.</a:t>
            </a:r>
            <a:endParaRPr lang="cs-CZ" sz="2000" b="1" dirty="0">
              <a:solidFill>
                <a:srgbClr val="080808"/>
              </a:solidFill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-11500" y="2448778"/>
            <a:ext cx="42839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080808"/>
                </a:solidFill>
              </a:rPr>
              <a:t>Pomůžeme si přiložením </a:t>
            </a:r>
            <a:br>
              <a:rPr lang="cs-CZ" sz="2000" b="1" dirty="0" smtClean="0">
                <a:solidFill>
                  <a:srgbClr val="080808"/>
                </a:solidFill>
              </a:rPr>
            </a:br>
            <a:r>
              <a:rPr lang="cs-CZ" sz="2000" b="1" dirty="0" smtClean="0">
                <a:solidFill>
                  <a:srgbClr val="080808"/>
                </a:solidFill>
              </a:rPr>
              <a:t>pravítka nebo trojúhelníku.</a:t>
            </a:r>
            <a:endParaRPr lang="cs-CZ" sz="2000" b="1" dirty="0">
              <a:solidFill>
                <a:srgbClr val="080808"/>
              </a:solidFill>
            </a:endParaRPr>
          </a:p>
        </p:txBody>
      </p:sp>
      <p:sp>
        <p:nvSpPr>
          <p:cNvPr id="15" name="Oblouk 14"/>
          <p:cNvSpPr/>
          <p:nvPr/>
        </p:nvSpPr>
        <p:spPr bwMode="auto">
          <a:xfrm rot="1794107">
            <a:off x="4369829" y="3926049"/>
            <a:ext cx="864096" cy="864096"/>
          </a:xfrm>
          <a:prstGeom prst="arc">
            <a:avLst>
              <a:gd name="adj1" fmla="val 15073079"/>
              <a:gd name="adj2" fmla="val 20390806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1" name="TextovéPole 30"/>
          <p:cNvSpPr txBox="1"/>
          <p:nvPr/>
        </p:nvSpPr>
        <p:spPr>
          <a:xfrm>
            <a:off x="6385992" y="1920770"/>
            <a:ext cx="27580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Velikost úhlu je 67°</a:t>
            </a:r>
            <a:endParaRPr lang="cs-CZ" sz="2000" b="1" dirty="0">
              <a:solidFill>
                <a:srgbClr val="FF0000"/>
              </a:solidFill>
            </a:endParaRPr>
          </a:p>
        </p:txBody>
      </p:sp>
      <p:pic>
        <p:nvPicPr>
          <p:cNvPr id="13" name="Obrázek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603948">
            <a:off x="3074400" y="2412000"/>
            <a:ext cx="5219700" cy="428625"/>
          </a:xfrm>
          <a:prstGeom prst="rect">
            <a:avLst/>
          </a:prstGeom>
        </p:spPr>
      </p:pic>
      <p:sp>
        <p:nvSpPr>
          <p:cNvPr id="6" name="Ovál 5"/>
          <p:cNvSpPr/>
          <p:nvPr/>
        </p:nvSpPr>
        <p:spPr bwMode="auto">
          <a:xfrm>
            <a:off x="5274922" y="2426285"/>
            <a:ext cx="409328" cy="409328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125932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3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38" grpId="0"/>
      <p:bldP spid="18" grpId="0"/>
      <p:bldP spid="20" grpId="0"/>
      <p:bldP spid="15" grpId="0" animBg="1"/>
      <p:bldP spid="31" grpId="0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339502"/>
            <a:ext cx="8351999" cy="808533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Velikost úhlu</a:t>
            </a:r>
            <a:endParaRPr lang="cs-CZ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7" name="TextovéPole 76"/>
              <p:cNvSpPr txBox="1"/>
              <p:nvPr/>
            </p:nvSpPr>
            <p:spPr>
              <a:xfrm>
                <a:off x="1200711" y="1347614"/>
                <a:ext cx="574755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b="1" dirty="0" smtClean="0">
                    <a:solidFill>
                      <a:srgbClr val="FF0000"/>
                    </a:solidFill>
                  </a:rPr>
                  <a:t>Velikost </a:t>
                </a:r>
                <a14:m>
                  <m:oMath xmlns:m="http://schemas.openxmlformats.org/officeDocument/2006/math">
                    <m:r>
                      <a:rPr lang="cs-CZ" sz="20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∢</m:t>
                    </m:r>
                    <m:r>
                      <a:rPr lang="cs-CZ" sz="2000" b="1" i="1" smtClean="0">
                        <a:solidFill>
                          <a:srgbClr val="FF0000"/>
                        </a:solidFill>
                        <a:latin typeface="Cambria Math"/>
                      </a:rPr>
                      <m:t>𝑨𝑽𝑩</m:t>
                    </m:r>
                  </m:oMath>
                </a14:m>
                <a:r>
                  <a:rPr lang="cs-CZ" sz="2000" b="1" dirty="0" smtClean="0">
                    <a:solidFill>
                      <a:srgbClr val="FF0000"/>
                    </a:solidFill>
                  </a:rPr>
                  <a:t> zapisujeme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cs-CZ" sz="20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cs-CZ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∢</m:t>
                        </m:r>
                        <m:r>
                          <a:rPr lang="cs-CZ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𝑨𝑽𝑩</m:t>
                        </m:r>
                      </m:e>
                    </m:d>
                  </m:oMath>
                </a14:m>
                <a:r>
                  <a:rPr lang="cs-CZ" sz="2000" b="1" dirty="0" smtClean="0">
                    <a:solidFill>
                      <a:srgbClr val="FF0000"/>
                    </a:solidFill>
                  </a:rPr>
                  <a:t>.</a:t>
                </a:r>
                <a:endParaRPr lang="cs-CZ" sz="20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7" name="TextovéPole 7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00711" y="1347614"/>
                <a:ext cx="5747553" cy="400110"/>
              </a:xfrm>
              <a:prstGeom prst="rect">
                <a:avLst/>
              </a:prstGeom>
              <a:blipFill rotWithShape="1">
                <a:blip r:embed="rId3"/>
                <a:stretch>
                  <a:fillRect l="-1166" t="-6061" b="-2727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Přímá spojnice 7"/>
          <p:cNvCxnSpPr/>
          <p:nvPr/>
        </p:nvCxnSpPr>
        <p:spPr bwMode="auto">
          <a:xfrm flipV="1">
            <a:off x="4556235" y="1923678"/>
            <a:ext cx="3135794" cy="25869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Přímá spojnice 9"/>
          <p:cNvCxnSpPr/>
          <p:nvPr/>
        </p:nvCxnSpPr>
        <p:spPr bwMode="auto">
          <a:xfrm flipV="1">
            <a:off x="4532550" y="4415767"/>
            <a:ext cx="4359930" cy="208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Přímá spojnice 34"/>
          <p:cNvCxnSpPr/>
          <p:nvPr/>
        </p:nvCxnSpPr>
        <p:spPr bwMode="auto">
          <a:xfrm>
            <a:off x="4676566" y="4294554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8" name="TextovéPole 37"/>
          <p:cNvSpPr txBox="1"/>
          <p:nvPr/>
        </p:nvSpPr>
        <p:spPr>
          <a:xfrm>
            <a:off x="4556235" y="4554353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V</a:t>
            </a:r>
            <a:endParaRPr lang="cs-CZ" b="1" dirty="0"/>
          </a:p>
        </p:txBody>
      </p:sp>
      <p:sp>
        <p:nvSpPr>
          <p:cNvPr id="15" name="Oblouk 14"/>
          <p:cNvSpPr/>
          <p:nvPr/>
        </p:nvSpPr>
        <p:spPr bwMode="auto">
          <a:xfrm rot="1794107">
            <a:off x="4702163" y="3782033"/>
            <a:ext cx="864096" cy="864096"/>
          </a:xfrm>
          <a:prstGeom prst="arc">
            <a:avLst>
              <a:gd name="adj1" fmla="val 16254880"/>
              <a:gd name="adj2" fmla="val 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1" name="TextovéPole 30"/>
          <p:cNvSpPr txBox="1"/>
          <p:nvPr/>
        </p:nvSpPr>
        <p:spPr>
          <a:xfrm>
            <a:off x="5004048" y="3993011"/>
            <a:ext cx="576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40°</a:t>
            </a:r>
            <a:endParaRPr lang="cs-CZ" sz="2000" b="1" dirty="0">
              <a:solidFill>
                <a:srgbClr val="FF0000"/>
              </a:solidFill>
            </a:endParaRPr>
          </a:p>
        </p:txBody>
      </p:sp>
      <p:cxnSp>
        <p:nvCxnSpPr>
          <p:cNvPr id="19" name="Přímá spojnice 18"/>
          <p:cNvCxnSpPr/>
          <p:nvPr/>
        </p:nvCxnSpPr>
        <p:spPr bwMode="auto">
          <a:xfrm>
            <a:off x="7371653" y="2067694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1" name="TextovéPole 20"/>
          <p:cNvSpPr txBox="1"/>
          <p:nvPr/>
        </p:nvSpPr>
        <p:spPr>
          <a:xfrm>
            <a:off x="7164288" y="1698362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cxnSp>
        <p:nvCxnSpPr>
          <p:cNvPr id="23" name="Přímá spojnice 22"/>
          <p:cNvCxnSpPr/>
          <p:nvPr/>
        </p:nvCxnSpPr>
        <p:spPr bwMode="auto">
          <a:xfrm>
            <a:off x="8019725" y="4299942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TextovéPole 23"/>
          <p:cNvSpPr txBox="1"/>
          <p:nvPr/>
        </p:nvSpPr>
        <p:spPr>
          <a:xfrm>
            <a:off x="7884368" y="4506674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cxnSp>
        <p:nvCxnSpPr>
          <p:cNvPr id="25" name="Přímá spojnice 24"/>
          <p:cNvCxnSpPr/>
          <p:nvPr/>
        </p:nvCxnSpPr>
        <p:spPr bwMode="auto">
          <a:xfrm flipV="1">
            <a:off x="216000" y="1692000"/>
            <a:ext cx="660812" cy="310563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Přímá spojnice 26"/>
          <p:cNvCxnSpPr/>
          <p:nvPr/>
        </p:nvCxnSpPr>
        <p:spPr bwMode="auto">
          <a:xfrm flipV="1">
            <a:off x="107504" y="4631791"/>
            <a:ext cx="4359930" cy="208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Přímá spojnice 27"/>
          <p:cNvCxnSpPr/>
          <p:nvPr/>
        </p:nvCxnSpPr>
        <p:spPr bwMode="auto">
          <a:xfrm>
            <a:off x="251520" y="4510578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9" name="TextovéPole 28"/>
          <p:cNvSpPr txBox="1"/>
          <p:nvPr/>
        </p:nvSpPr>
        <p:spPr>
          <a:xfrm>
            <a:off x="179512" y="4692573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V</a:t>
            </a:r>
            <a:endParaRPr lang="cs-CZ" b="1" dirty="0"/>
          </a:p>
        </p:txBody>
      </p:sp>
      <p:sp>
        <p:nvSpPr>
          <p:cNvPr id="30" name="Oblouk 29"/>
          <p:cNvSpPr>
            <a:spLocks noChangeAspect="1"/>
          </p:cNvSpPr>
          <p:nvPr/>
        </p:nvSpPr>
        <p:spPr bwMode="auto">
          <a:xfrm rot="707114">
            <a:off x="-281158" y="3932660"/>
            <a:ext cx="1260000" cy="1260000"/>
          </a:xfrm>
          <a:prstGeom prst="arc">
            <a:avLst>
              <a:gd name="adj1" fmla="val 15748703"/>
              <a:gd name="adj2" fmla="val 21307734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2" name="TextovéPole 31"/>
          <p:cNvSpPr txBox="1"/>
          <p:nvPr/>
        </p:nvSpPr>
        <p:spPr>
          <a:xfrm>
            <a:off x="395536" y="4155926"/>
            <a:ext cx="4646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  <a:latin typeface="Symbol" pitchFamily="18" charset="2"/>
              </a:rPr>
              <a:t>a</a:t>
            </a:r>
            <a:endParaRPr lang="cs-CZ" sz="2000" b="1" dirty="0">
              <a:solidFill>
                <a:srgbClr val="FF0000"/>
              </a:solidFill>
              <a:latin typeface="Symbol" pitchFamily="18" charset="2"/>
            </a:endParaRPr>
          </a:p>
        </p:txBody>
      </p:sp>
      <p:cxnSp>
        <p:nvCxnSpPr>
          <p:cNvPr id="33" name="Přímá spojnice 32"/>
          <p:cNvCxnSpPr/>
          <p:nvPr/>
        </p:nvCxnSpPr>
        <p:spPr bwMode="auto">
          <a:xfrm>
            <a:off x="736272" y="1933949"/>
            <a:ext cx="111458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4" name="TextovéPole 33"/>
          <p:cNvSpPr txBox="1"/>
          <p:nvPr/>
        </p:nvSpPr>
        <p:spPr>
          <a:xfrm>
            <a:off x="251520" y="188302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cxnSp>
        <p:nvCxnSpPr>
          <p:cNvPr id="36" name="Přímá spojnice 35"/>
          <p:cNvCxnSpPr/>
          <p:nvPr/>
        </p:nvCxnSpPr>
        <p:spPr bwMode="auto">
          <a:xfrm>
            <a:off x="3594679" y="4515966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7" name="TextovéPole 36"/>
          <p:cNvSpPr txBox="1"/>
          <p:nvPr/>
        </p:nvSpPr>
        <p:spPr>
          <a:xfrm>
            <a:off x="3459322" y="472269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Obdélník 6"/>
              <p:cNvSpPr/>
              <p:nvPr/>
            </p:nvSpPr>
            <p:spPr>
              <a:xfrm>
                <a:off x="1259632" y="1800000"/>
                <a:ext cx="139672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cs-CZ" b="1" i="1" smtClean="0">
                            <a:solidFill>
                              <a:srgbClr val="080808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cs-CZ" b="1" i="1">
                            <a:solidFill>
                              <a:srgbClr val="080808"/>
                            </a:solidFill>
                            <a:latin typeface="Cambria Math"/>
                            <a:ea typeface="Cambria Math"/>
                          </a:rPr>
                          <m:t>∢</m:t>
                        </m:r>
                        <m:r>
                          <a:rPr lang="cs-CZ" b="1" i="1">
                            <a:solidFill>
                              <a:srgbClr val="080808"/>
                            </a:solidFill>
                            <a:latin typeface="Cambria Math"/>
                            <a:ea typeface="Cambria Math"/>
                          </a:rPr>
                          <m:t>𝑨𝑽𝑩</m:t>
                        </m:r>
                      </m:e>
                    </m:d>
                    <m:r>
                      <a:rPr lang="cs-CZ" b="1" i="1" smtClean="0">
                        <a:solidFill>
                          <a:srgbClr val="080808"/>
                        </a:solidFill>
                        <a:latin typeface="Cambria Math"/>
                        <a:ea typeface="Cambria Math"/>
                      </a:rPr>
                      <m:t>=</m:t>
                    </m:r>
                  </m:oMath>
                </a14:m>
                <a:r>
                  <a:rPr lang="cs-CZ" dirty="0" smtClean="0">
                    <a:latin typeface="Symbol" pitchFamily="18" charset="2"/>
                  </a:rPr>
                  <a:t> a</a:t>
                </a:r>
                <a:endParaRPr lang="cs-CZ" dirty="0">
                  <a:latin typeface="Symbol" pitchFamily="18" charset="2"/>
                </a:endParaRPr>
              </a:p>
            </p:txBody>
          </p:sp>
        </mc:Choice>
        <mc:Fallback xmlns="">
          <p:sp>
            <p:nvSpPr>
              <p:cNvPr id="7" name="Obdélník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9632" y="1800000"/>
                <a:ext cx="1396729" cy="369332"/>
              </a:xfrm>
              <a:prstGeom prst="rect">
                <a:avLst/>
              </a:prstGeom>
              <a:blipFill rotWithShape="1">
                <a:blip r:embed="rId4"/>
                <a:stretch>
                  <a:fillRect t="-8197" r="-2620" b="-2459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Obdélník 38"/>
              <p:cNvSpPr/>
              <p:nvPr/>
            </p:nvSpPr>
            <p:spPr>
              <a:xfrm>
                <a:off x="5220000" y="1800000"/>
                <a:ext cx="160672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cs-CZ" b="1" i="1" smtClean="0">
                            <a:solidFill>
                              <a:srgbClr val="080808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cs-CZ" b="1" i="1">
                            <a:solidFill>
                              <a:srgbClr val="080808"/>
                            </a:solidFill>
                            <a:latin typeface="Cambria Math"/>
                            <a:ea typeface="Cambria Math"/>
                          </a:rPr>
                          <m:t>∢</m:t>
                        </m:r>
                        <m:r>
                          <a:rPr lang="cs-CZ" b="1" i="1">
                            <a:solidFill>
                              <a:srgbClr val="080808"/>
                            </a:solidFill>
                            <a:latin typeface="Cambria Math"/>
                            <a:ea typeface="Cambria Math"/>
                          </a:rPr>
                          <m:t>𝑨𝑽𝑩</m:t>
                        </m:r>
                      </m:e>
                    </m:d>
                    <m:r>
                      <a:rPr lang="cs-CZ" b="1" i="1" smtClean="0">
                        <a:solidFill>
                          <a:srgbClr val="080808"/>
                        </a:solidFill>
                        <a:latin typeface="Cambria Math"/>
                        <a:ea typeface="Cambria Math"/>
                      </a:rPr>
                      <m:t>=</m:t>
                    </m:r>
                  </m:oMath>
                </a14:m>
                <a:r>
                  <a:rPr lang="cs-CZ" b="1" dirty="0" smtClean="0">
                    <a:latin typeface="Arial" pitchFamily="34" charset="0"/>
                    <a:cs typeface="Arial" pitchFamily="34" charset="0"/>
                  </a:rPr>
                  <a:t> 40°</a:t>
                </a:r>
                <a:endParaRPr lang="cs-CZ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39" name="Obdélník 3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0000" y="1800000"/>
                <a:ext cx="1606722" cy="369332"/>
              </a:xfrm>
              <a:prstGeom prst="rect">
                <a:avLst/>
              </a:prstGeom>
              <a:blipFill rotWithShape="1">
                <a:blip r:embed="rId5"/>
                <a:stretch>
                  <a:fillRect t="-8197" r="-2273" b="-2459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ovéPole 39"/>
              <p:cNvSpPr txBox="1"/>
              <p:nvPr/>
            </p:nvSpPr>
            <p:spPr>
              <a:xfrm>
                <a:off x="720000" y="2160000"/>
                <a:ext cx="5992515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b="1" dirty="0" smtClean="0">
                    <a:solidFill>
                      <a:srgbClr val="FF0000"/>
                    </a:solidFill>
                  </a:rPr>
                  <a:t>Rozlišujeme mezi zápisem</a:t>
                </a:r>
                <a:br>
                  <a:rPr lang="cs-CZ" sz="2000" b="1" dirty="0" smtClean="0">
                    <a:solidFill>
                      <a:srgbClr val="FF0000"/>
                    </a:solidFill>
                  </a:rPr>
                </a:br>
                <a:r>
                  <a:rPr lang="cs-CZ" sz="2000" b="1" dirty="0" smtClean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cs-CZ" sz="20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∢</m:t>
                    </m:r>
                    <m:r>
                      <a:rPr lang="cs-CZ" sz="2000" b="1" i="1" smtClean="0">
                        <a:solidFill>
                          <a:srgbClr val="FF0000"/>
                        </a:solidFill>
                        <a:latin typeface="Cambria Math"/>
                      </a:rPr>
                      <m:t>𝑨𝑽𝑩</m:t>
                    </m:r>
                  </m:oMath>
                </a14:m>
                <a:r>
                  <a:rPr lang="cs-CZ" sz="2000" b="1" dirty="0" smtClean="0">
                    <a:solidFill>
                      <a:srgbClr val="FF0000"/>
                    </a:solidFill>
                  </a:rPr>
                  <a:t> (úhel AVB) a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cs-CZ" sz="20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cs-CZ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∢</m:t>
                        </m:r>
                        <m:r>
                          <a:rPr lang="cs-CZ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𝑨𝑽𝑩</m:t>
                        </m:r>
                      </m:e>
                    </m:d>
                  </m:oMath>
                </a14:m>
                <a:r>
                  <a:rPr lang="cs-CZ" sz="2000" b="1" dirty="0" smtClean="0">
                    <a:solidFill>
                      <a:srgbClr val="FF0000"/>
                    </a:solidFill>
                  </a:rPr>
                  <a:t>(velikost úhlu AVB).</a:t>
                </a:r>
                <a:endParaRPr lang="cs-CZ" sz="20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0" name="TextovéPole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" y="2160000"/>
                <a:ext cx="5992515" cy="707886"/>
              </a:xfrm>
              <a:prstGeom prst="rect">
                <a:avLst/>
              </a:prstGeom>
              <a:blipFill rotWithShape="1">
                <a:blip r:embed="rId6"/>
                <a:stretch>
                  <a:fillRect l="-1017" t="-3448" b="-1551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TextovéPole 40"/>
          <p:cNvSpPr txBox="1"/>
          <p:nvPr/>
        </p:nvSpPr>
        <p:spPr>
          <a:xfrm>
            <a:off x="720000" y="2880000"/>
            <a:ext cx="59925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Písmeno </a:t>
            </a:r>
            <a:r>
              <a:rPr lang="cs-CZ" sz="2000" b="1" dirty="0" smtClean="0">
                <a:solidFill>
                  <a:srgbClr val="FF0000"/>
                </a:solidFill>
                <a:latin typeface="Symbol" pitchFamily="18" charset="2"/>
              </a:rPr>
              <a:t>a</a:t>
            </a:r>
            <a:r>
              <a:rPr lang="cs-CZ" sz="2000" b="1" dirty="0" smtClean="0">
                <a:solidFill>
                  <a:srgbClr val="FF0000"/>
                </a:solidFill>
              </a:rPr>
              <a:t> označuje </a:t>
            </a:r>
            <a:r>
              <a:rPr lang="cs-CZ" sz="2000" b="1" i="1" dirty="0" smtClean="0">
                <a:solidFill>
                  <a:srgbClr val="FF0000"/>
                </a:solidFill>
              </a:rPr>
              <a:t>úhel</a:t>
            </a:r>
            <a:r>
              <a:rPr lang="cs-CZ" sz="2000" b="1" dirty="0" smtClean="0">
                <a:solidFill>
                  <a:srgbClr val="FF0000"/>
                </a:solidFill>
              </a:rPr>
              <a:t> i jeho </a:t>
            </a:r>
            <a:r>
              <a:rPr lang="cs-CZ" sz="2000" b="1" i="1" dirty="0" smtClean="0">
                <a:solidFill>
                  <a:srgbClr val="FF0000"/>
                </a:solidFill>
              </a:rPr>
              <a:t>velikost</a:t>
            </a:r>
            <a:r>
              <a:rPr lang="cs-CZ" sz="2000" b="1" dirty="0" smtClean="0">
                <a:solidFill>
                  <a:srgbClr val="FF0000"/>
                </a:solidFill>
              </a:rPr>
              <a:t>.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42" name="TextovéPole 41"/>
          <p:cNvSpPr txBox="1"/>
          <p:nvPr/>
        </p:nvSpPr>
        <p:spPr>
          <a:xfrm>
            <a:off x="720000" y="3240000"/>
            <a:ext cx="44142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Shodné úhly mají stejnou velikost.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43" name="TextovéPole 42"/>
          <p:cNvSpPr txBox="1"/>
          <p:nvPr/>
        </p:nvSpPr>
        <p:spPr>
          <a:xfrm>
            <a:off x="720000" y="3600000"/>
            <a:ext cx="44142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Stejně velké úhly jsou shodné.</a:t>
            </a:r>
            <a:endParaRPr lang="cs-CZ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420593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3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1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1500"/>
                            </p:stCondLst>
                            <p:childTnLst>
                              <p:par>
                                <p:cTn id="4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20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2500"/>
                            </p:stCondLst>
                            <p:childTnLst>
                              <p:par>
                                <p:cTn id="4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3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5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6000"/>
                            </p:stCondLst>
                            <p:childTnLst>
                              <p:par>
                                <p:cTn id="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9000"/>
                            </p:stCondLst>
                            <p:childTnLst>
                              <p:par>
                                <p:cTn id="6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00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3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3000"/>
                            </p:stCondLst>
                            <p:childTnLst>
                              <p:par>
                                <p:cTn id="7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3500"/>
                            </p:stCondLst>
                            <p:childTnLst>
                              <p:par>
                                <p:cTn id="7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4000"/>
                            </p:stCondLst>
                            <p:childTnLst>
                              <p:par>
                                <p:cTn id="8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4500"/>
                            </p:stCondLst>
                            <p:childTnLst>
                              <p:par>
                                <p:cTn id="8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3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3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3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3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38" grpId="0"/>
      <p:bldP spid="15" grpId="0" animBg="1"/>
      <p:bldP spid="31" grpId="0"/>
      <p:bldP spid="21" grpId="0"/>
      <p:bldP spid="24" grpId="0"/>
      <p:bldP spid="29" grpId="0"/>
      <p:bldP spid="30" grpId="0" animBg="1"/>
      <p:bldP spid="32" grpId="0"/>
      <p:bldP spid="34" grpId="0"/>
      <p:bldP spid="37" grpId="0"/>
      <p:bldP spid="7" grpId="0"/>
      <p:bldP spid="39" grpId="0"/>
      <p:bldP spid="40" grpId="0"/>
      <p:bldP spid="41" grpId="0"/>
      <p:bldP spid="42" grpId="0"/>
      <p:bldP spid="43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2955</TotalTime>
  <Words>450</Words>
  <Application>Microsoft Office PowerPoint</Application>
  <PresentationFormat>Předvádění na obrazovce (16:9)</PresentationFormat>
  <Paragraphs>119</Paragraphs>
  <Slides>10</Slides>
  <Notes>10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1" baseType="lpstr">
      <vt:lpstr>Prezentace školení zaměstnanců</vt:lpstr>
      <vt:lpstr>Měření úhlů</vt:lpstr>
      <vt:lpstr>Velikost úhlu</vt:lpstr>
      <vt:lpstr>Velikost úhlu</vt:lpstr>
      <vt:lpstr>Měření úhlu</vt:lpstr>
      <vt:lpstr>Měření úhlu</vt:lpstr>
      <vt:lpstr>Měření úhlu</vt:lpstr>
      <vt:lpstr>Měření úhlu</vt:lpstr>
      <vt:lpstr>Měření úhlu</vt:lpstr>
      <vt:lpstr>Velikost úhlu</vt:lpstr>
      <vt:lpstr>Konstrukce úhlu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Vladimír MEZNÍK</cp:lastModifiedBy>
  <cp:revision>437</cp:revision>
  <dcterms:created xsi:type="dcterms:W3CDTF">2012-01-02T08:14:14Z</dcterms:created>
  <dcterms:modified xsi:type="dcterms:W3CDTF">2013-02-14T16:39:10Z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