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81" r:id="rId3"/>
    <p:sldId id="282" r:id="rId4"/>
    <p:sldId id="283" r:id="rId5"/>
    <p:sldId id="284" r:id="rId6"/>
    <p:sldId id="285" r:id="rId7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 snapToObjects="1">
      <p:cViewPr varScale="1">
        <p:scale>
          <a:sx n="100" d="100"/>
          <a:sy n="100" d="100"/>
        </p:scale>
        <p:origin x="-504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898544"/>
          </a:xfrm>
        </p:spPr>
        <p:txBody>
          <a:bodyPr/>
          <a:lstStyle/>
          <a:p>
            <a:pPr algn="ctr"/>
            <a:r>
              <a:rPr lang="cs-CZ" dirty="0" smtClean="0"/>
              <a:t>Úhel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86907"/>
            <a:ext cx="44100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1612800"/>
            <a:ext cx="4953000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Úhel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59632" y="1440000"/>
            <a:ext cx="2348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Co je to úhel?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881040" y="1931520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935088" y="3473936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4175448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4319464" y="426602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223120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968083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180550" y="4508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079104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040000" y="1440000"/>
            <a:ext cx="41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Úhel je část roviny ohraničená dvěma polopřímkami se společným počátkem.</a:t>
            </a:r>
            <a:endParaRPr lang="cs-CZ" sz="16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040000" y="1980000"/>
            <a:ext cx="3204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 V je </a:t>
            </a:r>
            <a:r>
              <a:rPr lang="cs-CZ" sz="1600" b="1" i="1" u="sng" dirty="0" smtClean="0"/>
              <a:t>vrchol</a:t>
            </a:r>
            <a:r>
              <a:rPr lang="cs-CZ" sz="1600" b="1" dirty="0" smtClean="0"/>
              <a:t> úhlu AVB.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040000" y="2340000"/>
            <a:ext cx="41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Polopřímky VA a VB jsou </a:t>
            </a:r>
            <a:r>
              <a:rPr lang="cs-CZ" sz="1600" b="1" i="1" u="sng" dirty="0" smtClean="0"/>
              <a:t>ramena</a:t>
            </a:r>
            <a:r>
              <a:rPr lang="cs-CZ" sz="1600" b="1" dirty="0" smtClean="0"/>
              <a:t> úhlu.</a:t>
            </a:r>
            <a:endParaRPr lang="cs-CZ" sz="1600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1331584" y="3096000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0579416">
            <a:off x="728761" y="3102621"/>
            <a:ext cx="864096" cy="864096"/>
          </a:xfrm>
          <a:prstGeom prst="arc">
            <a:avLst>
              <a:gd name="adj1" fmla="val 11983828"/>
              <a:gd name="adj2" fmla="val 1006250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5040000" y="2664000"/>
            <a:ext cx="41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Úhel na obrázku označujeme </a:t>
            </a:r>
            <a:br>
              <a:rPr lang="cs-CZ" sz="1600" b="1" dirty="0" smtClean="0"/>
            </a:br>
            <a:r>
              <a:rPr lang="cs-CZ" sz="1600" b="1" dirty="0" smtClean="0"/>
              <a:t>buď </a:t>
            </a:r>
            <a:r>
              <a:rPr lang="cs-CZ" sz="1600" b="1" dirty="0" smtClean="0">
                <a:latin typeface="Cambria Math"/>
                <a:ea typeface="Cambria Math"/>
              </a:rPr>
              <a:t>∢AVB 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nebo </a:t>
            </a:r>
            <a:r>
              <a:rPr lang="cs-CZ" sz="1600" b="1" dirty="0" smtClean="0">
                <a:latin typeface="Cambria Math"/>
                <a:ea typeface="Cambria Math"/>
              </a:rPr>
              <a:t>∢BVA 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040000" y="3240000"/>
            <a:ext cx="41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Polopřímky VA a VB rozdělí rovinu na dva různé úhly:</a:t>
            </a:r>
            <a:endParaRPr lang="cs-CZ" sz="16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040000" y="3780000"/>
            <a:ext cx="756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Tento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724000" y="3780000"/>
            <a:ext cx="1007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a</a:t>
            </a:r>
            <a:r>
              <a:rPr lang="cs-CZ" sz="1600" b="1" dirty="0" smtClean="0"/>
              <a:t> tento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040000" y="4032000"/>
            <a:ext cx="41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Úhel na obrázku označujeme </a:t>
            </a:r>
            <a:br>
              <a:rPr lang="cs-CZ" sz="1600" b="1" dirty="0" smtClean="0"/>
            </a:br>
            <a:r>
              <a:rPr lang="cs-CZ" sz="1600" b="1" dirty="0" smtClean="0"/>
              <a:t>buď </a:t>
            </a:r>
            <a:r>
              <a:rPr lang="cs-CZ" sz="1600" b="1" dirty="0"/>
              <a:t> </a:t>
            </a:r>
            <a:r>
              <a:rPr lang="cs-CZ" sz="1600" b="1" dirty="0" smtClean="0"/>
              <a:t>     </a:t>
            </a:r>
            <a:r>
              <a:rPr lang="cs-CZ" sz="1600" b="1" dirty="0" smtClean="0">
                <a:latin typeface="Cambria Math"/>
                <a:ea typeface="Cambria Math"/>
              </a:rPr>
              <a:t>AVB 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nebo </a:t>
            </a:r>
            <a:r>
              <a:rPr lang="cs-CZ" sz="1600" b="1" dirty="0" smtClean="0">
                <a:latin typeface="Cambria Math"/>
                <a:ea typeface="Cambria Math"/>
              </a:rPr>
              <a:t>       BVA 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22" name="Přímá spojnice 21"/>
          <p:cNvCxnSpPr>
            <a:cxnSpLocks noChangeAspect="1"/>
          </p:cNvCxnSpPr>
          <p:nvPr/>
        </p:nvCxnSpPr>
        <p:spPr bwMode="auto">
          <a:xfrm flipH="1">
            <a:off x="6978528" y="4363040"/>
            <a:ext cx="185760" cy="619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>
            <a:cxnSpLocks noChangeAspect="1"/>
          </p:cNvCxnSpPr>
          <p:nvPr/>
        </p:nvCxnSpPr>
        <p:spPr bwMode="auto">
          <a:xfrm flipH="1" flipV="1">
            <a:off x="6978528" y="4435048"/>
            <a:ext cx="185760" cy="619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Oblouk 24"/>
          <p:cNvSpPr>
            <a:spLocks noChangeAspect="1"/>
          </p:cNvSpPr>
          <p:nvPr/>
        </p:nvSpPr>
        <p:spPr bwMode="auto">
          <a:xfrm>
            <a:off x="6905876" y="4340322"/>
            <a:ext cx="180000" cy="180000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9" name="Přímá spojnice 58"/>
          <p:cNvCxnSpPr>
            <a:cxnSpLocks noChangeAspect="1"/>
          </p:cNvCxnSpPr>
          <p:nvPr/>
        </p:nvCxnSpPr>
        <p:spPr bwMode="auto">
          <a:xfrm flipH="1">
            <a:off x="5682384" y="4376306"/>
            <a:ext cx="185760" cy="619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cxnSpLocks noChangeAspect="1"/>
          </p:cNvCxnSpPr>
          <p:nvPr/>
        </p:nvCxnSpPr>
        <p:spPr bwMode="auto">
          <a:xfrm flipH="1" flipV="1">
            <a:off x="5682384" y="4448314"/>
            <a:ext cx="185760" cy="619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Oblouk 61"/>
          <p:cNvSpPr>
            <a:spLocks noChangeAspect="1"/>
          </p:cNvSpPr>
          <p:nvPr/>
        </p:nvSpPr>
        <p:spPr bwMode="auto">
          <a:xfrm>
            <a:off x="5609732" y="4340322"/>
            <a:ext cx="180000" cy="180000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5040000" y="4520341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Písmeno označující vrchol úhlu je vždy uprostřed.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0" autoRev="1" fill="remov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0" autoRev="1" fill="remov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0" autoRev="1" fill="remov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0" autoRev="1" fill="remov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18" grpId="0"/>
      <p:bldP spid="37" grpId="0"/>
      <p:bldP spid="38" grpId="0"/>
      <p:bldP spid="38" grpId="1"/>
      <p:bldP spid="19" grpId="0"/>
      <p:bldP spid="40" grpId="0"/>
      <p:bldP spid="41" grpId="0"/>
      <p:bldP spid="20" grpId="0" animBg="1"/>
      <p:bldP spid="20" grpId="1" animBg="1"/>
      <p:bldP spid="43" grpId="0" animBg="1"/>
      <p:bldP spid="45" grpId="0"/>
      <p:bldP spid="46" grpId="0"/>
      <p:bldP spid="47" grpId="0"/>
      <p:bldP spid="48" grpId="0"/>
      <p:bldP spid="49" grpId="0"/>
      <p:bldP spid="25" grpId="0" animBg="1"/>
      <p:bldP spid="62" grpId="0" animBg="1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Body náležící úhlu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539553" y="1440000"/>
                <a:ext cx="8604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Které z bodů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𝑲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𝑳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𝑴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𝑵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𝑶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𝑷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𝑸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r>
                      <a:rPr lang="cs-CZ" sz="2000" b="1" i="1" smtClean="0">
                        <a:latin typeface="Cambria Math"/>
                      </a:rPr>
                      <m:t>𝑹</m:t>
                    </m:r>
                  </m:oMath>
                </a14:m>
                <a:r>
                  <a:rPr lang="cs-CZ" sz="2000" b="1" dirty="0" smtClean="0"/>
                  <a:t> náleží úhlu</a:t>
                </a:r>
                <a:r>
                  <a:rPr lang="cs-CZ" sz="2000" b="1" dirty="0">
                    <a:latin typeface="Cambria Math"/>
                    <a:ea typeface="Cambria Math"/>
                  </a:rPr>
                  <a:t> ∢</a:t>
                </a:r>
                <a:r>
                  <a:rPr lang="cs-CZ" sz="2000" b="1" dirty="0" smtClean="0">
                    <a:latin typeface="Cambria Math"/>
                    <a:ea typeface="Cambria Math"/>
                  </a:rPr>
                  <a:t>AVB</a:t>
                </a:r>
                <a:r>
                  <a:rPr lang="cs-CZ" sz="2000" b="1" dirty="0" smtClean="0">
                    <a:latin typeface="Arial" pitchFamily="34" charset="0"/>
                    <a:ea typeface="Cambria Math"/>
                    <a:cs typeface="Arial" pitchFamily="34" charset="0"/>
                  </a:rPr>
                  <a:t> a které úhlu    </a:t>
                </a:r>
                <a:r>
                  <a:rPr lang="cs-CZ" sz="2000" b="1" dirty="0" smtClean="0">
                    <a:latin typeface="Cambria Math"/>
                    <a:ea typeface="Cambria Math"/>
                  </a:rPr>
                  <a:t> AVB</a:t>
                </a:r>
                <a:r>
                  <a:rPr lang="cs-CZ" sz="2000" b="1" dirty="0" smtClean="0"/>
                  <a:t>?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3" y="1440000"/>
                <a:ext cx="8604448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780" t="-7576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V="1">
            <a:off x="881040" y="1931520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935088" y="3473936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4175448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4319464" y="426602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223120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968083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180550" y="4508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079104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1331584" y="3096000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0579416">
            <a:off x="728761" y="3102621"/>
            <a:ext cx="864096" cy="864096"/>
          </a:xfrm>
          <a:prstGeom prst="arc">
            <a:avLst>
              <a:gd name="adj1" fmla="val 11983828"/>
              <a:gd name="adj2" fmla="val 1006250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>
            <a:cxnSpLocks noChangeAspect="1"/>
          </p:cNvCxnSpPr>
          <p:nvPr/>
        </p:nvCxnSpPr>
        <p:spPr bwMode="auto">
          <a:xfrm flipH="1">
            <a:off x="8058648" y="1586356"/>
            <a:ext cx="185760" cy="619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cxnSpLocks noChangeAspect="1"/>
          </p:cNvCxnSpPr>
          <p:nvPr/>
        </p:nvCxnSpPr>
        <p:spPr bwMode="auto">
          <a:xfrm flipH="1" flipV="1">
            <a:off x="8058648" y="1658364"/>
            <a:ext cx="185760" cy="619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7985996" y="1563638"/>
            <a:ext cx="180000" cy="180000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367136" y="2067694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1407332" y="2045500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1519536" y="4601784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559732" y="4579590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095328" y="3089616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3135524" y="3067422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663280" y="2809968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2703476" y="2787774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4535488" y="4394144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4575684" y="4371950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591272" y="3665680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V="1">
            <a:off x="2631468" y="3643486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047656" y="2585560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V="1">
            <a:off x="6087852" y="2563366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5543600" y="4889816"/>
            <a:ext cx="180528" cy="108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5583796" y="4867622"/>
            <a:ext cx="100136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5759624" y="219403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052555" y="19143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L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849888" y="473199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4716016" y="41341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832311" y="35792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782106" y="45256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375248" y="25463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3294330" y="294017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220000" y="3240000"/>
            <a:ext cx="2556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Úhlu </a:t>
            </a:r>
            <a:r>
              <a:rPr lang="cs-CZ" sz="1600" b="1" dirty="0">
                <a:latin typeface="Cambria Math"/>
                <a:ea typeface="Cambria Math"/>
              </a:rPr>
              <a:t>∢AVB</a:t>
            </a:r>
            <a:r>
              <a:rPr lang="cs-CZ" sz="1600" b="1" dirty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 náleží body:</a:t>
            </a:r>
            <a:endParaRPr lang="cs-CZ" sz="16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5220000" y="3601348"/>
            <a:ext cx="2664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Úhlu  </a:t>
            </a:r>
            <a:r>
              <a:rPr lang="cs-CZ" sz="1600" b="1" dirty="0" smtClean="0">
                <a:latin typeface="Cambria Math"/>
                <a:ea typeface="Cambria Math"/>
              </a:rPr>
              <a:t>    AVB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  náleží body:</a:t>
            </a:r>
            <a:endParaRPr lang="cs-CZ" sz="1600" b="1" dirty="0"/>
          </a:p>
        </p:txBody>
      </p:sp>
      <p:cxnSp>
        <p:nvCxnSpPr>
          <p:cNvPr id="76" name="Přímá spojnice 75"/>
          <p:cNvCxnSpPr>
            <a:cxnSpLocks noChangeAspect="1"/>
            <a:endCxn id="79" idx="1"/>
          </p:cNvCxnSpPr>
          <p:nvPr/>
        </p:nvCxnSpPr>
        <p:spPr bwMode="auto">
          <a:xfrm flipH="1">
            <a:off x="5868136" y="3708000"/>
            <a:ext cx="149256" cy="4927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00000"/>
            </a:camera>
            <a:lightRig rig="threePt" dir="t"/>
          </a:scene3d>
        </p:spPr>
      </p:cxnSp>
      <p:cxnSp>
        <p:nvCxnSpPr>
          <p:cNvPr id="78" name="Přímá spojnice 77"/>
          <p:cNvCxnSpPr>
            <a:cxnSpLocks noChangeAspect="1"/>
          </p:cNvCxnSpPr>
          <p:nvPr/>
        </p:nvCxnSpPr>
        <p:spPr bwMode="auto">
          <a:xfrm flipH="1" flipV="1">
            <a:off x="5868789" y="3783553"/>
            <a:ext cx="148602" cy="4953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0"/>
            </a:camera>
            <a:lightRig rig="threePt" dir="t"/>
          </a:scene3d>
        </p:spPr>
      </p:cxnSp>
      <p:sp>
        <p:nvSpPr>
          <p:cNvPr id="79" name="Oblouk 78"/>
          <p:cNvSpPr>
            <a:spLocks noChangeAspect="1"/>
          </p:cNvSpPr>
          <p:nvPr/>
        </p:nvSpPr>
        <p:spPr bwMode="auto">
          <a:xfrm>
            <a:off x="5796136" y="3708000"/>
            <a:ext cx="144000" cy="144000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7596000" y="32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7848000" y="32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8100000" y="32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8352000" y="32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8604000" y="32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7668000" y="360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L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884000" y="359888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8136000" y="360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8388000" y="360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8604000" y="360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0846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18" grpId="0"/>
      <p:bldP spid="37" grpId="0"/>
      <p:bldP spid="38" grpId="0"/>
      <p:bldP spid="20" grpId="0" animBg="1"/>
      <p:bldP spid="43" grpId="0" animBg="1"/>
      <p:bldP spid="33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Značení úhlů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320000" y="1440000"/>
            <a:ext cx="4824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značíme pomocí třech bodů (</a:t>
            </a:r>
            <a:r>
              <a:rPr lang="cs-CZ" b="1" dirty="0">
                <a:latin typeface="Cambria Math"/>
                <a:ea typeface="Cambria Math"/>
              </a:rPr>
              <a:t>∢AVB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, </a:t>
            </a:r>
            <a:r>
              <a:rPr lang="cs-CZ" b="1" dirty="0" smtClean="0"/>
              <a:t>               </a:t>
            </a:r>
            <a:br>
              <a:rPr lang="cs-CZ" b="1" dirty="0" smtClean="0"/>
            </a:br>
            <a:r>
              <a:rPr lang="cs-CZ" b="1" dirty="0" smtClean="0"/>
              <a:t>      </a:t>
            </a:r>
            <a:r>
              <a:rPr lang="cs-CZ" b="1" dirty="0" smtClean="0">
                <a:latin typeface="Cambria Math"/>
                <a:ea typeface="Cambria Math"/>
              </a:rPr>
              <a:t>BVA), </a:t>
            </a:r>
            <a:r>
              <a:rPr lang="cs-CZ" b="1" dirty="0" smtClean="0"/>
              <a:t>kde jeden popisuje vrchol úhlu (zapisujeme jej vždy uprostřed) a další dva leží postupně na obou ramenech úhlu.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214590" y="2145845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3688261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3508998" y="228201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653014" y="448034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367032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301633" y="191268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514100" y="47226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386619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665134" y="3310325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0579416">
            <a:off x="62311" y="3316946"/>
            <a:ext cx="864096" cy="864096"/>
          </a:xfrm>
          <a:prstGeom prst="arc">
            <a:avLst>
              <a:gd name="adj1" fmla="val 11983828"/>
              <a:gd name="adj2" fmla="val 1006250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>
            <a:cxnSpLocks noChangeAspect="1"/>
          </p:cNvCxnSpPr>
          <p:nvPr/>
        </p:nvCxnSpPr>
        <p:spPr bwMode="auto">
          <a:xfrm flipH="1">
            <a:off x="4500636" y="1838404"/>
            <a:ext cx="185760" cy="619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cxnSpLocks noChangeAspect="1"/>
          </p:cNvCxnSpPr>
          <p:nvPr/>
        </p:nvCxnSpPr>
        <p:spPr bwMode="auto">
          <a:xfrm flipH="1" flipV="1">
            <a:off x="4500636" y="1910412"/>
            <a:ext cx="185760" cy="619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4427984" y="1815686"/>
            <a:ext cx="180000" cy="180000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4320000" y="2628000"/>
            <a:ext cx="482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často označujeme písmeny řecké abecedy.</a:t>
            </a:r>
            <a:endParaRPr lang="cs-CZ" b="1" dirty="0"/>
          </a:p>
        </p:txBody>
      </p:sp>
      <p:cxnSp>
        <p:nvCxnSpPr>
          <p:cNvPr id="60" name="Přímá spojnice 59"/>
          <p:cNvCxnSpPr>
            <a:cxnSpLocks noChangeAspect="1"/>
          </p:cNvCxnSpPr>
          <p:nvPr/>
        </p:nvCxnSpPr>
        <p:spPr bwMode="auto">
          <a:xfrm flipH="1">
            <a:off x="6258452" y="3386563"/>
            <a:ext cx="140101" cy="4670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00000"/>
            </a:camera>
            <a:lightRig rig="threePt" dir="t"/>
          </a:scene3d>
        </p:spPr>
      </p:cxn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 flipH="1" flipV="1">
            <a:off x="6258452" y="3458571"/>
            <a:ext cx="140101" cy="4669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Oblouk 62"/>
          <p:cNvSpPr>
            <a:spLocks noChangeAspect="1"/>
          </p:cNvSpPr>
          <p:nvPr/>
        </p:nvSpPr>
        <p:spPr bwMode="auto">
          <a:xfrm>
            <a:off x="6192000" y="3384000"/>
            <a:ext cx="135757" cy="135757"/>
          </a:xfrm>
          <a:prstGeom prst="arc">
            <a:avLst>
              <a:gd name="adj1" fmla="val 1945919"/>
              <a:gd name="adj2" fmla="val 2032494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4320000" y="3240000"/>
            <a:ext cx="1155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Symbol" pitchFamily="18" charset="2"/>
                <a:ea typeface="Cambria Math"/>
              </a:rPr>
              <a:t> =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Cambria Math"/>
                <a:ea typeface="Cambria Math"/>
              </a:rPr>
              <a:t>AVB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097182" y="351701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90" name="Obdélník 89"/>
          <p:cNvSpPr/>
          <p:nvPr/>
        </p:nvSpPr>
        <p:spPr>
          <a:xfrm>
            <a:off x="5724000" y="3240000"/>
            <a:ext cx="125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b</a:t>
            </a:r>
            <a:r>
              <a:rPr lang="cs-CZ" b="1" dirty="0" smtClean="0">
                <a:latin typeface="Symbol" pitchFamily="18" charset="2"/>
                <a:ea typeface="Cambria Math"/>
              </a:rPr>
              <a:t> =</a:t>
            </a:r>
            <a:r>
              <a:rPr lang="cs-CZ" b="1" dirty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</a:rPr>
              <a:t>     AVB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5496" y="3615846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b</a:t>
            </a:r>
            <a:endParaRPr lang="cs-CZ" dirty="0"/>
          </a:p>
        </p:txBody>
      </p:sp>
      <p:sp>
        <p:nvSpPr>
          <p:cNvPr id="91" name="Obdélník 90"/>
          <p:cNvSpPr/>
          <p:nvPr/>
        </p:nvSpPr>
        <p:spPr>
          <a:xfrm>
            <a:off x="4320000" y="3600000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sng" dirty="0" smtClean="0"/>
              <a:t>Písmena řecké abecedy (některá):</a:t>
            </a:r>
            <a:endParaRPr lang="cs-CZ" b="1" u="sng" dirty="0"/>
          </a:p>
        </p:txBody>
      </p:sp>
      <p:sp>
        <p:nvSpPr>
          <p:cNvPr id="92" name="Obdélník 91"/>
          <p:cNvSpPr/>
          <p:nvPr/>
        </p:nvSpPr>
        <p:spPr>
          <a:xfrm>
            <a:off x="4500000" y="396000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alfa </a:t>
            </a:r>
            <a:endParaRPr lang="cs-CZ" dirty="0"/>
          </a:p>
        </p:txBody>
      </p:sp>
      <p:sp>
        <p:nvSpPr>
          <p:cNvPr id="93" name="Obdélník 92"/>
          <p:cNvSpPr/>
          <p:nvPr/>
        </p:nvSpPr>
        <p:spPr>
          <a:xfrm>
            <a:off x="5940000" y="3960000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beta </a:t>
            </a:r>
            <a:endParaRPr lang="cs-CZ" dirty="0"/>
          </a:p>
        </p:txBody>
      </p:sp>
      <p:sp>
        <p:nvSpPr>
          <p:cNvPr id="94" name="Obdélník 93"/>
          <p:cNvSpPr/>
          <p:nvPr/>
        </p:nvSpPr>
        <p:spPr>
          <a:xfrm>
            <a:off x="7380000" y="3960000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gama </a:t>
            </a:r>
            <a:endParaRPr lang="cs-CZ" dirty="0"/>
          </a:p>
        </p:txBody>
      </p:sp>
      <p:sp>
        <p:nvSpPr>
          <p:cNvPr id="95" name="Obdélník 94"/>
          <p:cNvSpPr/>
          <p:nvPr/>
        </p:nvSpPr>
        <p:spPr>
          <a:xfrm>
            <a:off x="4499992" y="4320000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d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delta </a:t>
            </a:r>
            <a:endParaRPr lang="cs-CZ" dirty="0"/>
          </a:p>
        </p:txBody>
      </p:sp>
      <p:sp>
        <p:nvSpPr>
          <p:cNvPr id="96" name="Obdélník 95"/>
          <p:cNvSpPr/>
          <p:nvPr/>
        </p:nvSpPr>
        <p:spPr>
          <a:xfrm>
            <a:off x="5939992" y="4320000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e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epsilon </a:t>
            </a:r>
            <a:endParaRPr lang="cs-CZ" dirty="0"/>
          </a:p>
        </p:txBody>
      </p:sp>
      <p:sp>
        <p:nvSpPr>
          <p:cNvPr id="97" name="Obdélník 96"/>
          <p:cNvSpPr/>
          <p:nvPr/>
        </p:nvSpPr>
        <p:spPr>
          <a:xfrm>
            <a:off x="7379992" y="4320000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r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ró </a:t>
            </a:r>
            <a:endParaRPr lang="cs-CZ" dirty="0"/>
          </a:p>
        </p:txBody>
      </p:sp>
      <p:sp>
        <p:nvSpPr>
          <p:cNvPr id="98" name="Obdélník 97"/>
          <p:cNvSpPr/>
          <p:nvPr/>
        </p:nvSpPr>
        <p:spPr>
          <a:xfrm>
            <a:off x="4499992" y="4680000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p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pí </a:t>
            </a:r>
            <a:endParaRPr lang="cs-CZ" dirty="0"/>
          </a:p>
        </p:txBody>
      </p:sp>
      <p:sp>
        <p:nvSpPr>
          <p:cNvPr id="99" name="Obdélník 98"/>
          <p:cNvSpPr/>
          <p:nvPr/>
        </p:nvSpPr>
        <p:spPr>
          <a:xfrm>
            <a:off x="5939992" y="4680000"/>
            <a:ext cx="715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m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mí </a:t>
            </a:r>
            <a:endParaRPr lang="cs-CZ" dirty="0"/>
          </a:p>
        </p:txBody>
      </p:sp>
      <p:sp>
        <p:nvSpPr>
          <p:cNvPr id="100" name="Obdélník 99"/>
          <p:cNvSpPr/>
          <p:nvPr/>
        </p:nvSpPr>
        <p:spPr>
          <a:xfrm>
            <a:off x="7379992" y="4680000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w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omega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27663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18" grpId="0"/>
      <p:bldP spid="37" grpId="0"/>
      <p:bldP spid="38" grpId="0"/>
      <p:bldP spid="20" grpId="0" animBg="1"/>
      <p:bldP spid="43" grpId="0" animBg="1"/>
      <p:bldP spid="33" grpId="0" animBg="1"/>
      <p:bldP spid="59" grpId="0"/>
      <p:bldP spid="63" grpId="0" animBg="1"/>
      <p:bldP spid="2" grpId="0"/>
      <p:bldP spid="4" grpId="0"/>
      <p:bldP spid="90" grpId="0"/>
      <p:bldP spid="5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Obrázek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59813">
            <a:off x="4398380" y="2449256"/>
            <a:ext cx="2607107" cy="3803446"/>
          </a:xfrm>
          <a:prstGeom prst="rect">
            <a:avLst/>
          </a:prstGeom>
        </p:spPr>
      </p:pic>
      <p:pic>
        <p:nvPicPr>
          <p:cNvPr id="58" name="Obrázek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24" y="999739"/>
            <a:ext cx="3816424" cy="3518834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582">
            <a:off x="504000" y="780882"/>
            <a:ext cx="3816424" cy="3518834"/>
          </a:xfrm>
          <a:prstGeom prst="rect">
            <a:avLst/>
          </a:prstGeom>
        </p:spPr>
      </p:pic>
      <p:pic>
        <p:nvPicPr>
          <p:cNvPr id="54" name="Obrázek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7316">
            <a:off x="4592916" y="328641"/>
            <a:ext cx="2607107" cy="6025627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Přenesení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620000"/>
            <a:ext cx="457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Přeneste úhel XYZ k polopřímce VB.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214590" y="2640329"/>
            <a:ext cx="2701226" cy="130571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3688261"/>
            <a:ext cx="3151234" cy="8164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699792" y="264032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275856" y="436151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367032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483768" y="22837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131840" y="45931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386619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665134" y="3310325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21358575">
            <a:off x="-1963331" y="1177557"/>
            <a:ext cx="5040000" cy="5040000"/>
          </a:xfrm>
          <a:prstGeom prst="arc">
            <a:avLst>
              <a:gd name="adj1" fmla="val 20156173"/>
              <a:gd name="adj2" fmla="val 14124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097182" y="351701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9" name="Levá složená závorka 8"/>
          <p:cNvSpPr/>
          <p:nvPr/>
        </p:nvSpPr>
        <p:spPr bwMode="auto">
          <a:xfrm rot="17114169">
            <a:off x="1583113" y="2973428"/>
            <a:ext cx="278124" cy="2491680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Levá složená závorka 38"/>
          <p:cNvSpPr/>
          <p:nvPr/>
        </p:nvSpPr>
        <p:spPr bwMode="auto">
          <a:xfrm rot="10606491">
            <a:off x="2917490" y="2662013"/>
            <a:ext cx="493569" cy="1710008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512000" y="432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384000" y="3312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5220072" y="4504666"/>
            <a:ext cx="381642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292080" y="439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5148064" y="460086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8774744" y="45608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8928795" y="438928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louk 51"/>
          <p:cNvSpPr/>
          <p:nvPr/>
        </p:nvSpPr>
        <p:spPr bwMode="auto">
          <a:xfrm rot="21358575">
            <a:off x="2745759" y="2043609"/>
            <a:ext cx="5040000" cy="5040000"/>
          </a:xfrm>
          <a:prstGeom prst="arc">
            <a:avLst>
              <a:gd name="adj1" fmla="val 17564939"/>
              <a:gd name="adj2" fmla="val 555677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Levá složená závorka 52"/>
          <p:cNvSpPr/>
          <p:nvPr/>
        </p:nvSpPr>
        <p:spPr bwMode="auto">
          <a:xfrm rot="16200000">
            <a:off x="6398858" y="3392921"/>
            <a:ext cx="278124" cy="2491680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6393904" y="474535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0" y="162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oblouk se středem ve vrcholu úhlu (Y) s libovolným (ne příliš malým) poloměrem tak, aby protnul obě ramena úhlu.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162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Oblouk o stejném poloměru sestrojíme se středem v bodě V.</a:t>
            </a:r>
            <a:endParaRPr lang="cs-CZ" sz="16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1620000"/>
            <a:ext cx="6156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 úhlu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vezmeme do kružítka vzdálenost d.</a:t>
            </a:r>
            <a:endParaRPr lang="cs-CZ" sz="1600" b="1" dirty="0"/>
          </a:p>
        </p:txBody>
      </p:sp>
      <p:sp>
        <p:nvSpPr>
          <p:cNvPr id="17" name="Oblouk 16"/>
          <p:cNvSpPr/>
          <p:nvPr/>
        </p:nvSpPr>
        <p:spPr bwMode="auto">
          <a:xfrm rot="17798467">
            <a:off x="6912000" y="2841360"/>
            <a:ext cx="806388" cy="851322"/>
          </a:xfrm>
          <a:prstGeom prst="arc">
            <a:avLst>
              <a:gd name="adj1" fmla="val 17062241"/>
              <a:gd name="adj2" fmla="val 203630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0" y="162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Vzdálenost d přeneseme na druhý oblouk od jeho průsečíku s polopřímkou VB. Vzniklý bod označíme A.</a:t>
            </a:r>
            <a:endParaRPr lang="cs-CZ" sz="1600" b="1" dirty="0"/>
          </a:p>
        </p:txBody>
      </p:sp>
      <p:sp>
        <p:nvSpPr>
          <p:cNvPr id="66" name="Levá složená závorka 65"/>
          <p:cNvSpPr/>
          <p:nvPr/>
        </p:nvSpPr>
        <p:spPr bwMode="auto">
          <a:xfrm rot="20275906">
            <a:off x="7007731" y="2921377"/>
            <a:ext cx="493569" cy="1710008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6753931" y="3742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7020272" y="249045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1620000"/>
            <a:ext cx="4572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Doplníme druhé rameno úhlu AVB.</a:t>
            </a:r>
            <a:endParaRPr lang="cs-CZ" sz="1600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V="1">
            <a:off x="5220072" y="2540299"/>
            <a:ext cx="2376264" cy="20144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0" y="1620000"/>
            <a:ext cx="3139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 XYZ a AVB jsou shodné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2844000" y="1620000"/>
            <a:ext cx="3139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</a:t>
            </a:r>
            <a:r>
              <a:rPr lang="cs-CZ" sz="1600" b="1" dirty="0" smtClean="0"/>
              <a:t>apisujeme: </a:t>
            </a:r>
            <a:r>
              <a:rPr lang="cs-CZ" sz="1600" b="1" dirty="0" smtClean="0">
                <a:latin typeface="Cambria Math"/>
                <a:ea typeface="Cambria Math"/>
              </a:rPr>
              <a:t>∢XYZ  ≅  ∢AVB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403949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3" grpId="0" animBg="1"/>
      <p:bldP spid="4" grpId="0"/>
      <p:bldP spid="9" grpId="0" animBg="1"/>
      <p:bldP spid="39" grpId="0" animBg="1"/>
      <p:bldP spid="40" grpId="0"/>
      <p:bldP spid="41" grpId="0"/>
      <p:bldP spid="47" grpId="0"/>
      <p:bldP spid="48" grpId="0"/>
      <p:bldP spid="52" grpId="0" animBg="1"/>
      <p:bldP spid="53" grpId="0" animBg="1"/>
      <p:bldP spid="55" grpId="0"/>
      <p:bldP spid="56" grpId="0"/>
      <p:bldP spid="56" grpId="1"/>
      <p:bldP spid="57" grpId="0"/>
      <p:bldP spid="57" grpId="1"/>
      <p:bldP spid="61" grpId="0"/>
      <p:bldP spid="61" grpId="1"/>
      <p:bldP spid="17" grpId="0" animBg="1"/>
      <p:bldP spid="65" grpId="0"/>
      <p:bldP spid="65" grpId="1"/>
      <p:bldP spid="66" grpId="0" animBg="1"/>
      <p:bldP spid="67" grpId="0"/>
      <p:bldP spid="68" grpId="0"/>
      <p:bldP spid="69" grpId="0"/>
      <p:bldP spid="69" grpId="1"/>
      <p:bldP spid="21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Obrázek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8110">
            <a:off x="339345" y="627123"/>
            <a:ext cx="4508361" cy="3638365"/>
          </a:xfrm>
          <a:prstGeom prst="rect">
            <a:avLst/>
          </a:prstGeom>
        </p:spPr>
      </p:pic>
      <p:pic>
        <p:nvPicPr>
          <p:cNvPr id="7" name="Obrázek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12004">
            <a:off x="3578099" y="2534842"/>
            <a:ext cx="2271600" cy="2584800"/>
          </a:xfrm>
          <a:prstGeom prst="rect">
            <a:avLst/>
          </a:prstGeom>
        </p:spPr>
      </p:pic>
      <p:pic>
        <p:nvPicPr>
          <p:cNvPr id="47" name="Obrázek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01104">
            <a:off x="3381690" y="1222188"/>
            <a:ext cx="2271319" cy="258283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mtClean="0"/>
              <a:t>Osa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310386" y="1347614"/>
            <a:ext cx="783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Přímka, která dělí úhel na dva shodné úhly se nazývá osa úhlu.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214590" y="1860962"/>
            <a:ext cx="3443526" cy="208508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3688261"/>
            <a:ext cx="3655290" cy="9917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3508998" y="186096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653014" y="448034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367032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201905" y="167163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514100" y="47226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386619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3676095">
            <a:off x="665134" y="3310325"/>
            <a:ext cx="864096" cy="864096"/>
          </a:xfrm>
          <a:prstGeom prst="arc">
            <a:avLst>
              <a:gd name="adj1" fmla="val 13724874"/>
              <a:gd name="adj2" fmla="val 20340674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4680000" y="1800000"/>
            <a:ext cx="4428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Sestrojíme oblouk </a:t>
            </a:r>
            <a:r>
              <a:rPr lang="cs-CZ" b="1" i="1" dirty="0" smtClean="0"/>
              <a:t>x</a:t>
            </a:r>
            <a:r>
              <a:rPr lang="cs-CZ" b="1" dirty="0" smtClean="0"/>
              <a:t> kružnice </a:t>
            </a:r>
            <a:r>
              <a:rPr lang="cs-CZ" b="1" i="1" dirty="0" smtClean="0"/>
              <a:t>k</a:t>
            </a:r>
            <a:r>
              <a:rPr lang="cs-CZ" b="1" dirty="0" smtClean="0"/>
              <a:t> se středem V a (libovolným) poloměrem </a:t>
            </a:r>
            <a:r>
              <a:rPr lang="cs-CZ" b="1" i="1" dirty="0" smtClean="0"/>
              <a:t>r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1115616" y="35280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91" name="Obdélník 90"/>
          <p:cNvSpPr/>
          <p:nvPr/>
        </p:nvSpPr>
        <p:spPr>
          <a:xfrm>
            <a:off x="4680000" y="2412000"/>
            <a:ext cx="42883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Narýsujeme dva oblouky se stejnými </a:t>
            </a:r>
            <a:br>
              <a:rPr lang="cs-CZ" b="1" dirty="0" smtClean="0"/>
            </a:br>
            <a:r>
              <a:rPr lang="cs-CZ" b="1" dirty="0" smtClean="0"/>
              <a:t>poloměry a se středy v průsečících </a:t>
            </a:r>
            <a:br>
              <a:rPr lang="cs-CZ" b="1" dirty="0" smtClean="0"/>
            </a:br>
            <a:r>
              <a:rPr lang="cs-CZ" b="1" dirty="0" smtClean="0"/>
              <a:t>oblouku x s rameny úhlu. Průsečík </a:t>
            </a:r>
            <a:br>
              <a:rPr lang="cs-CZ" b="1" dirty="0" smtClean="0"/>
            </a:br>
            <a:r>
              <a:rPr lang="cs-CZ" b="1" dirty="0" smtClean="0"/>
              <a:t>oblouků nazvěme X. </a:t>
            </a:r>
            <a:endParaRPr lang="cs-CZ" b="1" dirty="0"/>
          </a:p>
        </p:txBody>
      </p:sp>
      <p:sp>
        <p:nvSpPr>
          <p:cNvPr id="39" name="Levá složená závorka 38"/>
          <p:cNvSpPr/>
          <p:nvPr/>
        </p:nvSpPr>
        <p:spPr bwMode="auto">
          <a:xfrm rot="17114169">
            <a:off x="1775688" y="2826289"/>
            <a:ext cx="278124" cy="2890861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763688" y="43626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1" name="Oblouk 40"/>
          <p:cNvSpPr>
            <a:spLocks noChangeAspect="1"/>
          </p:cNvSpPr>
          <p:nvPr/>
        </p:nvSpPr>
        <p:spPr bwMode="auto">
          <a:xfrm rot="21358575">
            <a:off x="-2252032" y="826260"/>
            <a:ext cx="5724000" cy="5724000"/>
          </a:xfrm>
          <a:prstGeom prst="arc">
            <a:avLst>
              <a:gd name="adj1" fmla="val 19836730"/>
              <a:gd name="adj2" fmla="val 14124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589665" y="36425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x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4" name="Obdélník 43"/>
          <p:cNvSpPr/>
          <p:nvPr/>
        </p:nvSpPr>
        <p:spPr>
          <a:xfrm>
            <a:off x="4680000" y="3600000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Spojíme přímkou (</a:t>
            </a:r>
            <a:r>
              <a:rPr lang="cs-CZ" b="1" i="1" dirty="0" smtClean="0"/>
              <a:t>o</a:t>
            </a:r>
            <a:r>
              <a:rPr lang="cs-CZ" b="1" dirty="0" smtClean="0"/>
              <a:t>) průsečík oblouků </a:t>
            </a:r>
            <a:br>
              <a:rPr lang="cs-CZ" b="1" dirty="0" smtClean="0"/>
            </a:br>
            <a:r>
              <a:rPr lang="cs-CZ" b="1" dirty="0" smtClean="0"/>
              <a:t>(X) s vrcholem (</a:t>
            </a:r>
            <a:r>
              <a:rPr lang="cs-CZ" b="1" i="1" dirty="0" smtClean="0"/>
              <a:t>V</a:t>
            </a:r>
            <a:r>
              <a:rPr lang="cs-CZ" b="1" dirty="0" smtClean="0"/>
              <a:t>) úhlu. Přímka o je </a:t>
            </a:r>
            <a:br>
              <a:rPr lang="cs-CZ" b="1" dirty="0" smtClean="0"/>
            </a:br>
            <a:r>
              <a:rPr lang="cs-CZ" b="1" dirty="0" smtClean="0"/>
              <a:t>osou úhlu AVB.</a:t>
            </a:r>
            <a:endParaRPr lang="cs-CZ" b="1" dirty="0"/>
          </a:p>
        </p:txBody>
      </p:sp>
      <p:sp>
        <p:nvSpPr>
          <p:cNvPr id="45" name="Obdélník 44"/>
          <p:cNvSpPr/>
          <p:nvPr/>
        </p:nvSpPr>
        <p:spPr>
          <a:xfrm>
            <a:off x="4680000" y="4500000"/>
            <a:ext cx="262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Platí, že: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∢AVX ≅ ∢BVX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48" name="Oblouk 47"/>
          <p:cNvSpPr>
            <a:spLocks noChangeAspect="1"/>
          </p:cNvSpPr>
          <p:nvPr/>
        </p:nvSpPr>
        <p:spPr bwMode="auto">
          <a:xfrm rot="3543090">
            <a:off x="1521093" y="672971"/>
            <a:ext cx="2936851" cy="2936851"/>
          </a:xfrm>
          <a:prstGeom prst="arc">
            <a:avLst>
              <a:gd name="adj1" fmla="val 19836730"/>
              <a:gd name="adj2" fmla="val 92512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 rot="17403303">
            <a:off x="1818165" y="3060000"/>
            <a:ext cx="2936851" cy="2936851"/>
          </a:xfrm>
          <a:prstGeom prst="arc">
            <a:avLst>
              <a:gd name="adj1" fmla="val 21287211"/>
              <a:gd name="adj2" fmla="val 1092952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779956" y="25636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X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>
            <a:off x="214591" y="3155829"/>
            <a:ext cx="4302758" cy="67141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4211960" y="31385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o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96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7" grpId="2"/>
      <p:bldP spid="18" grpId="0"/>
      <p:bldP spid="37" grpId="0"/>
      <p:bldP spid="38" grpId="0"/>
      <p:bldP spid="20" grpId="0" animBg="1"/>
      <p:bldP spid="59" grpId="0"/>
      <p:bldP spid="59" grpId="1"/>
      <p:bldP spid="59" grpId="2"/>
      <p:bldP spid="4" grpId="0"/>
      <p:bldP spid="91" grpId="0"/>
      <p:bldP spid="91" grpId="1"/>
      <p:bldP spid="91" grpId="2"/>
      <p:bldP spid="39" grpId="0" animBg="1"/>
      <p:bldP spid="40" grpId="0"/>
      <p:bldP spid="41" grpId="0" animBg="1"/>
      <p:bldP spid="42" grpId="0"/>
      <p:bldP spid="44" grpId="0"/>
      <p:bldP spid="44" grpId="1"/>
      <p:bldP spid="44" grpId="2"/>
      <p:bldP spid="45" grpId="0"/>
      <p:bldP spid="48" grpId="0" animBg="1"/>
      <p:bldP spid="49" grpId="0" animBg="1"/>
      <p:bldP spid="50" grpId="0"/>
      <p:bldP spid="5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2820</TotalTime>
  <Words>399</Words>
  <Application>Microsoft Office PowerPoint</Application>
  <PresentationFormat>Předvádění na obrazovce (16:9)</PresentationFormat>
  <Paragraphs>119</Paragraphs>
  <Slides>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Úhel</vt:lpstr>
      <vt:lpstr>Úhel</vt:lpstr>
      <vt:lpstr>Body náležící úhlu</vt:lpstr>
      <vt:lpstr>Značení úhlů</vt:lpstr>
      <vt:lpstr>Přenesení úhlu</vt:lpstr>
      <vt:lpstr>Osa úhlu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403</cp:revision>
  <dcterms:created xsi:type="dcterms:W3CDTF">2012-01-02T08:14:14Z</dcterms:created>
  <dcterms:modified xsi:type="dcterms:W3CDTF">2013-02-15T07:39:16Z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