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4" r:id="rId3"/>
    <p:sldId id="319" r:id="rId4"/>
    <p:sldId id="302" r:id="rId5"/>
    <p:sldId id="303" r:id="rId6"/>
    <p:sldId id="315" r:id="rId7"/>
    <p:sldId id="317" r:id="rId8"/>
    <p:sldId id="308" r:id="rId9"/>
    <p:sldId id="320" r:id="rId10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92" d="100"/>
          <a:sy n="92" d="100"/>
        </p:scale>
        <p:origin x="-19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789552"/>
            <a:ext cx="7772400" cy="1206134"/>
          </a:xfrm>
        </p:spPr>
        <p:txBody>
          <a:bodyPr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800" b="1" dirty="0" smtClean="0"/>
              <a:t>3. </a:t>
            </a:r>
            <a:r>
              <a:rPr lang="cs-CZ" sz="2800" b="1" dirty="0" smtClean="0"/>
              <a:t>část</a:t>
            </a:r>
            <a:endParaRPr lang="cs-CZ" sz="28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/>
              <a:t>Dělení desetinného čísla číslem </a:t>
            </a:r>
            <a:r>
              <a:rPr lang="cs-CZ" sz="2000" b="1" dirty="0" smtClean="0"/>
              <a:t>desetinným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2087726" cy="40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80000" y="1800000"/>
            <a:ext cx="1359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1,9 </a:t>
            </a:r>
            <a:r>
              <a:rPr lang="cs-CZ" sz="2400" b="1" dirty="0" smtClean="0"/>
              <a:t>: 4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584000" y="180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396000" y="2376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576000" y="2376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764000" y="1800000"/>
            <a:ext cx="32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576000" y="2664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944000" y="180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56000" y="2952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756000" y="2664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421793" y="219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420913" y="2250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476000" y="180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180000" y="3240000"/>
            <a:ext cx="172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19 </a:t>
            </a:r>
            <a:r>
              <a:rPr lang="cs-CZ" sz="2400" b="1" dirty="0" smtClean="0"/>
              <a:t>: </a:t>
            </a:r>
            <a:r>
              <a:rPr lang="cs-CZ" sz="2400" b="1" dirty="0" smtClean="0"/>
              <a:t>40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169168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60000" y="3816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76000" y="3816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872000" y="3240000"/>
            <a:ext cx="32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76000" y="4104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05200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008000" y="4392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792000" y="4104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53" name="Přímá spojnice 52"/>
          <p:cNvCxnSpPr/>
          <p:nvPr/>
        </p:nvCxnSpPr>
        <p:spPr bwMode="auto">
          <a:xfrm>
            <a:off x="1512000" y="363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1512000" y="3690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1620222" y="324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6228184" y="1800000"/>
            <a:ext cx="1871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190 </a:t>
            </a:r>
            <a:r>
              <a:rPr lang="cs-CZ" sz="2400" b="1" dirty="0" smtClean="0"/>
              <a:t>: </a:t>
            </a:r>
            <a:r>
              <a:rPr lang="cs-CZ" sz="2400" b="1" dirty="0" smtClean="0"/>
              <a:t>400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064000" y="180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6408000" y="2376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6588224" y="2376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8244000" y="1800583"/>
            <a:ext cx="32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588000" y="2664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8424548" y="1800583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7128000" y="2952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6768200" y="2663999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7920000" y="219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20000" y="2250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ovéPole 66"/>
          <p:cNvSpPr txBox="1"/>
          <p:nvPr/>
        </p:nvSpPr>
        <p:spPr>
          <a:xfrm>
            <a:off x="7992000" y="180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3600000" y="4320000"/>
            <a:ext cx="1908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0,19 </a:t>
            </a:r>
            <a:r>
              <a:rPr lang="cs-CZ" sz="2400" b="1" dirty="0" smtClean="0"/>
              <a:t>: </a:t>
            </a:r>
            <a:r>
              <a:rPr lang="cs-CZ" sz="2400" b="1" dirty="0" smtClean="0"/>
              <a:t>0,4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5508000" y="43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5688000" y="4320000"/>
            <a:ext cx="32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868000" y="43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cxnSp>
        <p:nvCxnSpPr>
          <p:cNvPr id="80" name="Přímá spojnice 79"/>
          <p:cNvCxnSpPr/>
          <p:nvPr/>
        </p:nvCxnSpPr>
        <p:spPr bwMode="auto">
          <a:xfrm>
            <a:off x="5328000" y="4770000"/>
            <a:ext cx="900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5328000" y="4716000"/>
            <a:ext cx="864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TextovéPole 82"/>
          <p:cNvSpPr txBox="1"/>
          <p:nvPr/>
        </p:nvSpPr>
        <p:spPr>
          <a:xfrm>
            <a:off x="5400000" y="43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768000" y="2376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332000" y="1800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6948200" y="2664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1456402" y="3240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7848000" y="180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5220000" y="432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658466" y="3334559"/>
            <a:ext cx="518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solidFill>
                  <a:srgbClr val="FF0000"/>
                </a:solidFill>
              </a:rPr>
              <a:t>Pokud vynásobíme dělence i dělitele </a:t>
            </a:r>
            <a:r>
              <a:rPr lang="cs-CZ" sz="2200" b="1" i="1" dirty="0" smtClean="0">
                <a:solidFill>
                  <a:srgbClr val="FF0000"/>
                </a:solidFill>
              </a:rPr>
              <a:t>stejným </a:t>
            </a:r>
            <a:r>
              <a:rPr lang="cs-CZ" sz="2200" b="1" dirty="0" smtClean="0">
                <a:solidFill>
                  <a:srgbClr val="FF0000"/>
                </a:solidFill>
              </a:rPr>
              <a:t>číslem, podíl se nezmění!</a:t>
            </a:r>
            <a:endParaRPr lang="cs-CZ" sz="2200" b="1" dirty="0">
              <a:solidFill>
                <a:srgbClr val="FF0000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80000" y="2088000"/>
            <a:ext cx="420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dirty="0"/>
          </a:p>
        </p:txBody>
      </p:sp>
      <p:sp>
        <p:nvSpPr>
          <p:cNvPr id="95" name="Obdélník 94"/>
          <p:cNvSpPr/>
          <p:nvPr/>
        </p:nvSpPr>
        <p:spPr>
          <a:xfrm>
            <a:off x="414103" y="2088000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9 </a:t>
            </a:r>
            <a:endParaRPr lang="cs-CZ" sz="2400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80000" y="352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360000" y="3528403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576000" y="352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792274" y="3816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1008000" y="4104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6228000" y="208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6408000" y="208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6588000" y="208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6768000" y="208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6948000" y="2376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7128000" y="2664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8420862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8" fill="hold">
                      <p:stCondLst>
                        <p:cond delay="indefinite"/>
                      </p:stCondLst>
                      <p:childTnLst>
                        <p:par>
                          <p:cTn id="409" fill="hold">
                            <p:stCondLst>
                              <p:cond delay="0"/>
                            </p:stCondLst>
                            <p:childTnLst>
                              <p:par>
                                <p:cTn id="4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6" grpId="0"/>
      <p:bldP spid="77" grpId="0"/>
      <p:bldP spid="78" grpId="0"/>
      <p:bldP spid="81" grpId="0"/>
      <p:bldP spid="24" grpId="0"/>
      <p:bldP spid="26" grpId="0"/>
      <p:bldP spid="29" grpId="0"/>
      <p:bldP spid="37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7" grpId="0"/>
      <p:bldP spid="68" grpId="0"/>
      <p:bldP spid="69" grpId="0"/>
      <p:bldP spid="72" grpId="0"/>
      <p:bldP spid="74" grpId="0"/>
      <p:bldP spid="83" grpId="0"/>
      <p:bldP spid="88" grpId="0"/>
      <p:bldP spid="89" grpId="0"/>
      <p:bldP spid="90" grpId="0"/>
      <p:bldP spid="92" grpId="0"/>
      <p:bldP spid="93" grpId="0"/>
      <p:bldP spid="94" grpId="0"/>
      <p:bldP spid="3" grpId="0"/>
      <p:bldP spid="8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/>
              <a:t>Dělení desetinného čísla číslem desetinným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692188" y="1453222"/>
            <a:ext cx="6840252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desetinného čísla číslem </a:t>
            </a:r>
            <a:r>
              <a:rPr lang="cs-CZ" sz="2400" b="1" dirty="0" smtClean="0"/>
              <a:t>desetinným </a:t>
            </a:r>
            <a:r>
              <a:rPr lang="cs-CZ" sz="2400" b="1" dirty="0" smtClean="0"/>
              <a:t>(beze zbytku):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268000"/>
            <a:ext cx="1847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   : 0,4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690876" y="2283718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4000" y="2916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24000" y="2916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871760" y="2283718"/>
            <a:ext cx="32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88000" y="3204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160000"/>
            <a:ext cx="6228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</a:t>
            </a:r>
            <a:r>
              <a:rPr lang="cs-CZ" sz="2000" b="1" dirty="0" smtClean="0"/>
              <a:t>Dělence i dělitele vynásobíme číslem 10, 100, </a:t>
            </a:r>
            <a:br>
              <a:rPr lang="cs-CZ" sz="2000" b="1" dirty="0" smtClean="0"/>
            </a:br>
            <a:r>
              <a:rPr lang="cs-CZ" sz="2000" b="1" dirty="0" smtClean="0"/>
              <a:t>    1 000, …, tak aby </a:t>
            </a:r>
            <a:r>
              <a:rPr lang="cs-CZ" sz="2000" b="1" u="sng" dirty="0" smtClean="0"/>
              <a:t>dělitel</a:t>
            </a:r>
            <a:r>
              <a:rPr lang="cs-CZ" sz="2000" b="1" dirty="0" smtClean="0"/>
              <a:t> byl číslo přirozené.</a:t>
            </a:r>
            <a:endParaRPr lang="cs-CZ" sz="20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2736000"/>
            <a:ext cx="6228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</a:t>
            </a:r>
            <a:r>
              <a:rPr lang="cs-CZ" sz="2000" b="1" dirty="0" smtClean="0"/>
              <a:t>Dělíme číslem přirozeným.</a:t>
            </a:r>
            <a:endParaRPr lang="cs-CZ" sz="20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960000"/>
            <a:ext cx="6228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</a:t>
            </a:r>
            <a:r>
              <a:rPr lang="cs-CZ" sz="2000" b="1" dirty="0" smtClean="0"/>
              <a:t>Zkoušku provádíme vždy s původním zadáním.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123220" y="2283718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20000" y="396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68000" y="3492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836000" y="3600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68000" y="3204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727260" y="2679718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727260" y="2715718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2051720" y="2283718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44000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620000" y="3240000"/>
            <a:ext cx="325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83600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728000" y="324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40000" y="3636000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404000" y="399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548000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692000" y="3960000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440000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260000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1386548" y="435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2880000" y="3060000"/>
            <a:ext cx="6228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</a:t>
            </a:r>
            <a:r>
              <a:rPr lang="cs-CZ" sz="2000" b="1" dirty="0" smtClean="0"/>
              <a:t>Poněvadž platí, že po vynásobení dělence </a:t>
            </a:r>
            <a:br>
              <a:rPr lang="cs-CZ" sz="2000" b="1" dirty="0" smtClean="0"/>
            </a:br>
            <a:r>
              <a:rPr lang="cs-CZ" sz="2000" b="1" dirty="0" smtClean="0"/>
              <a:t>    i dělitele stejným číslem se nemění podíl, </a:t>
            </a:r>
            <a:br>
              <a:rPr lang="cs-CZ" sz="2000" b="1" dirty="0" smtClean="0"/>
            </a:br>
            <a:r>
              <a:rPr lang="cs-CZ" sz="2000" b="1" dirty="0" smtClean="0"/>
              <a:t>    je i výsledek původního zadání stejný.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0" y="2628000"/>
            <a:ext cx="1847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150 </a:t>
            </a:r>
            <a:r>
              <a:rPr lang="cs-CZ" sz="2400" b="1" dirty="0" smtClean="0"/>
              <a:t>: </a:t>
            </a:r>
            <a:r>
              <a:rPr lang="cs-CZ" sz="2400" b="1" dirty="0"/>
              <a:t> </a:t>
            </a:r>
            <a:r>
              <a:rPr lang="cs-CZ" sz="2400" b="1" dirty="0" smtClean="0"/>
              <a:t>  </a:t>
            </a:r>
            <a:r>
              <a:rPr lang="cs-CZ" sz="2400" b="1" dirty="0" smtClean="0"/>
              <a:t>4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cxnSp>
        <p:nvCxnSpPr>
          <p:cNvPr id="45" name="Přímá spojnice 44"/>
          <p:cNvCxnSpPr/>
          <p:nvPr/>
        </p:nvCxnSpPr>
        <p:spPr bwMode="auto">
          <a:xfrm>
            <a:off x="0" y="2681051"/>
            <a:ext cx="16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1691680" y="2628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872564" y="2628000"/>
            <a:ext cx="32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124024" y="2628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2016000" y="2628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728000" y="360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866965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31433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7" grpId="0"/>
      <p:bldP spid="28" grpId="0"/>
      <p:bldP spid="31" grpId="0"/>
      <p:bldP spid="32" grpId="0"/>
      <p:bldP spid="36" grpId="0"/>
      <p:bldP spid="7" grpId="0"/>
      <p:bldP spid="39" grpId="0"/>
      <p:bldP spid="40" grpId="0"/>
      <p:bldP spid="41" grpId="0"/>
      <p:bldP spid="42" grpId="0"/>
      <p:bldP spid="35" grpId="0"/>
      <p:bldP spid="44" grpId="0"/>
      <p:bldP spid="46" grpId="0"/>
      <p:bldP spid="47" grpId="0"/>
      <p:bldP spid="48" grpId="0"/>
      <p:bldP spid="51" grpId="0"/>
      <p:bldP spid="52" grpId="0"/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415562" y="85451"/>
            <a:ext cx="4784486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160735"/>
            <a:ext cx="363589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400000" y="1779662"/>
            <a:ext cx="36358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</a:t>
            </a:r>
            <a:r>
              <a:rPr lang="cs-CZ" sz="1900" b="1" dirty="0" smtClean="0"/>
              <a:t>Vypočítejte </a:t>
            </a:r>
            <a:r>
              <a:rPr lang="cs-CZ" sz="1900" b="1" dirty="0" smtClean="0"/>
              <a:t>kolik bylo </a:t>
            </a:r>
            <a:br>
              <a:rPr lang="cs-CZ" sz="1900" b="1" dirty="0" smtClean="0"/>
            </a:br>
            <a:r>
              <a:rPr lang="cs-CZ" sz="1900" b="1" dirty="0" smtClean="0"/>
              <a:t>    koupeno rohlíků.</a:t>
            </a:r>
            <a:endParaRPr lang="cs-CZ" sz="19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400000" y="2641735"/>
            <a:ext cx="352083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</a:t>
            </a:r>
            <a:r>
              <a:rPr lang="cs-CZ" sz="1900" b="1" dirty="0" smtClean="0"/>
              <a:t>Vypočítejte kolik </a:t>
            </a:r>
            <a:br>
              <a:rPr lang="cs-CZ" sz="1900" b="1" dirty="0" smtClean="0"/>
            </a:br>
            <a:r>
              <a:rPr lang="cs-CZ" sz="1900" b="1" dirty="0" smtClean="0"/>
              <a:t>    kilogramů banánů bylo </a:t>
            </a:r>
            <a:br>
              <a:rPr lang="cs-CZ" sz="1900" b="1" dirty="0" smtClean="0"/>
            </a:br>
            <a:r>
              <a:rPr lang="cs-CZ" sz="1900" b="1" dirty="0" smtClean="0"/>
              <a:t>    koupeno.</a:t>
            </a:r>
            <a:endParaRPr lang="cs-CZ" sz="19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4410000" y="2088000"/>
            <a:ext cx="10981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30,60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48000" y="2332800"/>
            <a:ext cx="125970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18 </a:t>
            </a:r>
            <a:r>
              <a:rPr lang="cs-CZ" sz="1600" b="1" dirty="0" smtClean="0">
                <a:latin typeface="Cambria Math"/>
                <a:ea typeface="Cambria Math"/>
                <a:cs typeface="Courier New" pitchFamily="49" charset="0"/>
              </a:rPr>
              <a:t>⨯ 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1,70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468000" y="2340000"/>
            <a:ext cx="576000" cy="27003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381104" y="4002661"/>
            <a:ext cx="9829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>
                <a:latin typeface="CourierPS" pitchFamily="49" charset="0"/>
                <a:cs typeface="Times New Roman" pitchFamily="18" charset="0"/>
              </a:rPr>
              <a:t>299,03</a:t>
            </a:r>
            <a:endParaRPr lang="cs-CZ" sz="1600" b="1" dirty="0">
              <a:latin typeface="CourierPS" pitchFamily="49" charset="0"/>
              <a:cs typeface="Times New Roman" pitchFamily="18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446000" y="468000"/>
            <a:ext cx="122413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18,33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835696" y="612606"/>
            <a:ext cx="75608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19,50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11560" y="612000"/>
            <a:ext cx="93610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cs-CZ" sz="1600" b="1" spc="-100" dirty="0" smtClean="0">
                <a:latin typeface="Courier New" pitchFamily="49" charset="0"/>
                <a:cs typeface="Courier New" pitchFamily="49" charset="0"/>
              </a:rPr>
              <a:t>0,94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kg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Obdélník 11"/>
          <p:cNvSpPr/>
          <p:nvPr/>
        </p:nvSpPr>
        <p:spPr bwMode="auto">
          <a:xfrm>
            <a:off x="576000" y="612000"/>
            <a:ext cx="576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525118" y="4299942"/>
            <a:ext cx="9829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PS" pitchFamily="49" charset="0"/>
                <a:cs typeface="Times New Roman" pitchFamily="18" charset="0"/>
              </a:rPr>
              <a:t>-</a:t>
            </a:r>
            <a:r>
              <a:rPr lang="cs-CZ" sz="1600" b="1" dirty="0" smtClean="0">
                <a:latin typeface="CourierPS" pitchFamily="49" charset="0"/>
                <a:cs typeface="Times New Roman" pitchFamily="18" charset="0"/>
              </a:rPr>
              <a:t>0,03</a:t>
            </a:r>
            <a:endParaRPr lang="cs-CZ" sz="1600" b="1" dirty="0">
              <a:latin typeface="CourierPS" pitchFamily="49" charset="0"/>
              <a:cs typeface="Times New Roman" pitchFamily="18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725892" y="4504192"/>
            <a:ext cx="135016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2600" b="1" dirty="0" smtClean="0">
                <a:latin typeface="Univers" pitchFamily="34" charset="0"/>
                <a:cs typeface="Times New Roman" pitchFamily="18" charset="0"/>
              </a:rPr>
              <a:t>299,00</a:t>
            </a:r>
            <a:endParaRPr lang="cs-CZ" sz="2600" b="1" dirty="0">
              <a:latin typeface="Univers" pitchFamily="34" charset="0"/>
              <a:cs typeface="Times New Roman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739759" y="3961388"/>
            <a:ext cx="44119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23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122" grpId="0"/>
      <p:bldP spid="17" grpId="0"/>
      <p:bldP spid="18" grpId="0"/>
      <p:bldP spid="3" grpId="0" animBg="1"/>
      <p:bldP spid="13" grpId="0" animBg="1"/>
      <p:bldP spid="14" grpId="0" animBg="1"/>
      <p:bldP spid="14" grpId="1" animBg="1"/>
      <p:bldP spid="15" grpId="0" animBg="1"/>
      <p:bldP spid="19" grpId="0" animBg="1"/>
      <p:bldP spid="20" grpId="0" animBg="1"/>
      <p:bldP spid="21" grpId="0" animBg="1"/>
      <p:bldP spid="12" grpId="0" animBg="1"/>
      <p:bldP spid="12" grpId="1" animBg="1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desetinného čísla číslem desetinným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218317"/>
            <a:ext cx="1908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26,7 </a:t>
            </a:r>
            <a:r>
              <a:rPr lang="cs-CZ" sz="2400" b="1" dirty="0" smtClean="0"/>
              <a:t>: </a:t>
            </a:r>
            <a:r>
              <a:rPr lang="cs-CZ" sz="2400" b="1" dirty="0" smtClean="0"/>
              <a:t>0,6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-1" y="2614317"/>
            <a:ext cx="1908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27,56 </a:t>
            </a:r>
            <a:r>
              <a:rPr lang="cs-CZ" sz="2400" b="1" dirty="0" smtClean="0"/>
              <a:t>: </a:t>
            </a:r>
            <a:r>
              <a:rPr lang="cs-CZ" sz="2400" b="1" dirty="0" smtClean="0"/>
              <a:t>0,8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10317"/>
            <a:ext cx="2195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297</a:t>
            </a:r>
            <a:r>
              <a:rPr lang="cs-CZ" sz="2400" b="1" dirty="0" smtClean="0"/>
              <a:t>,6 </a:t>
            </a:r>
            <a:r>
              <a:rPr lang="cs-CZ" sz="2400" b="1" dirty="0" smtClean="0"/>
              <a:t>: </a:t>
            </a:r>
            <a:r>
              <a:rPr lang="cs-CZ" sz="2400" b="1" dirty="0" smtClean="0"/>
              <a:t>0,12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406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0,51 </a:t>
            </a:r>
            <a:r>
              <a:rPr lang="cs-CZ" sz="2400" b="1" dirty="0" smtClean="0"/>
              <a:t>: </a:t>
            </a:r>
            <a:r>
              <a:rPr lang="cs-CZ" sz="2400" b="1" dirty="0" smtClean="0"/>
              <a:t>0,015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802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0,63 </a:t>
            </a:r>
            <a:r>
              <a:rPr lang="cs-CZ" sz="2400" b="1" dirty="0" smtClean="0"/>
              <a:t>: </a:t>
            </a:r>
            <a:r>
              <a:rPr lang="cs-CZ" sz="2400" b="1" dirty="0" smtClean="0"/>
              <a:t>3,6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198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2,66 </a:t>
            </a:r>
            <a:r>
              <a:rPr lang="cs-CZ" sz="2400" b="1" dirty="0" smtClean="0"/>
              <a:t>: </a:t>
            </a:r>
            <a:r>
              <a:rPr lang="cs-CZ" sz="2400" b="1" dirty="0" smtClean="0"/>
              <a:t>0,56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19672" y="2218317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44,5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763968" y="2614317"/>
            <a:ext cx="1151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34,45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979712" y="3010317"/>
            <a:ext cx="1223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2 480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979712" y="3406317"/>
            <a:ext cx="611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34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19672" y="3802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0,175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763688" y="4198317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4,75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2915816" y="1419622"/>
            <a:ext cx="6120680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/>
              <a:t>Dělení desetinného čísla číslem desetinným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351726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desetinného čísla číslem </a:t>
            </a:r>
            <a:r>
              <a:rPr lang="cs-CZ" sz="2400" b="1" dirty="0" smtClean="0"/>
              <a:t>desetinným </a:t>
            </a:r>
            <a:r>
              <a:rPr lang="cs-CZ" sz="2400" b="1" dirty="0" smtClean="0"/>
              <a:t>(se zbytkem):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496" y="2520000"/>
            <a:ext cx="2015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6</a:t>
            </a:r>
            <a:r>
              <a:rPr lang="cs-CZ" sz="2400" b="1" dirty="0" smtClean="0"/>
              <a:t>5       : </a:t>
            </a:r>
            <a:r>
              <a:rPr lang="cs-CZ" sz="2400" b="1" dirty="0" smtClean="0"/>
              <a:t>0,7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944000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65182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79496" y="324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60000" y="3240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124000" y="252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60000" y="3600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412000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799212" y="463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76000" y="396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76000" y="3600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2087808" y="2916000"/>
            <a:ext cx="1764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088032" y="2952000"/>
            <a:ext cx="1764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2304000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43128" y="3910365"/>
            <a:ext cx="1129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93,62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775218" y="4270365"/>
            <a:ext cx="106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0,7</a:t>
            </a:r>
            <a:endParaRPr lang="cs-CZ" sz="2400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547212" y="4666365"/>
            <a:ext cx="100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206304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871212" y="4629600"/>
            <a:ext cx="253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655212" y="46296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475212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1583212" y="5026365"/>
            <a:ext cx="97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61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3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024000" y="4162307"/>
            <a:ext cx="972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0,006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835961" y="2502000"/>
            <a:ext cx="115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</a:t>
            </a:r>
            <a:r>
              <a:rPr lang="cs-CZ" sz="2400" b="1" dirty="0" smtClean="0"/>
              <a:t>0,006)</a:t>
            </a:r>
            <a:endParaRPr lang="cs-CZ" sz="2400" b="1" dirty="0"/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3059832" y="4607965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ovéPole 53"/>
          <p:cNvSpPr txBox="1"/>
          <p:nvPr/>
        </p:nvSpPr>
        <p:spPr>
          <a:xfrm>
            <a:off x="2844000" y="3816024"/>
            <a:ext cx="1162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65,534</a:t>
            </a:r>
            <a:endParaRPr lang="cs-CZ" sz="2400" b="1" dirty="0"/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2915364" y="5040024"/>
            <a:ext cx="100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3960000" y="3600000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</a:t>
            </a:r>
            <a:r>
              <a:rPr lang="cs-CZ" sz="1600" b="1" dirty="0" smtClean="0"/>
              <a:t>Při určování zbytku se musíme podívat pod </a:t>
            </a:r>
            <a:br>
              <a:rPr lang="cs-CZ" sz="1600" b="1" dirty="0" smtClean="0"/>
            </a:br>
            <a:r>
              <a:rPr lang="cs-CZ" sz="1600" b="1" dirty="0" smtClean="0"/>
              <a:t>    kterým řádem </a:t>
            </a:r>
            <a:r>
              <a:rPr lang="cs-CZ" sz="1600" b="1" dirty="0" smtClean="0"/>
              <a:t>(</a:t>
            </a:r>
            <a:r>
              <a:rPr lang="cs-CZ" sz="1600" b="1" i="1" dirty="0" smtClean="0"/>
              <a:t>v původním příkladu!</a:t>
            </a:r>
            <a:r>
              <a:rPr lang="cs-CZ" sz="1600" b="1" dirty="0" smtClean="0"/>
              <a:t>) číslo </a:t>
            </a:r>
            <a:r>
              <a:rPr lang="cs-CZ" sz="1600" b="1" dirty="0" smtClean="0"/>
              <a:t>je </a:t>
            </a:r>
            <a:r>
              <a:rPr lang="cs-CZ" sz="1600" b="1" dirty="0" smtClean="0"/>
              <a:t/>
            </a:r>
            <a:br>
              <a:rPr lang="cs-CZ" sz="1600" b="1" dirty="0" smtClean="0"/>
            </a:br>
            <a:r>
              <a:rPr lang="cs-CZ" sz="1600" b="1" dirty="0" smtClean="0"/>
              <a:t>    a </a:t>
            </a:r>
            <a:r>
              <a:rPr lang="cs-CZ" sz="1600" b="1" dirty="0" smtClean="0"/>
              <a:t>podle toho teprve </a:t>
            </a:r>
            <a:r>
              <a:rPr lang="cs-CZ" sz="1600" b="1" dirty="0" smtClean="0"/>
              <a:t>zbytek určíme. </a:t>
            </a:r>
            <a:br>
              <a:rPr lang="cs-CZ" sz="1600" b="1" dirty="0" smtClean="0"/>
            </a:br>
            <a:r>
              <a:rPr lang="cs-CZ" sz="1600" b="1" dirty="0" smtClean="0"/>
              <a:t>    Pokud budeme určovat zbytek z upraveného </a:t>
            </a:r>
            <a:br>
              <a:rPr lang="cs-CZ" sz="1600" b="1" dirty="0" smtClean="0"/>
            </a:br>
            <a:r>
              <a:rPr lang="cs-CZ" sz="1600" b="1" dirty="0" smtClean="0"/>
              <a:t>    příkladu, musíme ho vydělit číslem, kterým </a:t>
            </a:r>
            <a:br>
              <a:rPr lang="cs-CZ" sz="1600" b="1" dirty="0" smtClean="0"/>
            </a:br>
            <a:r>
              <a:rPr lang="cs-CZ" sz="1600" b="1" dirty="0" smtClean="0"/>
              <a:t>    jsme původní příklad násobili.</a:t>
            </a:r>
            <a:endParaRPr lang="cs-CZ" sz="16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3167808" y="463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3420000" y="46188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239808" y="4618800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3023808" y="46188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843808" y="46188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936000" y="3312000"/>
            <a:ext cx="1028" cy="108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ovéPole 65"/>
          <p:cNvSpPr txBox="1"/>
          <p:nvPr/>
        </p:nvSpPr>
        <p:spPr>
          <a:xfrm>
            <a:off x="3960000" y="2160000"/>
            <a:ext cx="518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</a:t>
            </a:r>
            <a:r>
              <a:rPr lang="cs-CZ" sz="1600" b="1" dirty="0" smtClean="0"/>
              <a:t>Dělence i dělitele vynásobíme číslem 10, 100, </a:t>
            </a:r>
            <a:br>
              <a:rPr lang="cs-CZ" sz="1600" b="1" dirty="0" smtClean="0"/>
            </a:br>
            <a:r>
              <a:rPr lang="cs-CZ" sz="1600" b="1" dirty="0" smtClean="0"/>
              <a:t>    1 000, …, tak aby </a:t>
            </a:r>
            <a:r>
              <a:rPr lang="cs-CZ" sz="1600" b="1" u="sng" dirty="0" smtClean="0"/>
              <a:t>dělitel</a:t>
            </a:r>
            <a:r>
              <a:rPr lang="cs-CZ" sz="1600" b="1" dirty="0" smtClean="0"/>
              <a:t> byl číslo přirozené.</a:t>
            </a:r>
            <a:endParaRPr lang="cs-CZ" sz="16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3960000" y="2628000"/>
            <a:ext cx="489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</a:t>
            </a:r>
            <a:r>
              <a:rPr lang="cs-CZ" sz="1600" b="1" dirty="0" smtClean="0"/>
              <a:t>Dělíme číslem přirozeným.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960000" y="2880000"/>
            <a:ext cx="51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</a:t>
            </a:r>
            <a:r>
              <a:rPr lang="cs-CZ" sz="1600" b="1" dirty="0" smtClean="0"/>
              <a:t>Poněvadž platí, že po vynásobení dělence </a:t>
            </a:r>
            <a:r>
              <a:rPr lang="cs-CZ" sz="1600" b="1" dirty="0"/>
              <a:t/>
            </a:r>
            <a:br>
              <a:rPr lang="cs-CZ" sz="1600" b="1" dirty="0"/>
            </a:br>
            <a:r>
              <a:rPr lang="cs-CZ" sz="1600" b="1" dirty="0" smtClean="0"/>
              <a:t>   </a:t>
            </a:r>
            <a:r>
              <a:rPr lang="cs-CZ" sz="1600" b="1" dirty="0" smtClean="0"/>
              <a:t> i dělitele stejným číslem se nemění podíl, </a:t>
            </a:r>
            <a:br>
              <a:rPr lang="cs-CZ" sz="1600" b="1" dirty="0" smtClean="0"/>
            </a:br>
            <a:r>
              <a:rPr lang="cs-CZ" sz="1600" b="1" dirty="0" smtClean="0"/>
              <a:t>    je i výsledek původního zadání stejný.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5496" y="2880000"/>
            <a:ext cx="2015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655,4  </a:t>
            </a:r>
            <a:r>
              <a:rPr lang="cs-CZ" sz="2400" b="1" dirty="0" smtClean="0"/>
              <a:t>: </a:t>
            </a:r>
            <a:r>
              <a:rPr lang="cs-CZ" sz="2400" b="1" dirty="0"/>
              <a:t> </a:t>
            </a:r>
            <a:r>
              <a:rPr lang="cs-CZ" sz="2400" b="1" dirty="0" smtClean="0"/>
              <a:t>  </a:t>
            </a:r>
            <a:r>
              <a:rPr lang="cs-CZ" sz="2400" b="1" dirty="0" smtClean="0"/>
              <a:t>7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979712" y="288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160000" y="288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2412056" y="288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304000" y="288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2808000" y="2880000"/>
            <a:ext cx="1015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</a:t>
            </a:r>
            <a:r>
              <a:rPr lang="cs-CZ" sz="2400" b="1" dirty="0" smtClean="0"/>
              <a:t>0,06)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2592000" y="288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2592000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95325" y="2921379"/>
            <a:ext cx="187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756000" y="396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756000" y="432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92000" y="288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91" name="Přímá spojnice se šipkou 90"/>
          <p:cNvCxnSpPr/>
          <p:nvPr/>
        </p:nvCxnSpPr>
        <p:spPr bwMode="auto">
          <a:xfrm flipH="1" flipV="1">
            <a:off x="936000" y="2880880"/>
            <a:ext cx="1028" cy="1512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" name="TextovéPole 91"/>
          <p:cNvSpPr txBox="1"/>
          <p:nvPr/>
        </p:nvSpPr>
        <p:spPr>
          <a:xfrm>
            <a:off x="792000" y="252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223200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3618000" y="4620203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0136615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000"/>
                            </p:stCondLst>
                            <p:childTnLst>
                              <p:par>
                                <p:cTn id="1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1000"/>
                            </p:stCondLst>
                            <p:childTnLst>
                              <p:par>
                                <p:cTn id="3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6" grpId="0"/>
      <p:bldP spid="77" grpId="0"/>
      <p:bldP spid="78" grpId="0"/>
      <p:bldP spid="81" grpId="0"/>
      <p:bldP spid="24" grpId="0"/>
      <p:bldP spid="25" grpId="0"/>
      <p:bldP spid="26" grpId="0"/>
      <p:bldP spid="29" grpId="0"/>
      <p:bldP spid="37" grpId="0"/>
      <p:bldP spid="28" grpId="0"/>
      <p:bldP spid="7" grpId="0"/>
      <p:bldP spid="39" grpId="0"/>
      <p:bldP spid="40" grpId="0"/>
      <p:bldP spid="41" grpId="0"/>
      <p:bldP spid="42" grpId="0"/>
      <p:bldP spid="45" grpId="0"/>
      <p:bldP spid="46" grpId="0"/>
      <p:bldP spid="47" grpId="0"/>
      <p:bldP spid="48" grpId="0"/>
      <p:bldP spid="54" grpId="0"/>
      <p:bldP spid="57" grpId="0"/>
      <p:bldP spid="59" grpId="0"/>
      <p:bldP spid="60" grpId="0"/>
      <p:bldP spid="61" grpId="0"/>
      <p:bldP spid="62" grpId="0"/>
      <p:bldP spid="63" grpId="0"/>
      <p:bldP spid="66" grpId="0"/>
      <p:bldP spid="67" grpId="0"/>
      <p:bldP spid="69" grpId="0"/>
      <p:bldP spid="70" grpId="0"/>
      <p:bldP spid="71" grpId="0"/>
      <p:bldP spid="72" grpId="0"/>
      <p:bldP spid="73" grpId="0"/>
      <p:bldP spid="80" grpId="0"/>
      <p:bldP spid="82" grpId="0"/>
      <p:bldP spid="83" grpId="0"/>
      <p:bldP spid="84" grpId="0"/>
      <p:bldP spid="88" grpId="0"/>
      <p:bldP spid="89" grpId="0"/>
      <p:bldP spid="90" grpId="0"/>
      <p:bldP spid="90" grpId="1"/>
      <p:bldP spid="92" grpId="0"/>
      <p:bldP spid="92" grpId="1"/>
      <p:bldP spid="93" grpId="0"/>
      <p:bldP spid="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desetinného čísla číslem desetinným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79512" y="1523568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 s přesností </a:t>
            </a:r>
            <a:br>
              <a:rPr lang="cs-CZ" sz="2000" b="1" dirty="0" smtClean="0"/>
            </a:br>
            <a:r>
              <a:rPr lang="cs-CZ" sz="2000" b="1" dirty="0" smtClean="0"/>
              <a:t>na 4 platné číslice: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434341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38,5 </a:t>
            </a:r>
            <a:r>
              <a:rPr lang="cs-CZ" sz="2400" b="1" dirty="0" smtClean="0"/>
              <a:t>: </a:t>
            </a:r>
            <a:r>
              <a:rPr lang="cs-CZ" sz="2400" b="1" dirty="0" smtClean="0"/>
              <a:t>0,3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-1" y="2830341"/>
            <a:ext cx="1691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0,3 </a:t>
            </a:r>
            <a:r>
              <a:rPr lang="cs-CZ" sz="2400" b="1" dirty="0" smtClean="0"/>
              <a:t>: </a:t>
            </a:r>
            <a:r>
              <a:rPr lang="cs-CZ" sz="2400" b="1" dirty="0" smtClean="0"/>
              <a:t>0,7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226341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7,9 </a:t>
            </a:r>
            <a:r>
              <a:rPr lang="cs-CZ" sz="2400" b="1" dirty="0" smtClean="0"/>
              <a:t>: </a:t>
            </a:r>
            <a:r>
              <a:rPr lang="cs-CZ" sz="2400" b="1" dirty="0" smtClean="0"/>
              <a:t>1,3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62234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7,512 </a:t>
            </a:r>
            <a:r>
              <a:rPr lang="cs-CZ" sz="2400" b="1" dirty="0" smtClean="0"/>
              <a:t>: </a:t>
            </a:r>
            <a:r>
              <a:rPr lang="cs-CZ" sz="2400" b="1" dirty="0" smtClean="0"/>
              <a:t>0,17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4018341"/>
            <a:ext cx="1979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0,58 </a:t>
            </a:r>
            <a:r>
              <a:rPr lang="cs-CZ" sz="2400" b="1" dirty="0" smtClean="0"/>
              <a:t>: </a:t>
            </a:r>
            <a:r>
              <a:rPr lang="cs-CZ" sz="2400" b="1" dirty="0" smtClean="0"/>
              <a:t>2,3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414341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37 </a:t>
            </a:r>
            <a:r>
              <a:rPr lang="cs-CZ" sz="2400" b="1" dirty="0" smtClean="0"/>
              <a:t>: </a:t>
            </a:r>
            <a:r>
              <a:rPr lang="cs-CZ" sz="2400" b="1" dirty="0" smtClean="0"/>
              <a:t>7,6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19672" y="2434341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128,3 </a:t>
            </a:r>
            <a:r>
              <a:rPr lang="cs-CZ" sz="2400" b="1" u="dbl" dirty="0" smtClean="0"/>
              <a:t>(</a:t>
            </a:r>
            <a:r>
              <a:rPr lang="cs-CZ" sz="2400" b="1" u="dbl" dirty="0" smtClean="0"/>
              <a:t>0,01</a:t>
            </a:r>
            <a:r>
              <a:rPr lang="cs-CZ" sz="2400" b="1" u="dbl" dirty="0" smtClean="0"/>
              <a:t>)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440159" y="2830341"/>
            <a:ext cx="2699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0,428 5 </a:t>
            </a:r>
            <a:r>
              <a:rPr lang="cs-CZ" sz="2400" b="1" u="dbl" dirty="0" smtClean="0"/>
              <a:t>(</a:t>
            </a:r>
            <a:r>
              <a:rPr lang="cs-CZ" sz="2400" b="1" u="dbl" dirty="0" smtClean="0"/>
              <a:t>0,000 05)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475656" y="3226341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6,076 </a:t>
            </a:r>
            <a:r>
              <a:rPr lang="cs-CZ" sz="2400" b="1" u="dbl" dirty="0" smtClean="0"/>
              <a:t>(</a:t>
            </a:r>
            <a:r>
              <a:rPr lang="cs-CZ" sz="2400" b="1" u="dbl" dirty="0" smtClean="0"/>
              <a:t>0,001 2)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979712" y="3622341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44,18 </a:t>
            </a:r>
            <a:r>
              <a:rPr lang="cs-CZ" sz="2400" b="1" u="dbl" dirty="0" smtClean="0"/>
              <a:t>(</a:t>
            </a:r>
            <a:r>
              <a:rPr lang="cs-CZ" sz="2400" b="1" u="dbl" dirty="0" smtClean="0"/>
              <a:t>0,001 4)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19672" y="4018341"/>
            <a:ext cx="2736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0,252 1 (0,000 17)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403648" y="4414341"/>
            <a:ext cx="2843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4,868 </a:t>
            </a:r>
            <a:r>
              <a:rPr lang="cs-CZ" sz="2400" b="1" u="dbl" dirty="0" smtClean="0"/>
              <a:t>(</a:t>
            </a:r>
            <a:r>
              <a:rPr lang="cs-CZ" sz="2400" b="1" u="dbl" dirty="0" smtClean="0"/>
              <a:t>0,003 2</a:t>
            </a:r>
            <a:r>
              <a:rPr lang="cs-CZ" sz="2400" b="1" u="dbl" dirty="0" smtClean="0"/>
              <a:t>)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4247457" y="1419622"/>
            <a:ext cx="4789039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4153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000" b="1" dirty="0"/>
              <a:t>Dělení desetinného čísla číslem desetinným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419622"/>
            <a:ext cx="9156804" cy="124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000" b="1" dirty="0"/>
              <a:t>Karolína Erbanová </a:t>
            </a:r>
            <a:r>
              <a:rPr lang="cs-CZ" sz="2000" b="1" dirty="0" smtClean="0"/>
              <a:t>v roce 2013 počtvrté </a:t>
            </a:r>
            <a:r>
              <a:rPr lang="cs-CZ" sz="2000" b="1" dirty="0"/>
              <a:t>za sebou na ME </a:t>
            </a:r>
            <a:r>
              <a:rPr lang="cs-CZ" sz="2000" b="1" dirty="0" smtClean="0"/>
              <a:t>ve víceboji ovládla </a:t>
            </a:r>
            <a:r>
              <a:rPr lang="cs-CZ" sz="2000" b="1" dirty="0"/>
              <a:t>pětistovku, navíc časem 38,72 vytvořila nový rekord </a:t>
            </a:r>
            <a:r>
              <a:rPr lang="cs-CZ" sz="2000" b="1" dirty="0" smtClean="0"/>
              <a:t>mistrovství. Kolik metrů ujela za 1 sekundu (vypočtěte s přesností na centimetry)</a:t>
            </a:r>
            <a:r>
              <a:rPr lang="cs-CZ" sz="2000" b="1" dirty="0" smtClean="0"/>
              <a:t>?</a:t>
            </a:r>
            <a:endParaRPr lang="cs-CZ" sz="20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758357"/>
            <a:ext cx="424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38,72 s …… 500 metrů 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3118357"/>
            <a:ext cx="3528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      1 s</a:t>
            </a:r>
            <a:r>
              <a:rPr lang="cs-CZ" sz="2400" b="1" dirty="0" smtClean="0"/>
              <a:t> ……     x metrů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550357"/>
            <a:ext cx="34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3478357"/>
            <a:ext cx="273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x </a:t>
            </a:r>
            <a:r>
              <a:rPr lang="cs-CZ" sz="2400" b="1" dirty="0" smtClean="0"/>
              <a:t>= </a:t>
            </a:r>
            <a:r>
              <a:rPr lang="cs-CZ" sz="2400" b="1" dirty="0" smtClean="0"/>
              <a:t>500 : 38,72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838357"/>
            <a:ext cx="1655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x </a:t>
            </a:r>
            <a:r>
              <a:rPr lang="cs-CZ" sz="2400" b="1" dirty="0" smtClean="0"/>
              <a:t>= </a:t>
            </a:r>
            <a:r>
              <a:rPr lang="cs-CZ" sz="2400" b="1" dirty="0" smtClean="0"/>
              <a:t>12,91 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426393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422793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x </a:t>
            </a:r>
            <a:r>
              <a:rPr lang="cs-CZ" sz="2400" b="1" dirty="0" smtClean="0"/>
              <a:t>= </a:t>
            </a:r>
            <a:r>
              <a:rPr lang="cs-CZ" sz="2400" b="1" dirty="0" smtClean="0"/>
              <a:t>12,91 </a:t>
            </a:r>
            <a:r>
              <a:rPr lang="cs-CZ" sz="2400" b="1" dirty="0" smtClean="0"/>
              <a:t>m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62393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3366000" y="4659934"/>
            <a:ext cx="561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Karolína ujela průměrně 12,91 metru.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65993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ovéPole 1"/>
          <p:cNvSpPr txBox="1"/>
          <p:nvPr/>
        </p:nvSpPr>
        <p:spPr>
          <a:xfrm>
            <a:off x="2158023" y="227442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6012160" y="264375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To znamená na </a:t>
            </a:r>
            <a:r>
              <a:rPr lang="cs-CZ" b="1" dirty="0" smtClean="0">
                <a:solidFill>
                  <a:srgbClr val="FF0000"/>
                </a:solidFill>
              </a:rPr>
              <a:t>dvě</a:t>
            </a:r>
            <a:r>
              <a:rPr lang="cs-CZ" b="1" dirty="0" smtClean="0">
                <a:solidFill>
                  <a:srgbClr val="003399"/>
                </a:solidFill>
              </a:rPr>
              <a:t> desetinná místa.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374046" y="2355726"/>
            <a:ext cx="676995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dirty="0"/>
              <a:t>http://www.sport.cz/ostatni/ostatni/clanek/443462-sablikova-je-v-polovine-viceboje-na-me-sedma-vede-suverenni-wustova.html#article-artcl</a:t>
            </a:r>
          </a:p>
        </p:txBody>
      </p:sp>
    </p:spTree>
    <p:extLst>
      <p:ext uri="{BB962C8B-B14F-4D97-AF65-F5344CB8AC3E}">
        <p14:creationId xmlns:p14="http://schemas.microsoft.com/office/powerpoint/2010/main" val="321215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7" grpId="0"/>
      <p:bldP spid="32" grpId="0"/>
      <p:bldP spid="35" grpId="0"/>
      <p:bldP spid="39" grpId="0"/>
      <p:bldP spid="43" grpId="0"/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desetinného čísla číslem desetinným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79512" y="152356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Vypočtěte: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1851671"/>
            <a:ext cx="313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8,4 - 0,8 : 0,2 + 0,2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916000" y="185167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4,6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3915704" y="1419622"/>
            <a:ext cx="5120792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0" y="2391671"/>
            <a:ext cx="349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(8,4 - 0,8) : 0,2 + 0,2 =</a:t>
            </a:r>
            <a:endParaRPr lang="cs-CZ" sz="24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2931671"/>
            <a:ext cx="349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8,4 - 0,8 : (0,2 + 0,2)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3471671"/>
            <a:ext cx="349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8,4 – (0,8 : 0,2 + 0,2) =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4011671"/>
            <a:ext cx="3707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(8,4 – 0,8) : (0,2 + 0,2) =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060000" y="2391670"/>
            <a:ext cx="783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38,2</a:t>
            </a:r>
            <a:endParaRPr lang="cs-CZ" sz="2400" b="1" u="dbl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132000" y="2931671"/>
            <a:ext cx="783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6,4</a:t>
            </a:r>
            <a:endParaRPr lang="cs-CZ" sz="2400" b="1" u="dbl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204000" y="3471671"/>
            <a:ext cx="783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4,2</a:t>
            </a:r>
            <a:endParaRPr lang="cs-CZ" sz="2400" b="1" u="dbl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419011" y="4011671"/>
            <a:ext cx="568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19</a:t>
            </a:r>
            <a:endParaRPr lang="cs-CZ" sz="2400" b="1" u="dbl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4515966"/>
            <a:ext cx="3707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Násobení a dělení má přednost před sčítáním a odčítáním!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6018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28" grpId="0"/>
      <p:bldP spid="5" grpId="0" animBg="1"/>
      <p:bldP spid="17" grpId="0"/>
      <p:bldP spid="18" grpId="0"/>
      <p:bldP spid="22" grpId="0"/>
      <p:bldP spid="23" grpId="0"/>
      <p:bldP spid="24" grpId="0"/>
      <p:bldP spid="25" grpId="0"/>
      <p:bldP spid="26" grpId="0"/>
      <p:bldP spid="27" grpId="0"/>
      <p:bldP spid="2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3262</TotalTime>
  <Words>557</Words>
  <Application>Microsoft Office PowerPoint</Application>
  <PresentationFormat>Předvádění na obrazovce (16:9)</PresentationFormat>
  <Paragraphs>209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Dělení desetinných čísel 3. část</vt:lpstr>
      <vt:lpstr>Dělení desetinných čísel Dělení desetinného čísla číslem desetinným</vt:lpstr>
      <vt:lpstr>Dělení desetinných čísel Dělení desetinného čísla číslem desetinným</vt:lpstr>
      <vt:lpstr>V obchodě:</vt:lpstr>
      <vt:lpstr>Dělení desetinných čísel Dělení desetinného čísla číslem desetinným</vt:lpstr>
      <vt:lpstr>Dělení desetinných čísel Dělení desetinného čísla číslem desetinným</vt:lpstr>
      <vt:lpstr>Dělení desetinných čísel Dělení desetinného čísla číslem desetinným</vt:lpstr>
      <vt:lpstr>Dělení desetinných čísel Dělení desetinného čísla číslem desetinným</vt:lpstr>
      <vt:lpstr>Dělení desetinných čísel Dělení desetinného čísla číslem desetinným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454</cp:revision>
  <dcterms:created xsi:type="dcterms:W3CDTF">2012-01-02T08:14:14Z</dcterms:created>
  <dcterms:modified xsi:type="dcterms:W3CDTF">2013-01-12T20:56:03Z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