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4" r:id="rId3"/>
    <p:sldId id="302" r:id="rId4"/>
    <p:sldId id="303" r:id="rId5"/>
    <p:sldId id="308" r:id="rId6"/>
    <p:sldId id="315" r:id="rId7"/>
    <p:sldId id="317" r:id="rId8"/>
    <p:sldId id="318" r:id="rId9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95" d="100"/>
          <a:sy n="95" d="100"/>
        </p:scale>
        <p:origin x="-58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789552"/>
            <a:ext cx="7772400" cy="1206134"/>
          </a:xfrm>
        </p:spPr>
        <p:txBody>
          <a:bodyPr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800" b="1" dirty="0" smtClean="0"/>
              <a:t>2. část</a:t>
            </a:r>
            <a:endParaRPr lang="cs-CZ" sz="28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/>
              <a:t>Dělení desetinného čísla číslem přirozeným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8351726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Postup při dělení desetinného čísla číslem přirozeným (beze zbytku):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-36512" y="2520000"/>
            <a:ext cx="1547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15,4 : 4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331640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44000" y="288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60000" y="2880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584024" y="2520000"/>
            <a:ext cx="323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38300" y="3240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160000"/>
            <a:ext cx="6228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Dělíme jako dvě přirozená čísla, dokud není </a:t>
            </a:r>
            <a:br>
              <a:rPr lang="cs-CZ" sz="2000" b="1" dirty="0" smtClean="0"/>
            </a:br>
            <a:r>
              <a:rPr lang="cs-CZ" sz="2000" b="1" dirty="0" smtClean="0"/>
              <a:t>    třeba připsat číslici, která je v dělenci </a:t>
            </a:r>
            <a:br>
              <a:rPr lang="cs-CZ" sz="2000" b="1" dirty="0" smtClean="0"/>
            </a:br>
            <a:r>
              <a:rPr lang="cs-CZ" sz="2000" b="1" dirty="0" smtClean="0"/>
              <a:t>    za desetinnou čárkou.</a:t>
            </a:r>
            <a:endParaRPr lang="cs-CZ" sz="20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060000"/>
            <a:ext cx="6228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Ve výsledku zapíšeme desetinnou čárku.</a:t>
            </a:r>
            <a:endParaRPr lang="cs-CZ" sz="20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3960000"/>
            <a:ext cx="6228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4. Postup </a:t>
            </a:r>
            <a:r>
              <a:rPr lang="cs-CZ" sz="2000" b="1" dirty="0"/>
              <a:t>opakujeme podle zadání příkladu (na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daný počet desetinných míst) nebo dokud není </a:t>
            </a:r>
            <a:br>
              <a:rPr lang="cs-CZ" sz="2000" b="1" dirty="0" smtClean="0"/>
            </a:br>
            <a:r>
              <a:rPr lang="cs-CZ" sz="2000" b="1" dirty="0" smtClean="0"/>
              <a:t>    zbytek 0.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763984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871220" y="4342333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76000" y="360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123220" y="3982333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76000" y="3240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368024" y="2916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368024" y="2952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495272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727220" y="3622333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979220" y="3622333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160000" y="3622333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871220" y="3622333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847195" y="3982333"/>
            <a:ext cx="32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19220" y="4378333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2160000" y="4342333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980000" y="4342333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727220" y="4342333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547220" y="4342333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1655220" y="4738333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2880000" y="3384000"/>
            <a:ext cx="6228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Pokračujeme v dělení a výsledek zapíšeme </a:t>
            </a:r>
            <a:br>
              <a:rPr lang="cs-CZ" sz="2000" b="1" dirty="0" smtClean="0"/>
            </a:br>
            <a:r>
              <a:rPr lang="cs-CZ" sz="2000" b="1" dirty="0" smtClean="0"/>
              <a:t>    za desetinnou čárku.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8420862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6" grpId="0"/>
      <p:bldP spid="27" grpId="0"/>
      <p:bldP spid="29" grpId="0"/>
      <p:bldP spid="37" grpId="0"/>
      <p:bldP spid="28" grpId="0"/>
      <p:bldP spid="31" grpId="0"/>
      <p:bldP spid="32" grpId="0"/>
      <p:bldP spid="36" grpId="0"/>
      <p:bldP spid="7" grpId="0"/>
      <p:bldP spid="39" grpId="0"/>
      <p:bldP spid="40" grpId="0"/>
      <p:bldP spid="41" grpId="0"/>
      <p:bldP spid="42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t="-567" r="21184" b="567"/>
          <a:stretch/>
        </p:blipFill>
        <p:spPr bwMode="auto">
          <a:xfrm rot="16200000">
            <a:off x="415562" y="85451"/>
            <a:ext cx="4784486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104" y="160735"/>
            <a:ext cx="363589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 obchodě:</a:t>
            </a:r>
            <a:endParaRPr lang="cs-CZ" sz="3200" dirty="0"/>
          </a:p>
        </p:txBody>
      </p:sp>
      <p:sp>
        <p:nvSpPr>
          <p:cNvPr id="10" name="Obdélník 9"/>
          <p:cNvSpPr/>
          <p:nvPr/>
        </p:nvSpPr>
        <p:spPr bwMode="auto">
          <a:xfrm>
            <a:off x="1223476" y="1571674"/>
            <a:ext cx="1368152" cy="27003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400000" y="1491630"/>
            <a:ext cx="36358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1. Vypočítejte cenu </a:t>
            </a:r>
            <a:r>
              <a:rPr lang="cs-CZ" sz="1900" b="1" dirty="0"/>
              <a:t>j</a:t>
            </a:r>
            <a:r>
              <a:rPr lang="cs-CZ" sz="1900" b="1" dirty="0" smtClean="0"/>
              <a:t>ednoho </a:t>
            </a:r>
            <a:br>
              <a:rPr lang="cs-CZ" sz="1900" b="1" dirty="0" smtClean="0"/>
            </a:br>
            <a:r>
              <a:rPr lang="cs-CZ" sz="1900" b="1" dirty="0" smtClean="0"/>
              <a:t>    Pikaa.</a:t>
            </a:r>
            <a:endParaRPr lang="cs-CZ" sz="19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400000" y="2034998"/>
            <a:ext cx="36358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2. Vypočítejte cenu jednoho </a:t>
            </a:r>
            <a:br>
              <a:rPr lang="cs-CZ" sz="1900" b="1" dirty="0" smtClean="0"/>
            </a:br>
            <a:r>
              <a:rPr lang="cs-CZ" sz="1900" b="1" dirty="0" smtClean="0"/>
              <a:t>    rohlíku.</a:t>
            </a:r>
            <a:endParaRPr lang="cs-CZ" sz="19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400000" y="2641735"/>
            <a:ext cx="352083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3. Vypočítejte kolik </a:t>
            </a:r>
            <a:br>
              <a:rPr lang="cs-CZ" sz="1900" b="1" dirty="0" smtClean="0"/>
            </a:br>
            <a:r>
              <a:rPr lang="cs-CZ" sz="1900" b="1" dirty="0" smtClean="0"/>
              <a:t>    kilogramů banánů bylo </a:t>
            </a:r>
            <a:br>
              <a:rPr lang="cs-CZ" sz="1900" b="1" dirty="0" smtClean="0"/>
            </a:br>
            <a:r>
              <a:rPr lang="cs-CZ" sz="1900" b="1" dirty="0" smtClean="0"/>
              <a:t>    koupeno.</a:t>
            </a:r>
            <a:endParaRPr lang="cs-CZ" sz="19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4410000" y="2088000"/>
            <a:ext cx="10981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27,60</a:t>
            </a:r>
            <a:r>
              <a:rPr lang="cs-CZ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48000" y="2332800"/>
            <a:ext cx="125970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12 </a:t>
            </a:r>
            <a:r>
              <a:rPr lang="cs-CZ" sz="1600" b="1" dirty="0" smtClean="0">
                <a:latin typeface="Cambria Math"/>
                <a:ea typeface="Cambria Math"/>
                <a:cs typeface="Courier New" pitchFamily="49" charset="0"/>
              </a:rPr>
              <a:t>⨯ 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2,30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1223846" y="1926027"/>
            <a:ext cx="1368152" cy="27003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381104" y="4002661"/>
            <a:ext cx="9829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1600" b="1" dirty="0" smtClean="0">
                <a:latin typeface="CourierPS" pitchFamily="49" charset="0"/>
                <a:cs typeface="Times New Roman" pitchFamily="18" charset="0"/>
              </a:rPr>
              <a:t>301,35</a:t>
            </a:r>
            <a:endParaRPr lang="cs-CZ" sz="1600" b="1" dirty="0">
              <a:latin typeface="CourierPS" pitchFamily="49" charset="0"/>
              <a:cs typeface="Times New Roman" pitchFamily="18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446000" y="468000"/>
            <a:ext cx="122413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23,65</a:t>
            </a:r>
            <a:r>
              <a:rPr lang="cs-CZ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835696" y="612606"/>
            <a:ext cx="75608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25,00</a:t>
            </a:r>
            <a:r>
              <a:rPr lang="cs-CZ" sz="1000" b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11560" y="612000"/>
            <a:ext cx="93610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cs-CZ" sz="1600" b="1" spc="-100" dirty="0" smtClean="0">
                <a:latin typeface="Courier New" pitchFamily="49" charset="0"/>
                <a:cs typeface="Courier New" pitchFamily="49" charset="0"/>
              </a:rPr>
              <a:t>0,946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kg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Obdélník 11"/>
          <p:cNvSpPr/>
          <p:nvPr/>
        </p:nvSpPr>
        <p:spPr bwMode="auto">
          <a:xfrm>
            <a:off x="611560" y="579221"/>
            <a:ext cx="576000" cy="27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525118" y="4299942"/>
            <a:ext cx="9829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1600" b="1" dirty="0" smtClean="0">
                <a:latin typeface="CourierPS" pitchFamily="49" charset="0"/>
                <a:cs typeface="Times New Roman" pitchFamily="18" charset="0"/>
              </a:rPr>
              <a:t>-0,35</a:t>
            </a:r>
            <a:endParaRPr lang="cs-CZ" sz="1600" b="1" dirty="0">
              <a:latin typeface="CourierPS" pitchFamily="49" charset="0"/>
              <a:cs typeface="Times New Roman" pitchFamily="18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725892" y="4504192"/>
            <a:ext cx="135016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 anchor="t" anchorCtr="0">
            <a:spAutoFit/>
          </a:bodyPr>
          <a:lstStyle/>
          <a:p>
            <a:r>
              <a:rPr lang="cs-CZ" sz="2600" b="1" dirty="0" smtClean="0">
                <a:latin typeface="Univers" pitchFamily="34" charset="0"/>
                <a:cs typeface="Times New Roman" pitchFamily="18" charset="0"/>
              </a:rPr>
              <a:t>301,00</a:t>
            </a:r>
            <a:endParaRPr lang="cs-CZ" sz="2600" b="1" dirty="0">
              <a:latin typeface="Univers" pitchFamily="34" charset="0"/>
              <a:cs typeface="Times New Roman" pitchFamily="18" charset="0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1224000" y="2304000"/>
            <a:ext cx="1368000" cy="27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739759" y="3961388"/>
            <a:ext cx="44119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23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5122" grpId="0"/>
      <p:bldP spid="10" grpId="0" animBg="1"/>
      <p:bldP spid="10" grpId="1" animBg="1"/>
      <p:bldP spid="11" grpId="0"/>
      <p:bldP spid="17" grpId="0"/>
      <p:bldP spid="18" grpId="0"/>
      <p:bldP spid="3" grpId="0" animBg="1"/>
      <p:bldP spid="13" grpId="0" animBg="1"/>
      <p:bldP spid="14" grpId="0" animBg="1"/>
      <p:bldP spid="14" grpId="1" animBg="1"/>
      <p:bldP spid="15" grpId="0" animBg="1"/>
      <p:bldP spid="19" grpId="0" animBg="1"/>
      <p:bldP spid="20" grpId="0" animBg="1"/>
      <p:bldP spid="21" grpId="0" animBg="1"/>
      <p:bldP spid="12" grpId="0" animBg="1"/>
      <p:bldP spid="12" grpId="1" animBg="1"/>
      <p:bldP spid="22" grpId="0" animBg="1"/>
      <p:bldP spid="23" grpId="0" animBg="1"/>
      <p:bldP spid="16" grpId="0" animBg="1"/>
      <p:bldP spid="16" grpId="1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/>
              <a:t>desetinných čísel</a:t>
            </a:r>
            <a:br>
              <a:rPr lang="cs-CZ" dirty="0"/>
            </a:br>
            <a:r>
              <a:rPr lang="cs-CZ" sz="2000" b="1" dirty="0"/>
              <a:t>Dělení desetinného čísla číslem přirozeným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218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26,4 : 4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-1" y="2614317"/>
            <a:ext cx="1908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273,2 : 8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10317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351,6 : 12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406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356,76 : 15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802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6 147,72 : 36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198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26,6 : 56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404754" y="2218317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6,6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547664" y="2614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34,15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691960" y="3010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29,3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979712" y="3406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23,784</a:t>
            </a:r>
          </a:p>
        </p:txBody>
      </p:sp>
      <p:sp>
        <p:nvSpPr>
          <p:cNvPr id="76" name="TextovéPole 75"/>
          <p:cNvSpPr txBox="1"/>
          <p:nvPr/>
        </p:nvSpPr>
        <p:spPr>
          <a:xfrm>
            <a:off x="2124008" y="3802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170,77</a:t>
            </a:r>
          </a:p>
        </p:txBody>
      </p:sp>
      <p:sp>
        <p:nvSpPr>
          <p:cNvPr id="94" name="TextovéPole 93"/>
          <p:cNvSpPr txBox="1"/>
          <p:nvPr/>
        </p:nvSpPr>
        <p:spPr>
          <a:xfrm>
            <a:off x="1547664" y="4198317"/>
            <a:ext cx="1620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0,475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3923928" y="1419622"/>
            <a:ext cx="5112568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8" grpId="0"/>
      <p:bldP spid="38" grpId="0"/>
      <p:bldP spid="48" grpId="0"/>
      <p:bldP spid="66" grpId="0"/>
      <p:bldP spid="76" grpId="0"/>
      <p:bldP spid="9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000" b="1" dirty="0"/>
              <a:t>Dělení desetinného čísla číslem přirozeným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416638" y="1275606"/>
            <a:ext cx="7740166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Vypočtěte délku strany čtverce, jehož obvod je 15,92 m?</a:t>
            </a:r>
            <a:endParaRPr lang="cs-CZ" sz="28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52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15,92 m 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288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… m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3312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620000" y="324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4·a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600000"/>
            <a:ext cx="2447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15,92 : 4 </a:t>
            </a:r>
            <a:endParaRPr lang="cs-CZ" sz="24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20000" y="396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3,98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4356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4320000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3,98 m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716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3995936" y="3838277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Délka strany čtverce je 3,98 cm.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752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12153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7" grpId="0"/>
      <p:bldP spid="32" grpId="0"/>
      <p:bldP spid="35" grpId="0"/>
      <p:bldP spid="36" grpId="0"/>
      <p:bldP spid="39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/>
              <a:t>Dělení desetinného čísla číslem přirozeným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8351726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Postup při dělení desetinného čísla číslem přirozeným (se zbytkem):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496" y="2520000"/>
            <a:ext cx="1764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6</a:t>
            </a:r>
            <a:r>
              <a:rPr lang="cs-CZ" sz="2400" b="1" dirty="0" smtClean="0"/>
              <a:t>5       : 7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763392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65182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79496" y="280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32000" y="2808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2015776" y="252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32000" y="3096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3960440" y="216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Dělíme a pokud zbytek na konci dělení není 0, </a:t>
            </a:r>
            <a:br>
              <a:rPr lang="cs-CZ" sz="1600" b="1" dirty="0" smtClean="0"/>
            </a:br>
            <a:r>
              <a:rPr lang="cs-CZ" sz="1600" b="1" dirty="0" smtClean="0"/>
              <a:t>    připíšeme číslici na místě za desetinnou čárkou </a:t>
            </a:r>
            <a:br>
              <a:rPr lang="cs-CZ" sz="1600" b="1" dirty="0" smtClean="0"/>
            </a:br>
            <a:r>
              <a:rPr lang="cs-CZ" sz="1600" b="1" dirty="0" smtClean="0"/>
              <a:t>    dělence tj. 0.</a:t>
            </a:r>
            <a:endParaRPr lang="cs-CZ" sz="16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440" y="2859782"/>
            <a:ext cx="5183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Ve výsledku zapíšeme desetinnou čárku.</a:t>
            </a:r>
            <a:endParaRPr lang="cs-CZ" sz="16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440" y="360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Postup </a:t>
            </a:r>
            <a:r>
              <a:rPr lang="cs-CZ" sz="1600" b="1" dirty="0"/>
              <a:t>opakujeme podle zadání příkladu </a:t>
            </a:r>
            <a:r>
              <a:rPr lang="cs-CZ" sz="1600" b="1" dirty="0" smtClean="0"/>
              <a:t/>
            </a:r>
            <a:br>
              <a:rPr lang="cs-CZ" sz="1600" b="1" dirty="0" smtClean="0"/>
            </a:br>
            <a:r>
              <a:rPr lang="cs-CZ" sz="1600" b="1" dirty="0" smtClean="0"/>
              <a:t>    (</a:t>
            </a:r>
            <a:r>
              <a:rPr lang="cs-CZ" sz="1600" b="1" dirty="0"/>
              <a:t>na </a:t>
            </a:r>
            <a:r>
              <a:rPr lang="cs-CZ" sz="1600" b="1" dirty="0" smtClean="0"/>
              <a:t>daný počet desetinných míst) nebo dokud </a:t>
            </a:r>
            <a:br>
              <a:rPr lang="cs-CZ" sz="1600" b="1" dirty="0" smtClean="0"/>
            </a:br>
            <a:r>
              <a:rPr lang="cs-CZ" sz="1600" b="1" dirty="0" smtClean="0"/>
              <a:t>    není zbytek 0.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195736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75520" y="46303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11496" y="3384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827520" y="4270365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611496" y="3096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799776" y="2916000"/>
            <a:ext cx="1512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800000" y="2952000"/>
            <a:ext cx="1512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927024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31520" y="3910365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66000" y="3910365"/>
            <a:ext cx="33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828000" y="39096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75520" y="39103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51495" y="4270365"/>
            <a:ext cx="32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323520" y="4666365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839348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47520" y="4630365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31520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51520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359520" y="5026365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3960440" y="3132000"/>
            <a:ext cx="5183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Pokračujeme v dělení a výsledek zapíšeme </a:t>
            </a:r>
            <a:br>
              <a:rPr lang="cs-CZ" sz="1600" b="1" dirty="0" smtClean="0"/>
            </a:br>
            <a:r>
              <a:rPr lang="cs-CZ" sz="1600" b="1" dirty="0" smtClean="0"/>
              <a:t>    za desetinnou čárku.</a:t>
            </a:r>
            <a:endParaRPr lang="cs-CZ" sz="16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12000" y="252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32000" y="252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556000" y="3946283"/>
            <a:ext cx="784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0,02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427577" y="2502009"/>
            <a:ext cx="99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(0,02)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2699316" y="360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cxnSp>
        <p:nvCxnSpPr>
          <p:cNvPr id="50" name="Přímá spojnice 49"/>
          <p:cNvCxnSpPr/>
          <p:nvPr/>
        </p:nvCxnSpPr>
        <p:spPr bwMode="auto">
          <a:xfrm>
            <a:off x="2483316" y="4391941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ovéPole 50"/>
          <p:cNvSpPr txBox="1"/>
          <p:nvPr/>
        </p:nvSpPr>
        <p:spPr>
          <a:xfrm>
            <a:off x="2959272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771316" y="3600000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555316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2375316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55" name="Přímá spojnice 54"/>
          <p:cNvCxnSpPr/>
          <p:nvPr/>
        </p:nvCxnSpPr>
        <p:spPr bwMode="auto">
          <a:xfrm>
            <a:off x="2483316" y="4824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3996952" y="432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Při určování zbytku se musíme podívat pod </a:t>
            </a:r>
            <a:br>
              <a:rPr lang="cs-CZ" sz="1600" b="1" dirty="0" smtClean="0"/>
            </a:br>
            <a:r>
              <a:rPr lang="cs-CZ" sz="1600" b="1" dirty="0" smtClean="0"/>
              <a:t>    kterým řádem číslo je a podle toho teprve zbytek </a:t>
            </a:r>
            <a:br>
              <a:rPr lang="cs-CZ" sz="1600" b="1" dirty="0" smtClean="0"/>
            </a:br>
            <a:r>
              <a:rPr lang="cs-CZ" sz="1600" b="1" dirty="0" smtClean="0"/>
              <a:t>    určíme.</a:t>
            </a:r>
            <a:endParaRPr lang="cs-CZ" sz="16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2735760" y="4414341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995716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807760" y="4414341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591760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411760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4" name="Přímá spojnice se šipkou 3"/>
          <p:cNvCxnSpPr/>
          <p:nvPr/>
        </p:nvCxnSpPr>
        <p:spPr bwMode="auto">
          <a:xfrm flipH="1" flipV="1">
            <a:off x="792000" y="2915999"/>
            <a:ext cx="1028" cy="54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136615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1000"/>
                            </p:stCondLst>
                            <p:childTnLst>
                              <p:par>
                                <p:cTn id="2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1000"/>
                            </p:stCondLst>
                            <p:childTnLst>
                              <p:par>
                                <p:cTn id="2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000"/>
                            </p:stCondLst>
                            <p:childTnLst>
                              <p:par>
                                <p:cTn id="2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000"/>
                            </p:stCondLst>
                            <p:childTnLst>
                              <p:par>
                                <p:cTn id="2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4000"/>
                            </p:stCondLst>
                            <p:childTnLst>
                              <p:par>
                                <p:cTn id="2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1000"/>
                            </p:stCondLst>
                            <p:childTnLst>
                              <p:par>
                                <p:cTn id="3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5" grpId="0"/>
      <p:bldP spid="75" grpId="2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6" grpId="0"/>
      <p:bldP spid="27" grpId="0"/>
      <p:bldP spid="29" grpId="0"/>
      <p:bldP spid="37" grpId="0"/>
      <p:bldP spid="28" grpId="0"/>
      <p:bldP spid="31" grpId="0"/>
      <p:bldP spid="32" grpId="0"/>
      <p:bldP spid="36" grpId="0"/>
      <p:bldP spid="7" grpId="0"/>
      <p:bldP spid="39" grpId="0"/>
      <p:bldP spid="40" grpId="0"/>
      <p:bldP spid="41" grpId="0"/>
      <p:bldP spid="42" grpId="0"/>
      <p:bldP spid="35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53" grpId="0"/>
      <p:bldP spid="54" grpId="0"/>
      <p:bldP spid="57" grpId="0"/>
      <p:bldP spid="59" grpId="0"/>
      <p:bldP spid="60" grpId="0"/>
      <p:bldP spid="61" grpId="0"/>
      <p:bldP spid="62" grpId="0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/>
              <a:t>desetinných čísel</a:t>
            </a:r>
            <a:br>
              <a:rPr lang="cs-CZ" dirty="0"/>
            </a:br>
            <a:r>
              <a:rPr lang="cs-CZ" sz="2000" b="1" dirty="0"/>
              <a:t>Dělení desetinného čísla číslem přirozeným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79512" y="1523568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 s přesností </a:t>
            </a:r>
            <a:br>
              <a:rPr lang="cs-CZ" sz="2000" b="1" dirty="0" smtClean="0"/>
            </a:br>
            <a:r>
              <a:rPr lang="cs-CZ" sz="2000" b="1" dirty="0" smtClean="0"/>
              <a:t>na 4 platné číslice: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218317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383,5 : 3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614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39,7 : 7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10317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7,96 : 13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406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7 512,8 : 17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802317"/>
            <a:ext cx="1979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0,587 : 23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198317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3 731,56 : 76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547664" y="2218317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127,8 (0,1)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331639" y="2614317"/>
            <a:ext cx="2699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5,671 (0,003)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475656" y="3010317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0,612 3 (0,000 1)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979712" y="3406317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441,9 (0,5)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08000" y="3802317"/>
            <a:ext cx="3024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0,025 </a:t>
            </a:r>
            <a:r>
              <a:rPr lang="cs-CZ" sz="2400" b="1" u="dbl"/>
              <a:t>52 </a:t>
            </a:r>
            <a:r>
              <a:rPr lang="cs-CZ" sz="2400" b="1" u="dbl" smtClean="0"/>
              <a:t>(0,000 </a:t>
            </a:r>
            <a:r>
              <a:rPr lang="cs-CZ" sz="2400" b="1" u="dbl" dirty="0" smtClean="0"/>
              <a:t>04</a:t>
            </a:r>
            <a:r>
              <a:rPr lang="cs-CZ" sz="2400" b="1" u="dbl" dirty="0"/>
              <a:t>)</a:t>
            </a:r>
          </a:p>
        </p:txBody>
      </p:sp>
      <p:sp>
        <p:nvSpPr>
          <p:cNvPr id="94" name="TextovéPole 93"/>
          <p:cNvSpPr txBox="1"/>
          <p:nvPr/>
        </p:nvSpPr>
        <p:spPr>
          <a:xfrm>
            <a:off x="2160240" y="4198317"/>
            <a:ext cx="2123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49,09 (0,72)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4860032" y="1419622"/>
            <a:ext cx="4176464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4153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8" grpId="0"/>
      <p:bldP spid="38" grpId="0"/>
      <p:bldP spid="48" grpId="0"/>
      <p:bldP spid="66" grpId="0"/>
      <p:bldP spid="76" grpId="0"/>
      <p:bldP spid="94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000" b="1" dirty="0"/>
              <a:t>Dělení desetinného čísla číslem přirozeným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115616" y="1275606"/>
            <a:ext cx="8041188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S přesností na milimetry vypočtěte délku strany rovnostranného trojúhelníku  s obvodem 7,45 m.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067694"/>
            <a:ext cx="2375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7,45 m 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2427694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… m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2859694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620000" y="2787694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3·a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147694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7,45 : 3 </a:t>
            </a:r>
            <a:endParaRPr lang="cs-CZ" sz="24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20000" y="3507694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2,483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3903694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3867694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2,483 m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263694"/>
            <a:ext cx="356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1594708" y="4515966"/>
            <a:ext cx="5641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Délka strany trojúhelníku je 2,483 m.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299694"/>
            <a:ext cx="356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3420000" y="3867694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= 2 483 mm</a:t>
            </a:r>
            <a:endParaRPr lang="cs-CZ" sz="2400" b="1" baseline="30000" dirty="0"/>
          </a:p>
        </p:txBody>
      </p:sp>
    </p:spTree>
    <p:extLst>
      <p:ext uri="{BB962C8B-B14F-4D97-AF65-F5344CB8AC3E}">
        <p14:creationId xmlns:p14="http://schemas.microsoft.com/office/powerpoint/2010/main" val="7733989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7" grpId="0"/>
      <p:bldP spid="32" grpId="0"/>
      <p:bldP spid="35" grpId="0"/>
      <p:bldP spid="36" grpId="0"/>
      <p:bldP spid="39" grpId="0"/>
      <p:bldP spid="43" grpId="0"/>
      <p:bldP spid="1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3042</TotalTime>
  <Words>410</Words>
  <Application>Microsoft Office PowerPoint</Application>
  <PresentationFormat>Předvádění na obrazovce (16:9)</PresentationFormat>
  <Paragraphs>136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Dělení desetinných čísel 2. část</vt:lpstr>
      <vt:lpstr>Dělení desetinných čísel Dělení desetinného čísla číslem přirozeným</vt:lpstr>
      <vt:lpstr>V obchodě:</vt:lpstr>
      <vt:lpstr>Dělení desetinných čísel Dělení desetinného čísla číslem přirozeným</vt:lpstr>
      <vt:lpstr>Dělení desetinných čísel Dělení desetinného čísla číslem přirozeným</vt:lpstr>
      <vt:lpstr>Dělení desetinných čísel Dělení desetinného čísla číslem přirozeným</vt:lpstr>
      <vt:lpstr>Dělení desetinných čísel Dělení desetinného čísla číslem přirozeným</vt:lpstr>
      <vt:lpstr>Dělení desetinných čísel Dělení desetinného čísla číslem přirozeným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421</cp:revision>
  <dcterms:created xsi:type="dcterms:W3CDTF">2012-01-02T08:14:14Z</dcterms:created>
  <dcterms:modified xsi:type="dcterms:W3CDTF">2013-01-16T07:46:15Z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