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314" r:id="rId4"/>
    <p:sldId id="302" r:id="rId5"/>
    <p:sldId id="303" r:id="rId6"/>
    <p:sldId id="308" r:id="rId7"/>
    <p:sldId id="315" r:id="rId8"/>
    <p:sldId id="317" r:id="rId9"/>
    <p:sldId id="318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5" d="100"/>
          <a:sy n="95" d="100"/>
        </p:scale>
        <p:origin x="-10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646212"/>
          </a:xfrm>
        </p:spPr>
        <p:txBody>
          <a:bodyPr/>
          <a:lstStyle/>
          <a:p>
            <a:pPr algn="ctr"/>
            <a:r>
              <a:rPr lang="cs-CZ" dirty="0" smtClean="0"/>
              <a:t>Dělení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10020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dělení přirozeného čísla číslem přirozeným (který známe):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20000"/>
            <a:ext cx="127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1561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68000" y="2520000"/>
            <a:ext cx="67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(3)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700000"/>
            <a:ext cx="6444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Dělíme a výsledek zapíšeme </a:t>
            </a:r>
            <a:br>
              <a:rPr lang="cs-CZ" sz="2400" b="1" dirty="0" smtClean="0"/>
            </a:br>
            <a:r>
              <a:rPr lang="cs-CZ" sz="2400" b="1" dirty="0" smtClean="0"/>
              <a:t>    přirozeným číslem.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492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Zapíšeme zbytek.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96000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Uděláme zkoušku (ve dvou </a:t>
            </a:r>
            <a:br>
              <a:rPr lang="cs-CZ" sz="2400" b="1" dirty="0" smtClean="0"/>
            </a:br>
            <a:r>
              <a:rPr lang="cs-CZ" sz="2400" b="1" dirty="0" smtClean="0"/>
              <a:t>    samostatných krocích).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544" y="360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152000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52000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10431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767519" y="3600000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539544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018928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02904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575272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457446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883024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667000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871446" y="360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835696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619672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1530249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8" grpId="0"/>
      <p:bldP spid="6" grpId="0"/>
      <p:bldP spid="85" grpId="0"/>
      <p:bldP spid="87" grpId="0"/>
      <p:bldP spid="27" grpId="0"/>
      <p:bldP spid="28" grpId="0"/>
      <p:bldP spid="7" grpId="0"/>
      <p:bldP spid="41" grpId="0"/>
      <p:bldP spid="42" grpId="0"/>
      <p:bldP spid="45" grpId="0"/>
      <p:bldP spid="46" grpId="0"/>
      <p:bldP spid="48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přirozeného čísla číslem přirozeným (beze zbytku):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20000"/>
            <a:ext cx="127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1561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29686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0000" y="288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68000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38300" y="3240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Dělíme a pokud zbytek na konci dělení není 0, </a:t>
            </a:r>
            <a:br>
              <a:rPr lang="cs-CZ" sz="2000" b="1" dirty="0" smtClean="0"/>
            </a:br>
            <a:r>
              <a:rPr lang="cs-CZ" sz="2000" b="1" dirty="0" smtClean="0"/>
              <a:t>    připíšeme číslici na místě za desetinnou čárkou </a:t>
            </a:r>
            <a:br>
              <a:rPr lang="cs-CZ" sz="2000" b="1" dirty="0" smtClean="0"/>
            </a:br>
            <a:r>
              <a:rPr lang="cs-CZ" sz="2000" b="1" dirty="0" smtClean="0"/>
              <a:t>    dělence tj. 0.</a:t>
            </a:r>
            <a:endParaRPr lang="cs-CZ" sz="20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060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Ve výsledku zapíšeme desetinnou čárku.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Postup </a:t>
            </a:r>
            <a:r>
              <a:rPr lang="cs-CZ" sz="2000" b="1" dirty="0"/>
              <a:t>opakujeme podle zadání příkladu (na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daný počet desetinných míst) nebo dokud není </a:t>
            </a:r>
            <a:br>
              <a:rPr lang="cs-CZ" sz="2000" b="1" dirty="0" smtClean="0"/>
            </a:br>
            <a:r>
              <a:rPr lang="cs-CZ" sz="2000" b="1" dirty="0" smtClean="0"/>
              <a:t>    zbytek 0.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54715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84000" y="396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76000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836000" y="360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6000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152000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52000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279248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40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92000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872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584000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559975" y="3600000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332000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847828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656000" y="396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44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26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368000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880000" y="338400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Pokračujeme v dělení a výsledek zapíšeme </a:t>
            </a:r>
            <a:br>
              <a:rPr lang="cs-CZ" sz="2000" b="1" dirty="0" smtClean="0"/>
            </a:br>
            <a:r>
              <a:rPr lang="cs-CZ" sz="2000" b="1" dirty="0" smtClean="0"/>
              <a:t>    za desetinnou čárku.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1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400000" y="1491630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</a:t>
            </a:r>
            <a:r>
              <a:rPr lang="cs-CZ" sz="1900" b="1" dirty="0"/>
              <a:t>j</a:t>
            </a:r>
            <a:r>
              <a:rPr lang="cs-CZ" sz="1900" b="1" dirty="0" smtClean="0"/>
              <a:t>ednoho </a:t>
            </a:r>
            <a:br>
              <a:rPr lang="cs-CZ" sz="1900" b="1" dirty="0" smtClean="0"/>
            </a:br>
            <a:r>
              <a:rPr lang="cs-CZ" sz="1900" b="1" dirty="0" smtClean="0"/>
              <a:t>    Pikaa.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400000" y="2034998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jednoho </a:t>
            </a:r>
            <a:br>
              <a:rPr lang="cs-CZ" sz="1900" b="1" dirty="0" smtClean="0"/>
            </a:br>
            <a:r>
              <a:rPr lang="cs-CZ" sz="1900" b="1" dirty="0" smtClean="0"/>
              <a:t>    rohlíku.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400000" y="2641735"/>
            <a:ext cx="352083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Vypočítejte kolik </a:t>
            </a:r>
            <a:br>
              <a:rPr lang="cs-CZ" sz="1900" b="1" dirty="0" smtClean="0"/>
            </a:br>
            <a:r>
              <a:rPr lang="cs-CZ" sz="1900" b="1" dirty="0" smtClean="0"/>
              <a:t>    kilogramů banánů bylo </a:t>
            </a:r>
            <a:br>
              <a:rPr lang="cs-CZ" sz="1900" b="1" dirty="0" smtClean="0"/>
            </a:br>
            <a:r>
              <a:rPr lang="cs-CZ" sz="1900" b="1" dirty="0" smtClean="0"/>
              <a:t>    koupeno.</a:t>
            </a:r>
            <a:endParaRPr lang="cs-CZ" sz="19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10000" y="2088000"/>
            <a:ext cx="10981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30,00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48000" y="2332800"/>
            <a:ext cx="125970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12 </a:t>
            </a:r>
            <a:r>
              <a:rPr lang="cs-CZ" sz="1600" b="1" dirty="0" smtClean="0">
                <a:latin typeface="Cambria Math"/>
                <a:ea typeface="Cambria Math"/>
                <a:cs typeface="Courier New" pitchFamily="49" charset="0"/>
              </a:rPr>
              <a:t>⨯ 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2,50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1215315" y="2332800"/>
            <a:ext cx="1368152" cy="27003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381104" y="4002661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297,10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446000" y="468000"/>
            <a:ext cx="122413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17,00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835696" y="612606"/>
            <a:ext cx="75608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25,00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051473" y="612000"/>
            <a:ext cx="45275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kg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497426" y="612606"/>
            <a:ext cx="576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525118" y="4299942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-0,10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725892" y="4504192"/>
            <a:ext cx="135016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2600" b="1" dirty="0" smtClean="0">
                <a:latin typeface="Univers" pitchFamily="34" charset="0"/>
                <a:cs typeface="Times New Roman" pitchFamily="18" charset="0"/>
              </a:rPr>
              <a:t>297,00</a:t>
            </a:r>
            <a:endParaRPr lang="cs-CZ" sz="2600" b="1" dirty="0">
              <a:latin typeface="Univers" pitchFamily="34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455955" y="1829889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19,00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260000" y="1980000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9,50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3801" y="194111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122" grpId="0"/>
      <p:bldP spid="11" grpId="0"/>
      <p:bldP spid="17" grpId="0"/>
      <p:bldP spid="18" grpId="0"/>
      <p:bldP spid="3" grpId="0" animBg="1"/>
      <p:bldP spid="13" grpId="0" animBg="1"/>
      <p:bldP spid="14" grpId="0" animBg="1"/>
      <p:bldP spid="14" grpId="1" animBg="1"/>
      <p:bldP spid="15" grpId="0" animBg="1"/>
      <p:bldP spid="19" grpId="0" animBg="1"/>
      <p:bldP spid="20" grpId="0" animBg="1"/>
      <p:bldP spid="21" grpId="0" animBg="1"/>
      <p:bldP spid="12" grpId="0" animBg="1"/>
      <p:bldP spid="12" grpId="1" animBg="1"/>
      <p:bldP spid="22" grpId="0" animBg="1"/>
      <p:bldP spid="23" grpId="0" animBg="1"/>
      <p:bldP spid="24" grpId="0" animBg="1"/>
      <p:bldP spid="25" grpId="0" animBg="1"/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přirozených čísel – výsledek je desetinné číslo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386 : 4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273 : 8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351 : 12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1 338 : 15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62 478 : 36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47 565 : 56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59632" y="2218317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96,5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2" y="2614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34,125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29,25</a:t>
            </a:r>
          </a:p>
        </p:txBody>
      </p:sp>
      <p:sp>
        <p:nvSpPr>
          <p:cNvPr id="66" name="TextovéPole 65"/>
          <p:cNvSpPr txBox="1"/>
          <p:nvPr/>
        </p:nvSpPr>
        <p:spPr>
          <a:xfrm>
            <a:off x="1691680" y="3406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89,2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1 735,5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907704" y="4198317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849,375</a:t>
            </a:r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přirozených čísel – výsledek je desetinné 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Vypočtěte délku strany čtverce, jehož obvod je 59 cm?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52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59 cm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cm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31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4·a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59 : 4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14,75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14,75 cm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3995936" y="3838277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čtverce je 14,75 cm.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přirozeného čísla číslem přirozeným (se zbytkem):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496" y="2520000"/>
            <a:ext cx="1764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6</a:t>
            </a:r>
            <a:r>
              <a:rPr lang="cs-CZ" sz="2400" b="1" dirty="0" smtClean="0"/>
              <a:t>5       : 7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63392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518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79496" y="280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32000" y="2808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015776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32000" y="3096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60440" y="216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Dělíme a pokud zbytek na konci dělení není 0, </a:t>
            </a:r>
            <a:br>
              <a:rPr lang="cs-CZ" sz="1600" b="1" dirty="0" smtClean="0"/>
            </a:br>
            <a:r>
              <a:rPr lang="cs-CZ" sz="1600" b="1" dirty="0" smtClean="0"/>
              <a:t>    připíšeme číslici na místě za desetinnou čárkou </a:t>
            </a:r>
            <a:br>
              <a:rPr lang="cs-CZ" sz="1600" b="1" dirty="0" smtClean="0"/>
            </a:br>
            <a:r>
              <a:rPr lang="cs-CZ" sz="1600" b="1" dirty="0" smtClean="0"/>
              <a:t>    dělence tj. 0.</a:t>
            </a:r>
            <a:endParaRPr lang="cs-CZ" sz="16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440" y="2859782"/>
            <a:ext cx="5183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Ve výsledku zapíšeme desetinnou čárku.</a:t>
            </a:r>
            <a:endParaRPr lang="cs-CZ" sz="16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440" y="360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Postup </a:t>
            </a:r>
            <a:r>
              <a:rPr lang="cs-CZ" sz="1600" b="1" dirty="0"/>
              <a:t>opakujeme podle zadání příkladu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    (</a:t>
            </a:r>
            <a:r>
              <a:rPr lang="cs-CZ" sz="1600" b="1" dirty="0"/>
              <a:t>na </a:t>
            </a:r>
            <a:r>
              <a:rPr lang="cs-CZ" sz="1600" b="1" dirty="0" smtClean="0"/>
              <a:t>daný počet desetinných míst) nebo dokud </a:t>
            </a:r>
            <a:br>
              <a:rPr lang="cs-CZ" sz="1600" b="1" dirty="0" smtClean="0"/>
            </a:br>
            <a:r>
              <a:rPr lang="cs-CZ" sz="1600" b="1" dirty="0" smtClean="0"/>
              <a:t>    není zbytek 0.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19573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75520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496" y="338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27520" y="427036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11496" y="3096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799776" y="2916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00000" y="2952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927024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152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" y="391036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2800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75520" y="391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51495" y="4270365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323520" y="466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839348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47520" y="4630365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5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59520" y="502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3960440" y="3132000"/>
            <a:ext cx="518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Pokračujeme v dělení a výsledek zapíšeme </a:t>
            </a:r>
            <a:br>
              <a:rPr lang="cs-CZ" sz="1600" b="1" dirty="0" smtClean="0"/>
            </a:br>
            <a:r>
              <a:rPr lang="cs-CZ" sz="1600" b="1" dirty="0" smtClean="0"/>
              <a:t>    za desetinnou čárku.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1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3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556000" y="3946283"/>
            <a:ext cx="78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427577" y="2502009"/>
            <a:ext cx="9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(0,04)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699316" y="36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2483316" y="4391941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2959272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771316" y="360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55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7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2483316" y="4824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996952" y="432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Při určování zbytku se musíme podívat pod </a:t>
            </a:r>
            <a:br>
              <a:rPr lang="cs-CZ" sz="1600" b="1" dirty="0" smtClean="0"/>
            </a:br>
            <a:r>
              <a:rPr lang="cs-CZ" sz="1600" b="1" dirty="0" smtClean="0"/>
              <a:t>    kterým řádem číslo je a podle toho teprve zbytek </a:t>
            </a:r>
            <a:br>
              <a:rPr lang="cs-CZ" sz="1600" b="1" dirty="0" smtClean="0"/>
            </a:br>
            <a:r>
              <a:rPr lang="cs-CZ" sz="1600" b="1" dirty="0" smtClean="0"/>
              <a:t>    určíme.</a:t>
            </a:r>
            <a:endParaRPr lang="cs-CZ" sz="16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735760" y="4414341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995716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807760" y="4414341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59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41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792000" y="2915999"/>
            <a:ext cx="1028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13661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000"/>
                            </p:stCondLst>
                            <p:childTnLst>
                              <p:par>
                                <p:cTn id="2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00"/>
                            </p:stCondLst>
                            <p:childTnLst>
                              <p:par>
                                <p:cTn id="2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1"/>
      <p:bldP spid="75" grpId="2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7" grpId="0"/>
      <p:bldP spid="59" grpId="0"/>
      <p:bldP spid="60" grpId="0"/>
      <p:bldP spid="61" grpId="0"/>
      <p:bldP spid="62" grpId="0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přirozených čísel – výsledek je desetinné číslo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-36512" y="1523568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s přesností na setiny: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383 : 3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277 : 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796 : 13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3 622 : 17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58 728 : 41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08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29 313 : 83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59632" y="221831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127,66 (0,02)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1" y="2614317"/>
            <a:ext cx="201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39,57 (0,01)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2052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61,23(0,01)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691680" y="340631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213,05(0,15)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2736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1 432,39 (0,01)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907704" y="4198317"/>
            <a:ext cx="2123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353,16 (0,72)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139952" y="1419622"/>
            <a:ext cx="4896544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15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přirozených čísel – výsledek je desetinné 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S přesností na milimetry vypočtěte délku strany rovnostranného trojúhelníku  s obvodem 1 dm.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067694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1 dm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42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dm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2859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278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3·a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14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 : 3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50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0,33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3903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0,33 dm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263694"/>
            <a:ext cx="31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1594708" y="4515966"/>
            <a:ext cx="754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trojúhelníku je </a:t>
            </a:r>
            <a:r>
              <a:rPr lang="cs-CZ" sz="2400" b="1" smtClean="0"/>
              <a:t>0,33 dm (33 mm).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299694"/>
            <a:ext cx="31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4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33 mm</a:t>
            </a:r>
            <a:endParaRPr lang="cs-CZ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773398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  <p:bldP spid="1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2824</TotalTime>
  <Words>469</Words>
  <Application>Microsoft Office PowerPoint</Application>
  <PresentationFormat>Předvádění na obrazovce (16:9)</PresentationFormat>
  <Paragraphs>157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Dělení desetinných čísel</vt:lpstr>
      <vt:lpstr>Dělení desetinných čísel Dělení přirozených čísel – výsledek je desetinné číslo</vt:lpstr>
      <vt:lpstr>Dělení desetinných čísel Dělení přirozených čísel – výsledek je desetinné číslo</vt:lpstr>
      <vt:lpstr>V obchodě: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409</cp:revision>
  <dcterms:created xsi:type="dcterms:W3CDTF">2012-01-02T08:14:14Z</dcterms:created>
  <dcterms:modified xsi:type="dcterms:W3CDTF">2013-01-10T14:16:36Z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