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1" r:id="rId3"/>
    <p:sldId id="302" r:id="rId4"/>
    <p:sldId id="303" r:id="rId5"/>
    <p:sldId id="308" r:id="rId6"/>
    <p:sldId id="312" r:id="rId7"/>
    <p:sldId id="311" r:id="rId8"/>
    <p:sldId id="309" r:id="rId9"/>
    <p:sldId id="310" r:id="rId10"/>
    <p:sldId id="304" r:id="rId11"/>
    <p:sldId id="305" r:id="rId12"/>
    <p:sldId id="313" r:id="rId13"/>
    <p:sldId id="306" r:id="rId14"/>
    <p:sldId id="307" r:id="rId15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82" d="100"/>
          <a:sy n="82" d="100"/>
        </p:scale>
        <p:origin x="-16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789552"/>
            <a:ext cx="7772400" cy="646212"/>
          </a:xfrm>
        </p:spPr>
        <p:txBody>
          <a:bodyPr/>
          <a:lstStyle/>
          <a:p>
            <a:pPr algn="ctr"/>
            <a:r>
              <a:rPr lang="cs-CZ" dirty="0" smtClean="0"/>
              <a:t>Násobení desetinných čísel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5" y="267494"/>
            <a:ext cx="7793037" cy="684076"/>
          </a:xfrm>
        </p:spPr>
        <p:txBody>
          <a:bodyPr/>
          <a:lstStyle/>
          <a:p>
            <a:pPr algn="ctr"/>
            <a:r>
              <a:rPr lang="cs-CZ" dirty="0"/>
              <a:t>Násobení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15456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504000" y="2295000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5,68 · 4,53 =</a:t>
            </a:r>
            <a:endParaRPr lang="cs-CZ" sz="28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5220072" y="2295000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4,53 </a:t>
            </a:r>
            <a:r>
              <a:rPr lang="cs-CZ" sz="2800" b="1" dirty="0"/>
              <a:t>· </a:t>
            </a:r>
            <a:r>
              <a:rPr lang="cs-CZ" sz="2800" b="1" dirty="0" smtClean="0"/>
              <a:t>5,68 =</a:t>
            </a:r>
            <a:endParaRPr lang="cs-CZ" sz="2800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2736000" y="2295000"/>
            <a:ext cx="1837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25,730 4</a:t>
            </a:r>
            <a:endParaRPr lang="cs-CZ" sz="28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7416000" y="2295000"/>
            <a:ext cx="172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25,730 4</a:t>
            </a:r>
            <a:endParaRPr lang="cs-CZ" sz="2800" b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1" y="3375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Při násobení desetinných čísel lze činitele zaměnit.</a:t>
            </a:r>
            <a:endParaRPr lang="cs-CZ" sz="2800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1" y="3780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/>
              <a:t>t</a:t>
            </a:r>
            <a:r>
              <a:rPr lang="cs-CZ" sz="2800" b="1" dirty="0" smtClean="0"/>
              <a:t>j. platí</a:t>
            </a:r>
            <a:endParaRPr lang="cs-CZ" sz="2800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1" y="4185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FF0000"/>
                </a:solidFill>
              </a:rPr>
              <a:t>a</a:t>
            </a:r>
            <a:r>
              <a:rPr lang="cs-CZ" sz="2800" b="1" dirty="0" smtClean="0">
                <a:solidFill>
                  <a:srgbClr val="FF0000"/>
                </a:solidFill>
              </a:rPr>
              <a:t> </a:t>
            </a:r>
            <a:r>
              <a:rPr lang="cs-CZ" sz="2800" b="1" dirty="0">
                <a:solidFill>
                  <a:srgbClr val="FF0000"/>
                </a:solidFill>
              </a:rPr>
              <a:t>·</a:t>
            </a:r>
            <a:r>
              <a:rPr lang="cs-CZ" sz="2800" b="1" dirty="0" smtClean="0">
                <a:solidFill>
                  <a:srgbClr val="FF0000"/>
                </a:solidFill>
              </a:rPr>
              <a:t> b = b </a:t>
            </a:r>
            <a:r>
              <a:rPr lang="cs-CZ" sz="2800" b="1" dirty="0">
                <a:solidFill>
                  <a:srgbClr val="FF0000"/>
                </a:solidFill>
              </a:rPr>
              <a:t>·</a:t>
            </a:r>
            <a:r>
              <a:rPr lang="cs-CZ" sz="2800" b="1" dirty="0" smtClean="0">
                <a:solidFill>
                  <a:srgbClr val="FF0000"/>
                </a:solidFill>
              </a:rPr>
              <a:t> a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11" name="TextovéPole 110"/>
          <p:cNvSpPr txBox="1"/>
          <p:nvPr/>
        </p:nvSpPr>
        <p:spPr>
          <a:xfrm>
            <a:off x="1" y="4590000"/>
            <a:ext cx="9147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(platí komutativní zákon)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3286657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08" grpId="0"/>
      <p:bldP spid="109" grpId="0"/>
      <p:bldP spid="110" grpId="0"/>
      <p:bldP spid="1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5" y="375810"/>
            <a:ext cx="7793037" cy="575760"/>
          </a:xfrm>
        </p:spPr>
        <p:txBody>
          <a:bodyPr/>
          <a:lstStyle/>
          <a:p>
            <a:pPr algn="ctr"/>
            <a:r>
              <a:rPr lang="cs-CZ" dirty="0"/>
              <a:t>Násobení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15456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540000" y="1851670"/>
            <a:ext cx="4252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12,8 </a:t>
            </a:r>
            <a:r>
              <a:rPr lang="cs-CZ" sz="2800" b="1" dirty="0"/>
              <a:t>· </a:t>
            </a:r>
            <a:r>
              <a:rPr lang="cs-CZ" sz="2800" b="1" dirty="0" smtClean="0"/>
              <a:t>(5,3 </a:t>
            </a:r>
            <a:r>
              <a:rPr lang="cs-CZ" sz="2800" b="1" dirty="0"/>
              <a:t>· </a:t>
            </a:r>
            <a:r>
              <a:rPr lang="cs-CZ" sz="2800" b="1" dirty="0" smtClean="0"/>
              <a:t>17,26) =</a:t>
            </a:r>
            <a:endParaRPr lang="cs-CZ" sz="28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540000" y="2661670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(12,8 </a:t>
            </a:r>
            <a:r>
              <a:rPr lang="cs-CZ" sz="2800" b="1" dirty="0"/>
              <a:t>· </a:t>
            </a:r>
            <a:r>
              <a:rPr lang="cs-CZ" sz="2800" b="1" dirty="0" smtClean="0"/>
              <a:t>17,26) </a:t>
            </a:r>
            <a:r>
              <a:rPr lang="cs-CZ" sz="2800" b="1" dirty="0"/>
              <a:t>· </a:t>
            </a:r>
            <a:r>
              <a:rPr lang="cs-CZ" sz="2800" b="1" dirty="0" smtClean="0"/>
              <a:t>5,3 </a:t>
            </a:r>
            <a:r>
              <a:rPr lang="cs-CZ" sz="28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4464000" y="1851670"/>
            <a:ext cx="2844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1 170,918 4</a:t>
            </a:r>
            <a:endParaRPr lang="cs-CZ" sz="28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4464000" y="2661670"/>
            <a:ext cx="2340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1 170,918 4</a:t>
            </a:r>
            <a:endParaRPr lang="cs-CZ" sz="2800" b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1" y="3147814"/>
            <a:ext cx="91473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Při násobení většího počtu desetinných čísel nezáleží na pořadí v němž čísla násobíme.</a:t>
            </a:r>
            <a:endParaRPr lang="cs-CZ" sz="2800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1" y="3915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/>
              <a:t>t</a:t>
            </a:r>
            <a:r>
              <a:rPr lang="cs-CZ" sz="2800" b="1" dirty="0" smtClean="0"/>
              <a:t>j. platí</a:t>
            </a:r>
            <a:endParaRPr lang="cs-CZ" sz="2800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1" y="4320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FF0000"/>
                </a:solidFill>
              </a:rPr>
              <a:t>a</a:t>
            </a:r>
            <a:r>
              <a:rPr lang="cs-CZ" sz="2800" b="1" dirty="0" smtClean="0">
                <a:solidFill>
                  <a:srgbClr val="FF0000"/>
                </a:solidFill>
              </a:rPr>
              <a:t> </a:t>
            </a:r>
            <a:r>
              <a:rPr lang="cs-CZ" sz="2800" b="1" dirty="0">
                <a:solidFill>
                  <a:srgbClr val="FF0000"/>
                </a:solidFill>
              </a:rPr>
              <a:t>·</a:t>
            </a:r>
            <a:r>
              <a:rPr lang="cs-CZ" sz="2800" b="1" dirty="0" smtClean="0">
                <a:solidFill>
                  <a:srgbClr val="FF0000"/>
                </a:solidFill>
              </a:rPr>
              <a:t> (b </a:t>
            </a:r>
            <a:r>
              <a:rPr lang="cs-CZ" sz="2800" b="1" dirty="0">
                <a:solidFill>
                  <a:srgbClr val="FF0000"/>
                </a:solidFill>
              </a:rPr>
              <a:t>· </a:t>
            </a:r>
            <a:r>
              <a:rPr lang="cs-CZ" sz="2800" b="1" dirty="0" smtClean="0">
                <a:solidFill>
                  <a:srgbClr val="FF0000"/>
                </a:solidFill>
              </a:rPr>
              <a:t>c) = (a </a:t>
            </a:r>
            <a:r>
              <a:rPr lang="cs-CZ" sz="2800" b="1" dirty="0">
                <a:solidFill>
                  <a:srgbClr val="FF0000"/>
                </a:solidFill>
              </a:rPr>
              <a:t>· </a:t>
            </a:r>
            <a:r>
              <a:rPr lang="cs-CZ" sz="2800" b="1" dirty="0" smtClean="0">
                <a:solidFill>
                  <a:srgbClr val="FF0000"/>
                </a:solidFill>
              </a:rPr>
              <a:t>b) </a:t>
            </a:r>
            <a:r>
              <a:rPr lang="cs-CZ" sz="2800" b="1" dirty="0">
                <a:solidFill>
                  <a:srgbClr val="FF0000"/>
                </a:solidFill>
              </a:rPr>
              <a:t>· </a:t>
            </a:r>
            <a:r>
              <a:rPr lang="cs-CZ" sz="2800" b="1" dirty="0" smtClean="0">
                <a:solidFill>
                  <a:srgbClr val="FF0000"/>
                </a:solidFill>
              </a:rPr>
              <a:t>c = (a </a:t>
            </a:r>
            <a:r>
              <a:rPr lang="cs-CZ" sz="2800" b="1" dirty="0">
                <a:solidFill>
                  <a:srgbClr val="FF0000"/>
                </a:solidFill>
              </a:rPr>
              <a:t>· </a:t>
            </a:r>
            <a:r>
              <a:rPr lang="cs-CZ" sz="2800" b="1" dirty="0" smtClean="0">
                <a:solidFill>
                  <a:srgbClr val="FF0000"/>
                </a:solidFill>
              </a:rPr>
              <a:t>c) </a:t>
            </a:r>
            <a:r>
              <a:rPr lang="cs-CZ" sz="2800" b="1" dirty="0">
                <a:solidFill>
                  <a:srgbClr val="FF0000"/>
                </a:solidFill>
              </a:rPr>
              <a:t>· </a:t>
            </a:r>
            <a:r>
              <a:rPr lang="cs-CZ" sz="2800" b="1" dirty="0" smtClean="0">
                <a:solidFill>
                  <a:srgbClr val="FF0000"/>
                </a:solidFill>
              </a:rPr>
              <a:t>b = …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11" name="TextovéPole 110"/>
          <p:cNvSpPr txBox="1"/>
          <p:nvPr/>
        </p:nvSpPr>
        <p:spPr>
          <a:xfrm>
            <a:off x="1" y="4725000"/>
            <a:ext cx="9147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(platí asociativní zákon)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464000" y="2256670"/>
            <a:ext cx="2340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1 170,918 4</a:t>
            </a:r>
            <a:endParaRPr lang="cs-CZ" sz="28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540001" y="2256670"/>
            <a:ext cx="4086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(12,8 </a:t>
            </a:r>
            <a:r>
              <a:rPr lang="cs-CZ" sz="2800" b="1" dirty="0"/>
              <a:t>· </a:t>
            </a:r>
            <a:r>
              <a:rPr lang="cs-CZ" sz="2800" b="1" dirty="0" smtClean="0"/>
              <a:t>5,3) </a:t>
            </a:r>
            <a:r>
              <a:rPr lang="cs-CZ" sz="2800" b="1" dirty="0"/>
              <a:t>· </a:t>
            </a:r>
            <a:r>
              <a:rPr lang="cs-CZ" sz="2800" b="1" dirty="0" smtClean="0"/>
              <a:t>17,26 =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2397059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08" grpId="0"/>
      <p:bldP spid="109" grpId="0"/>
      <p:bldP spid="110" grpId="0"/>
      <p:bldP spid="1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5" y="375810"/>
            <a:ext cx="7793037" cy="575760"/>
          </a:xfrm>
        </p:spPr>
        <p:txBody>
          <a:bodyPr/>
          <a:lstStyle/>
          <a:p>
            <a:pPr algn="ctr"/>
            <a:r>
              <a:rPr lang="cs-CZ" dirty="0"/>
              <a:t>Násobení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1331640" y="1347614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0" y="1800000"/>
            <a:ext cx="3167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1,8 </a:t>
            </a:r>
            <a:r>
              <a:rPr lang="cs-CZ" sz="2800" b="1" dirty="0"/>
              <a:t>· </a:t>
            </a:r>
            <a:r>
              <a:rPr lang="cs-CZ" sz="2800" b="1" dirty="0" smtClean="0"/>
              <a:t>(0,3 + 0,5) =</a:t>
            </a:r>
            <a:endParaRPr lang="cs-CZ" sz="28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0" y="2520000"/>
            <a:ext cx="306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/>
              <a:t>1</a:t>
            </a:r>
            <a:r>
              <a:rPr lang="cs-CZ" sz="2800" b="1" dirty="0" smtClean="0"/>
              <a:t>,8 </a:t>
            </a:r>
            <a:r>
              <a:rPr lang="cs-CZ" sz="2800" b="1" dirty="0"/>
              <a:t>· </a:t>
            </a:r>
            <a:r>
              <a:rPr lang="cs-CZ" sz="2800" b="1" dirty="0" smtClean="0"/>
              <a:t>(0,3 + 0,5) </a:t>
            </a:r>
            <a:r>
              <a:rPr lang="cs-CZ" sz="28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2808000" y="180000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1,8 · 0,8 = </a:t>
            </a:r>
            <a:endParaRPr lang="cs-CZ" sz="28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2808000" y="2520000"/>
            <a:ext cx="3544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1,8 · 0,3 + 1,8 · 0,5 = </a:t>
            </a:r>
            <a:endParaRPr lang="cs-CZ" sz="2800" b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1" y="3075806"/>
            <a:ext cx="91473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Pro násobení součtu platí, že lze vynásobit samotný součet a nebo každý ze sčítanců.</a:t>
            </a:r>
            <a:endParaRPr lang="cs-CZ" sz="2800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1" y="3915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/>
              <a:t>t</a:t>
            </a:r>
            <a:r>
              <a:rPr lang="cs-CZ" sz="2800" b="1" dirty="0" smtClean="0"/>
              <a:t>j. platí</a:t>
            </a:r>
            <a:endParaRPr lang="cs-CZ" sz="2800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1" y="4320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FF0000"/>
                </a:solidFill>
              </a:rPr>
              <a:t>a</a:t>
            </a:r>
            <a:r>
              <a:rPr lang="cs-CZ" sz="2800" b="1" dirty="0" smtClean="0">
                <a:solidFill>
                  <a:srgbClr val="FF0000"/>
                </a:solidFill>
              </a:rPr>
              <a:t> </a:t>
            </a:r>
            <a:r>
              <a:rPr lang="cs-CZ" sz="2800" b="1" dirty="0">
                <a:solidFill>
                  <a:srgbClr val="FF0000"/>
                </a:solidFill>
              </a:rPr>
              <a:t>·</a:t>
            </a:r>
            <a:r>
              <a:rPr lang="cs-CZ" sz="2800" b="1" dirty="0" smtClean="0">
                <a:solidFill>
                  <a:srgbClr val="FF0000"/>
                </a:solidFill>
              </a:rPr>
              <a:t> (b + c) = a </a:t>
            </a:r>
            <a:r>
              <a:rPr lang="cs-CZ" sz="2800" b="1" dirty="0">
                <a:solidFill>
                  <a:srgbClr val="FF0000"/>
                </a:solidFill>
              </a:rPr>
              <a:t>· </a:t>
            </a:r>
            <a:r>
              <a:rPr lang="cs-CZ" sz="2800" b="1" dirty="0" smtClean="0">
                <a:solidFill>
                  <a:srgbClr val="FF0000"/>
                </a:solidFill>
              </a:rPr>
              <a:t>b + a </a:t>
            </a:r>
            <a:r>
              <a:rPr lang="cs-CZ" sz="2800" b="1" dirty="0">
                <a:solidFill>
                  <a:srgbClr val="FF0000"/>
                </a:solidFill>
              </a:rPr>
              <a:t>· </a:t>
            </a:r>
            <a:r>
              <a:rPr lang="cs-CZ" sz="2800" b="1" dirty="0" smtClean="0">
                <a:solidFill>
                  <a:srgbClr val="FF0000"/>
                </a:solidFill>
              </a:rPr>
              <a:t>c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11" name="TextovéPole 110"/>
          <p:cNvSpPr txBox="1"/>
          <p:nvPr/>
        </p:nvSpPr>
        <p:spPr>
          <a:xfrm>
            <a:off x="1" y="4725000"/>
            <a:ext cx="9147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(platí distributivní zákon)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192000" y="2520000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0,54 + 0,9 = </a:t>
            </a:r>
            <a:endParaRPr lang="cs-CZ" sz="28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4500000" y="1800000"/>
            <a:ext cx="1052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1,44</a:t>
            </a:r>
            <a:endParaRPr lang="cs-CZ" sz="28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135395" y="2520000"/>
            <a:ext cx="1052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1,44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7416226" y="3426554"/>
            <a:ext cx="36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1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6587536" y="1363132"/>
            <a:ext cx="25564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Platí ale i obráceně, že stejné činitele můžeme </a:t>
            </a:r>
            <a:r>
              <a:rPr lang="cs-CZ" sz="1600" b="1" i="1" dirty="0" smtClean="0"/>
              <a:t>vytknout</a:t>
            </a:r>
            <a:r>
              <a:rPr lang="cs-CZ" sz="1600" b="1" dirty="0" smtClean="0"/>
              <a:t> před závorku </a:t>
            </a:r>
            <a:br>
              <a:rPr lang="cs-CZ" sz="1600" b="1" dirty="0" smtClean="0"/>
            </a:br>
            <a:r>
              <a:rPr lang="cs-CZ" sz="1600" b="1" dirty="0" smtClean="0"/>
              <a:t>a součin se nezmění.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15881585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08" grpId="0"/>
      <p:bldP spid="109" grpId="0"/>
      <p:bldP spid="110" grpId="0"/>
      <p:bldP spid="111" grpId="0"/>
      <p:bldP spid="12" grpId="0"/>
      <p:bldP spid="13" grpId="0"/>
      <p:bldP spid="14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5" y="375810"/>
            <a:ext cx="7793037" cy="575760"/>
          </a:xfrm>
        </p:spPr>
        <p:txBody>
          <a:bodyPr/>
          <a:lstStyle/>
          <a:p>
            <a:pPr algn="ctr"/>
            <a:r>
              <a:rPr lang="cs-CZ" dirty="0"/>
              <a:t>Násobení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1545636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 zpaměti: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0" y="1980000"/>
            <a:ext cx="1565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2,5 · 0,4 =</a:t>
            </a:r>
            <a:endParaRPr lang="cs-CZ" sz="24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0" y="2844000"/>
            <a:ext cx="24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0,5 · 1,54 · </a:t>
            </a:r>
            <a:r>
              <a:rPr lang="cs-CZ" sz="2400" b="1" dirty="0" smtClean="0"/>
              <a:t>0,2 </a:t>
            </a:r>
            <a:r>
              <a:rPr lang="cs-CZ" sz="2400" b="1" dirty="0"/>
              <a:t>=</a:t>
            </a:r>
          </a:p>
        </p:txBody>
      </p:sp>
      <p:sp>
        <p:nvSpPr>
          <p:cNvPr id="107" name="TextovéPole 106"/>
          <p:cNvSpPr txBox="1"/>
          <p:nvPr/>
        </p:nvSpPr>
        <p:spPr>
          <a:xfrm>
            <a:off x="2339753" y="2844000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(0,5 </a:t>
            </a:r>
            <a:r>
              <a:rPr lang="cs-CZ" sz="2400" b="1" dirty="0" smtClean="0"/>
              <a:t>· 0,2) · 1,54 =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499992" y="2412000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0,96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" y="2412000"/>
            <a:ext cx="2339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0,4 </a:t>
            </a:r>
            <a:r>
              <a:rPr lang="cs-CZ" sz="2400" b="1" dirty="0"/>
              <a:t>· 1,6 </a:t>
            </a:r>
            <a:r>
              <a:rPr lang="cs-CZ" sz="2400" b="1"/>
              <a:t>· </a:t>
            </a:r>
            <a:r>
              <a:rPr lang="cs-CZ" sz="2400" b="1" smtClean="0"/>
              <a:t>1,5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475656" y="1980000"/>
            <a:ext cx="449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123729" y="241200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</a:t>
            </a:r>
            <a:r>
              <a:rPr lang="cs-CZ" sz="2400" b="1" dirty="0"/>
              <a:t>0,4 · </a:t>
            </a:r>
            <a:r>
              <a:rPr lang="cs-CZ" sz="2400" b="1" dirty="0" smtClean="0"/>
              <a:t>1,5</a:t>
            </a:r>
            <a:r>
              <a:rPr lang="cs-CZ" sz="2400" b="1" dirty="0"/>
              <a:t>) </a:t>
            </a:r>
            <a:r>
              <a:rPr lang="cs-CZ" sz="2400" b="1" dirty="0" smtClean="0"/>
              <a:t>· 1,6 =</a:t>
            </a:r>
            <a:endParaRPr lang="cs-CZ" sz="24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3276000"/>
            <a:ext cx="3131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0,7 · </a:t>
            </a:r>
            <a:r>
              <a:rPr lang="cs-CZ" sz="2400" b="1" dirty="0" smtClean="0"/>
              <a:t>0,6 + </a:t>
            </a:r>
            <a:r>
              <a:rPr lang="cs-CZ" sz="2400" b="1" dirty="0"/>
              <a:t>0,7 · </a:t>
            </a:r>
            <a:r>
              <a:rPr lang="cs-CZ" sz="2400" b="1" dirty="0" smtClean="0"/>
              <a:t>0,4 =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4140000"/>
            <a:ext cx="27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0,145 </a:t>
            </a:r>
            <a:r>
              <a:rPr lang="cs-CZ" sz="2400" b="1" dirty="0"/>
              <a:t>· 0,355 · </a:t>
            </a:r>
            <a:r>
              <a:rPr lang="cs-CZ" sz="2400" b="1" dirty="0" smtClean="0"/>
              <a:t>0 </a:t>
            </a:r>
            <a:r>
              <a:rPr lang="cs-CZ" sz="2400" b="1" dirty="0"/>
              <a:t>=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2915815" y="3276000"/>
            <a:ext cx="2538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0,7 </a:t>
            </a:r>
            <a:r>
              <a:rPr lang="cs-CZ" sz="2400" b="1" dirty="0" smtClean="0"/>
              <a:t>· (0,6 + 0,4)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2592000" y="4140000"/>
            <a:ext cx="522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6372000" y="370800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126,3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370800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12,63 </a:t>
            </a:r>
            <a:r>
              <a:rPr lang="cs-CZ" sz="2400" b="1" dirty="0"/>
              <a:t>· </a:t>
            </a:r>
            <a:r>
              <a:rPr lang="cs-CZ" sz="2400" b="1" dirty="0" smtClean="0"/>
              <a:t>8,7 + 12,63 </a:t>
            </a:r>
            <a:r>
              <a:rPr lang="cs-CZ" sz="2400" b="1" dirty="0"/>
              <a:t>· </a:t>
            </a:r>
            <a:r>
              <a:rPr lang="cs-CZ" sz="2400" b="1" dirty="0" smtClean="0"/>
              <a:t>1,3 =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860000" y="2844000"/>
            <a:ext cx="1044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0,154</a:t>
            </a:r>
            <a:endParaRPr lang="cs-CZ" sz="24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364000" y="3276000"/>
            <a:ext cx="1044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0,7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626894" y="3708000"/>
            <a:ext cx="2961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12,63 · (8,7 + 1,3) =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0" y="4572000"/>
            <a:ext cx="2304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31,5 · 1 · </a:t>
            </a:r>
            <a:r>
              <a:rPr lang="cs-CZ" sz="2400" b="1" dirty="0" smtClean="0"/>
              <a:t>0,2  =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160000" y="4572000"/>
            <a:ext cx="737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6,3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5901201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107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5" y="375810"/>
            <a:ext cx="7793037" cy="575760"/>
          </a:xfrm>
        </p:spPr>
        <p:txBody>
          <a:bodyPr/>
          <a:lstStyle/>
          <a:p>
            <a:pPr algn="ctr"/>
            <a:r>
              <a:rPr lang="cs-CZ" dirty="0"/>
              <a:t>Násobení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3" y="1545636"/>
            <a:ext cx="2034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0" y="2484000"/>
            <a:ext cx="385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2,7 · </a:t>
            </a:r>
            <a:r>
              <a:rPr lang="cs-CZ" sz="2400" b="1" dirty="0" smtClean="0"/>
              <a:t>8,62 · 0 </a:t>
            </a:r>
            <a:r>
              <a:rPr lang="cs-CZ" sz="2400" b="1" dirty="0"/>
              <a:t>·</a:t>
            </a:r>
            <a:r>
              <a:rPr lang="cs-CZ" sz="2400" b="1" dirty="0" smtClean="0"/>
              <a:t> 17,038 7 =</a:t>
            </a:r>
            <a:endParaRPr lang="cs-CZ" sz="24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0" y="3276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0,4 · 0,05 </a:t>
            </a:r>
            <a:r>
              <a:rPr lang="cs-CZ" sz="2400" b="1" dirty="0"/>
              <a:t>· </a:t>
            </a:r>
            <a:r>
              <a:rPr lang="cs-CZ" sz="2400" b="1" dirty="0" smtClean="0"/>
              <a:t>1,3 </a:t>
            </a:r>
            <a:r>
              <a:rPr lang="cs-CZ" sz="24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8802668" y="2430000"/>
            <a:ext cx="521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8226660" y="3240000"/>
            <a:ext cx="1025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0,026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7812000" y="2835000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0,063 18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2880000"/>
            <a:ext cx="2934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0,81 · </a:t>
            </a:r>
            <a:r>
              <a:rPr lang="cs-CZ" sz="2400" b="1" dirty="0" smtClean="0"/>
              <a:t>0,6 </a:t>
            </a:r>
            <a:r>
              <a:rPr lang="cs-CZ" sz="2400" b="1" dirty="0"/>
              <a:t>· </a:t>
            </a:r>
            <a:r>
              <a:rPr lang="cs-CZ" sz="2400" b="1" dirty="0" smtClean="0"/>
              <a:t>0,13 =</a:t>
            </a:r>
            <a:endParaRPr lang="cs-CZ" sz="24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244025" y="2025000"/>
            <a:ext cx="1008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0,126</a:t>
            </a:r>
            <a:endParaRPr lang="cs-CZ" sz="24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-1" y="3672000"/>
            <a:ext cx="4572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1,75 · 67,7 · </a:t>
            </a:r>
            <a:r>
              <a:rPr lang="cs-CZ" sz="2400" b="1" dirty="0" smtClean="0"/>
              <a:t>70,07 =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4464000"/>
            <a:ext cx="3996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(4,545 </a:t>
            </a:r>
            <a:r>
              <a:rPr lang="cs-CZ" sz="2400" b="1" dirty="0"/>
              <a:t>+ </a:t>
            </a:r>
            <a:r>
              <a:rPr lang="cs-CZ" sz="2400" b="1" dirty="0" smtClean="0"/>
              <a:t>3,74</a:t>
            </a:r>
            <a:r>
              <a:rPr lang="cs-CZ" sz="2400" b="1" dirty="0"/>
              <a:t>) · </a:t>
            </a:r>
            <a:r>
              <a:rPr lang="cs-CZ" sz="2400" b="1" dirty="0" smtClean="0"/>
              <a:t>7,77 </a:t>
            </a:r>
            <a:r>
              <a:rPr lang="cs-CZ" sz="2400" b="1" dirty="0"/>
              <a:t>=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7219825" y="3645000"/>
            <a:ext cx="2104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8 301,543 25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7668344" y="4428000"/>
            <a:ext cx="1619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64,374 45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7884368" y="4050000"/>
            <a:ext cx="1403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107,398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0" y="4068000"/>
            <a:ext cx="5940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57,647 </a:t>
            </a:r>
            <a:r>
              <a:rPr lang="cs-CZ" sz="2400" b="1" dirty="0"/>
              <a:t>+ 8,7 · </a:t>
            </a:r>
            <a:r>
              <a:rPr lang="cs-CZ" sz="2400" b="1" dirty="0" smtClean="0"/>
              <a:t>4,43 + 11,21 =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2088000"/>
            <a:ext cx="24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0,7 · </a:t>
            </a:r>
            <a:r>
              <a:rPr lang="cs-CZ" sz="2400" b="1" dirty="0"/>
              <a:t>0,6 · </a:t>
            </a:r>
            <a:r>
              <a:rPr lang="cs-CZ" sz="2400" b="1" dirty="0" smtClean="0"/>
              <a:t>0,3 =</a:t>
            </a:r>
            <a:endParaRPr lang="cs-CZ" sz="2400" b="1" dirty="0"/>
          </a:p>
        </p:txBody>
      </p:sp>
      <p:sp>
        <p:nvSpPr>
          <p:cNvPr id="3" name="Obdélník 2"/>
          <p:cNvSpPr/>
          <p:nvPr/>
        </p:nvSpPr>
        <p:spPr bwMode="auto">
          <a:xfrm>
            <a:off x="7308000" y="2088000"/>
            <a:ext cx="1822970" cy="346249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7308000" y="2484000"/>
            <a:ext cx="1822970" cy="346249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délník 23"/>
          <p:cNvSpPr/>
          <p:nvPr/>
        </p:nvSpPr>
        <p:spPr bwMode="auto">
          <a:xfrm>
            <a:off x="7308000" y="2880000"/>
            <a:ext cx="1822970" cy="346249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délník 24"/>
          <p:cNvSpPr/>
          <p:nvPr/>
        </p:nvSpPr>
        <p:spPr bwMode="auto">
          <a:xfrm>
            <a:off x="7308000" y="3276000"/>
            <a:ext cx="1822970" cy="346249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Obdélník 25"/>
          <p:cNvSpPr/>
          <p:nvPr/>
        </p:nvSpPr>
        <p:spPr bwMode="auto">
          <a:xfrm>
            <a:off x="7308000" y="3672000"/>
            <a:ext cx="1822970" cy="346249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délník 26"/>
          <p:cNvSpPr/>
          <p:nvPr/>
        </p:nvSpPr>
        <p:spPr bwMode="auto">
          <a:xfrm>
            <a:off x="7308000" y="4068000"/>
            <a:ext cx="1822970" cy="346249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délník 27"/>
          <p:cNvSpPr/>
          <p:nvPr/>
        </p:nvSpPr>
        <p:spPr bwMode="auto">
          <a:xfrm>
            <a:off x="7308000" y="4464000"/>
            <a:ext cx="1822970" cy="346249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3637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3" grpId="0" animBg="1"/>
      <p:bldP spid="3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desetinných čísel</a:t>
            </a:r>
            <a:r>
              <a:rPr lang="cs-CZ" dirty="0"/>
              <a:t/>
            </a:r>
            <a:br>
              <a:rPr lang="cs-CZ" dirty="0"/>
            </a:br>
            <a:r>
              <a:rPr lang="cs-CZ" sz="2400" b="1" dirty="0" smtClean="0"/>
              <a:t>Násobení desetinného čísla číslem přirozeným</a:t>
            </a:r>
            <a:endParaRPr lang="cs-CZ" sz="24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92274" y="1453222"/>
            <a:ext cx="6516030" cy="97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Postup při násobení desetinného čísla číslem přirozeným: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683388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45,84 · 3 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12000" y="3207709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972000" y="3207709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792000" y="3207709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080000" y="3207709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259632" y="3207709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1260000" y="3567709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880000" y="2667709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1. Zapíšeme čísla pod sebe.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880000" y="3135709"/>
            <a:ext cx="6228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2. Čísla vynásobíme jako čísla přirozená </a:t>
            </a:r>
            <a:br>
              <a:rPr lang="cs-CZ" sz="2400" b="1" dirty="0" smtClean="0"/>
            </a:br>
            <a:r>
              <a:rPr lang="cs-CZ" sz="2400" b="1" dirty="0" smtClean="0"/>
              <a:t>    (desetinné čárky si </a:t>
            </a:r>
            <a:r>
              <a:rPr lang="cs-CZ" sz="2400" b="1" i="1" dirty="0" smtClean="0"/>
              <a:t>zatím</a:t>
            </a:r>
            <a:r>
              <a:rPr lang="cs-CZ" sz="2400" b="1" dirty="0" smtClean="0"/>
              <a:t> nevšímáme).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880000" y="3963709"/>
            <a:ext cx="6228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3. Ve výsledku oddělíme </a:t>
            </a:r>
            <a:r>
              <a:rPr lang="cs-CZ" sz="2400" b="1" i="1" dirty="0" smtClean="0"/>
              <a:t>odzadu</a:t>
            </a:r>
            <a:r>
              <a:rPr lang="cs-CZ" sz="2400" b="1" dirty="0" smtClean="0"/>
              <a:t> tolik </a:t>
            </a:r>
            <a:br>
              <a:rPr lang="cs-CZ" sz="2400" b="1" dirty="0" smtClean="0"/>
            </a:br>
            <a:r>
              <a:rPr lang="cs-CZ" sz="2400" b="1" dirty="0" smtClean="0"/>
              <a:t>    desetinných míst, kolik jich má </a:t>
            </a:r>
            <a:br>
              <a:rPr lang="cs-CZ" sz="2400" b="1" dirty="0" smtClean="0"/>
            </a:br>
            <a:r>
              <a:rPr lang="cs-CZ" sz="2400" b="1" dirty="0" smtClean="0"/>
              <a:t>    desetinné číslo, které násobíme.</a:t>
            </a:r>
            <a:endParaRPr lang="cs-CZ" sz="24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80000" y="3963709"/>
            <a:ext cx="1404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612000" y="3927709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972000" y="3927709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828000" y="3927709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043608" y="3927709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96000" y="3927709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260000" y="3927709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80000" y="4339571"/>
            <a:ext cx="171672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85375" y="4411578"/>
            <a:ext cx="171672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Obdélník 2"/>
          <p:cNvSpPr/>
          <p:nvPr/>
        </p:nvSpPr>
        <p:spPr>
          <a:xfrm>
            <a:off x="1080000" y="3603709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·</a:t>
            </a:r>
            <a:endParaRPr lang="cs-CZ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1187370" y="3927709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75" grpId="0"/>
      <p:bldP spid="76" grpId="0"/>
      <p:bldP spid="77" grpId="0"/>
      <p:bldP spid="78" grpId="0"/>
      <p:bldP spid="81" grpId="0"/>
      <p:bldP spid="6" grpId="0"/>
      <p:bldP spid="85" grpId="0"/>
      <p:bldP spid="87" grpId="0"/>
      <p:bldP spid="24" grpId="0"/>
      <p:bldP spid="25" grpId="0"/>
      <p:bldP spid="26" grpId="0"/>
      <p:bldP spid="27" grpId="0"/>
      <p:bldP spid="29" grpId="0"/>
      <p:bldP spid="30" grpId="0"/>
      <p:bldP spid="3" grpId="0"/>
      <p:bldP spid="37" grpId="0"/>
      <p:bldP spid="3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6" t="-567" r="21184" b="567"/>
          <a:stretch/>
        </p:blipFill>
        <p:spPr bwMode="auto">
          <a:xfrm rot="16200000">
            <a:off x="415562" y="85451"/>
            <a:ext cx="4784486" cy="511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104" y="160735"/>
            <a:ext cx="363589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 obchodě:</a:t>
            </a:r>
            <a:endParaRPr lang="cs-CZ" sz="3200" dirty="0"/>
          </a:p>
        </p:txBody>
      </p:sp>
      <p:sp>
        <p:nvSpPr>
          <p:cNvPr id="10" name="Obdélník 9"/>
          <p:cNvSpPr/>
          <p:nvPr/>
        </p:nvSpPr>
        <p:spPr bwMode="auto">
          <a:xfrm>
            <a:off x="3960000" y="1764000"/>
            <a:ext cx="1368152" cy="270030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bdélník 13"/>
          <p:cNvSpPr/>
          <p:nvPr/>
        </p:nvSpPr>
        <p:spPr bwMode="auto">
          <a:xfrm>
            <a:off x="3960000" y="2088000"/>
            <a:ext cx="1368152" cy="27003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bdélník 15"/>
          <p:cNvSpPr/>
          <p:nvPr/>
        </p:nvSpPr>
        <p:spPr bwMode="auto">
          <a:xfrm>
            <a:off x="3960000" y="1440000"/>
            <a:ext cx="1368000" cy="27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364088" y="1491630"/>
            <a:ext cx="363589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1. Vypočítejte cenu Pikaa.</a:t>
            </a:r>
            <a:endParaRPr lang="cs-CZ" sz="19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292080" y="2034998"/>
            <a:ext cx="383460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2. Vypočítejte cenu osmi </a:t>
            </a:r>
            <a:br>
              <a:rPr lang="cs-CZ" sz="1900" b="1" dirty="0" smtClean="0"/>
            </a:br>
            <a:r>
              <a:rPr lang="cs-CZ" sz="1900" b="1" dirty="0" smtClean="0"/>
              <a:t>    rohlíků.</a:t>
            </a:r>
            <a:endParaRPr lang="cs-CZ" sz="19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364090" y="2641735"/>
            <a:ext cx="383460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3. Vypočtěte kolik korun </a:t>
            </a:r>
            <a:br>
              <a:rPr lang="cs-CZ" sz="1900" b="1" dirty="0" smtClean="0"/>
            </a:br>
            <a:r>
              <a:rPr lang="cs-CZ" sz="1900" b="1" dirty="0"/>
              <a:t> </a:t>
            </a:r>
            <a:r>
              <a:rPr lang="cs-CZ" sz="1900" b="1" dirty="0" smtClean="0"/>
              <a:t>   by stály čtyři balení  </a:t>
            </a:r>
            <a:br>
              <a:rPr lang="cs-CZ" sz="1900" b="1" dirty="0" smtClean="0"/>
            </a:br>
            <a:r>
              <a:rPr lang="cs-CZ" sz="1900" b="1" dirty="0" smtClean="0"/>
              <a:t>    tvarohových buchtiček.</a:t>
            </a:r>
            <a:endParaRPr lang="cs-CZ" sz="19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7264648" y="466116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[107,60 Kč]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" name="Obdélník 11"/>
          <p:cNvSpPr/>
          <p:nvPr/>
        </p:nvSpPr>
        <p:spPr bwMode="auto">
          <a:xfrm>
            <a:off x="3960000" y="468000"/>
            <a:ext cx="1368000" cy="27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7249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122" grpId="0"/>
      <p:bldP spid="10" grpId="0" animBg="1"/>
      <p:bldP spid="10" grpId="1" animBg="1"/>
      <p:bldP spid="14" grpId="0" animBg="1"/>
      <p:bldP spid="14" grpId="1" animBg="1"/>
      <p:bldP spid="16" grpId="0" animBg="1"/>
      <p:bldP spid="11" grpId="0"/>
      <p:bldP spid="17" grpId="0"/>
      <p:bldP spid="18" grpId="0"/>
      <p:bldP spid="2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231490"/>
            <a:ext cx="7865046" cy="1044116"/>
          </a:xfrm>
        </p:spPr>
        <p:txBody>
          <a:bodyPr/>
          <a:lstStyle/>
          <a:p>
            <a:pPr algn="ctr"/>
            <a:r>
              <a:rPr lang="cs-CZ" dirty="0"/>
              <a:t>Násobení desetinných čísel</a:t>
            </a:r>
            <a:br>
              <a:rPr lang="cs-CZ" dirty="0"/>
            </a:br>
            <a:r>
              <a:rPr lang="cs-CZ" sz="2400" b="1" dirty="0"/>
              <a:t>Násobení desetinného čísla číslem přirozeným</a:t>
            </a:r>
            <a:endParaRPr lang="cs-CZ" sz="24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899592" y="15456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1980000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38,6 · 4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2376000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2,73 · </a:t>
            </a:r>
            <a:r>
              <a:rPr lang="cs-CZ" sz="2400" b="1" dirty="0" smtClean="0"/>
              <a:t>7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2772000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3,38 </a:t>
            </a:r>
            <a:r>
              <a:rPr lang="cs-CZ" sz="2400" b="1" dirty="0"/>
              <a:t>· </a:t>
            </a:r>
            <a:r>
              <a:rPr lang="cs-CZ" sz="2400" b="1" dirty="0" smtClean="0"/>
              <a:t>42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3168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12,38 </a:t>
            </a:r>
            <a:r>
              <a:rPr lang="cs-CZ" sz="2400" b="1" dirty="0"/>
              <a:t>·</a:t>
            </a:r>
            <a:r>
              <a:rPr lang="cs-CZ" sz="2400" b="1" dirty="0" smtClean="0"/>
              <a:t> 95 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3564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0,647 </a:t>
            </a:r>
            <a:r>
              <a:rPr lang="cs-CZ" sz="2400" b="1" dirty="0"/>
              <a:t>· </a:t>
            </a:r>
            <a:r>
              <a:rPr lang="cs-CZ" sz="2400" b="1" dirty="0" smtClean="0"/>
              <a:t>153 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396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47 </a:t>
            </a:r>
            <a:r>
              <a:rPr lang="cs-CZ" sz="2400" b="1" dirty="0"/>
              <a:t>· </a:t>
            </a:r>
            <a:r>
              <a:rPr lang="cs-CZ" sz="2400" b="1" dirty="0" smtClean="0"/>
              <a:t>0,007 29 =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4356000"/>
            <a:ext cx="3131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72,42 + 213 · 0,34 =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368000" y="1980000"/>
            <a:ext cx="1007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154,4</a:t>
            </a:r>
            <a:endParaRPr lang="cs-CZ" sz="2400" b="1" u="dbl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368000" y="2376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19,11</a:t>
            </a:r>
            <a:endParaRPr lang="cs-CZ" sz="2400" b="1" u="dbl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512000" y="2772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141,96</a:t>
            </a:r>
            <a:endParaRPr lang="cs-CZ" sz="2400" b="1" u="dbl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764000" y="3168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1 176,1</a:t>
            </a:r>
            <a:endParaRPr lang="cs-CZ" sz="2400" b="1" u="dbl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908000" y="3564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/>
              <a:t>98,991</a:t>
            </a:r>
          </a:p>
        </p:txBody>
      </p:sp>
      <p:sp>
        <p:nvSpPr>
          <p:cNvPr id="94" name="TextovéPole 93"/>
          <p:cNvSpPr txBox="1"/>
          <p:nvPr/>
        </p:nvSpPr>
        <p:spPr>
          <a:xfrm>
            <a:off x="2124000" y="3960000"/>
            <a:ext cx="1620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0,342 63</a:t>
            </a:r>
            <a:endParaRPr lang="cs-CZ" sz="2400" b="1" u="dbl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2808000" y="4356000"/>
            <a:ext cx="1280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/>
              <a:t>144,84</a:t>
            </a:r>
          </a:p>
        </p:txBody>
      </p:sp>
      <p:sp>
        <p:nvSpPr>
          <p:cNvPr id="5" name="Obdélník 4"/>
          <p:cNvSpPr/>
          <p:nvPr/>
        </p:nvSpPr>
        <p:spPr bwMode="auto">
          <a:xfrm>
            <a:off x="3923928" y="1419622"/>
            <a:ext cx="5112568" cy="3600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175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2" grpId="0"/>
      <p:bldP spid="28" grpId="0"/>
      <p:bldP spid="38" grpId="0"/>
      <p:bldP spid="48" grpId="0"/>
      <p:bldP spid="66" grpId="0"/>
      <p:bldP spid="76" grpId="0"/>
      <p:bldP spid="94" grpId="0"/>
      <p:bldP spid="106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desetinných čísel</a:t>
            </a:r>
            <a:endParaRPr lang="cs-CZ" sz="24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416638" y="1275606"/>
            <a:ext cx="7740166" cy="97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Kolik metrů čtverečných má obsah obdélník s délkami stran 3,6 m a 2,4 m?</a:t>
            </a:r>
            <a:endParaRPr lang="cs-CZ" sz="28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1620000" y="2160000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3,6 m 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1620000" y="2520000"/>
            <a:ext cx="1610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b = 2,4 m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620000" y="2880000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 = … m</a:t>
            </a:r>
            <a:r>
              <a:rPr lang="cs-CZ" sz="2400" b="1" baseline="30000" dirty="0" smtClean="0"/>
              <a:t>2</a:t>
            </a:r>
            <a:endParaRPr lang="cs-CZ" sz="2400" b="1" baseline="30000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1620000" y="3276000"/>
            <a:ext cx="28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ovéPole 27"/>
          <p:cNvSpPr txBox="1"/>
          <p:nvPr/>
        </p:nvSpPr>
        <p:spPr>
          <a:xfrm>
            <a:off x="2988000" y="2160000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= 36 dm 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024000" y="2520000"/>
            <a:ext cx="1610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= 24 dm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620000" y="3240000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 = a · b </a:t>
            </a:r>
            <a:endParaRPr lang="cs-CZ" sz="2400" b="1" baseline="30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620000" y="3600000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 = 36 · 24 </a:t>
            </a:r>
            <a:endParaRPr lang="cs-CZ" sz="2400" b="1" baseline="300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620000" y="3960000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 = 864</a:t>
            </a:r>
            <a:endParaRPr lang="cs-CZ" sz="2400" b="1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620000" y="4356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620000" y="4320000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 = 864 dm</a:t>
            </a:r>
            <a:r>
              <a:rPr lang="cs-CZ" sz="2400" b="1" baseline="30000" dirty="0" smtClean="0"/>
              <a:t>2</a:t>
            </a:r>
            <a:endParaRPr lang="cs-CZ" sz="2400" b="1" baseline="30000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496220" y="4320000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= 8,64 m</a:t>
            </a:r>
            <a:r>
              <a:rPr lang="cs-CZ" sz="2400" b="1" baseline="30000" dirty="0" smtClean="0"/>
              <a:t>2</a:t>
            </a:r>
            <a:endParaRPr lang="cs-CZ" sz="2400" b="1" baseline="30000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1620000" y="4716000"/>
            <a:ext cx="331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4932040" y="3838277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Obsah obdélníku je 8,64 m</a:t>
            </a:r>
            <a:r>
              <a:rPr lang="cs-CZ" sz="2400" b="1" baseline="30000" dirty="0" smtClean="0"/>
              <a:t>2</a:t>
            </a:r>
            <a:r>
              <a:rPr lang="cs-CZ" sz="2400" b="1" dirty="0" smtClean="0"/>
              <a:t>.</a:t>
            </a:r>
            <a:endParaRPr lang="cs-CZ" sz="2400" b="1" baseline="30000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1620000" y="4752000"/>
            <a:ext cx="331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12153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85" grpId="0"/>
      <p:bldP spid="87" grpId="0"/>
      <p:bldP spid="28" grpId="0"/>
      <p:bldP spid="31" grpId="0"/>
      <p:bldP spid="32" grpId="0"/>
      <p:bldP spid="35" grpId="0"/>
      <p:bldP spid="36" grpId="0"/>
      <p:bldP spid="39" grpId="0"/>
      <p:bldP spid="40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desetinných čísel</a:t>
            </a:r>
            <a:endParaRPr lang="cs-CZ" sz="24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683568" y="1275606"/>
            <a:ext cx="8473236" cy="97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Kolik decimetrů čtverečných má obsah obdélník s délkami stran 4,12 dm a 1,83 dm?</a:t>
            </a:r>
            <a:endParaRPr lang="cs-CZ" sz="28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1620000" y="2160000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4,12 dm 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1620000" y="2520000"/>
            <a:ext cx="1876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b = 1,83 dm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620000" y="2880000"/>
            <a:ext cx="190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 = … dm</a:t>
            </a:r>
            <a:r>
              <a:rPr lang="cs-CZ" sz="2400" b="1" baseline="30000" dirty="0" smtClean="0"/>
              <a:t>2</a:t>
            </a:r>
            <a:endParaRPr lang="cs-CZ" sz="2400" b="1" baseline="30000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1620000" y="3276000"/>
            <a:ext cx="334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ovéPole 27"/>
          <p:cNvSpPr txBox="1"/>
          <p:nvPr/>
        </p:nvSpPr>
        <p:spPr>
          <a:xfrm>
            <a:off x="3347864" y="2160000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= 412 mm 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393276" y="2520000"/>
            <a:ext cx="1610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= 183 mm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620000" y="3240000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 = a · b </a:t>
            </a:r>
            <a:endParaRPr lang="cs-CZ" sz="2400" b="1" baseline="30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620000" y="3600000"/>
            <a:ext cx="2389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 = 412 · 183 </a:t>
            </a:r>
            <a:endParaRPr lang="cs-CZ" sz="2400" b="1" baseline="300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620000" y="3960000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 </a:t>
            </a:r>
            <a:r>
              <a:rPr lang="cs-CZ" sz="2400" b="1" dirty="0"/>
              <a:t>= </a:t>
            </a:r>
            <a:r>
              <a:rPr lang="cs-CZ" sz="2400" b="1" dirty="0" smtClean="0"/>
              <a:t>75 396</a:t>
            </a:r>
            <a:endParaRPr lang="cs-CZ" sz="2400" b="1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620000" y="4356000"/>
            <a:ext cx="20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620000" y="4320000"/>
            <a:ext cx="2537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 </a:t>
            </a:r>
            <a:r>
              <a:rPr lang="cs-CZ" sz="2400" b="1" dirty="0"/>
              <a:t>= </a:t>
            </a:r>
            <a:r>
              <a:rPr lang="cs-CZ" sz="2400" b="1" dirty="0" smtClean="0"/>
              <a:t>75 396 mm</a:t>
            </a:r>
            <a:r>
              <a:rPr lang="cs-CZ" sz="2400" b="1" baseline="30000" dirty="0" smtClean="0"/>
              <a:t>2</a:t>
            </a:r>
            <a:endParaRPr lang="cs-CZ" sz="2400" b="1" baseline="30000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995936" y="4320000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= 7,539 6 dm</a:t>
            </a:r>
            <a:r>
              <a:rPr lang="cs-CZ" sz="2400" b="1" baseline="30000" dirty="0" smtClean="0"/>
              <a:t>2</a:t>
            </a:r>
            <a:endParaRPr lang="cs-CZ" sz="2400" b="1" baseline="30000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1620000" y="4716000"/>
            <a:ext cx="446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4283968" y="3507854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Obsah obdélníku je 7,539 6 dm</a:t>
            </a:r>
            <a:r>
              <a:rPr lang="cs-CZ" sz="2400" b="1" baseline="30000" dirty="0" smtClean="0"/>
              <a:t>2</a:t>
            </a:r>
            <a:r>
              <a:rPr lang="cs-CZ" sz="2400" b="1" dirty="0" smtClean="0"/>
              <a:t>.</a:t>
            </a:r>
            <a:endParaRPr lang="cs-CZ" sz="2400" b="1" baseline="30000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1620000" y="4752000"/>
            <a:ext cx="446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69938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85" grpId="0"/>
      <p:bldP spid="87" grpId="0"/>
      <p:bldP spid="28" grpId="0"/>
      <p:bldP spid="31" grpId="0"/>
      <p:bldP spid="32" grpId="0"/>
      <p:bldP spid="35" grpId="0"/>
      <p:bldP spid="36" grpId="0"/>
      <p:bldP spid="39" grpId="0"/>
      <p:bldP spid="40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</a:t>
            </a:r>
            <a:r>
              <a:rPr lang="cs-CZ" smtClean="0"/>
              <a:t>desetinných čísel</a:t>
            </a:r>
            <a:endParaRPr lang="cs-CZ" sz="24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92274" y="1669246"/>
            <a:ext cx="8351726" cy="61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Postup při násobení desetinných čísel: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326109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25,64 · 6,3 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12000" y="2787774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972000" y="2787774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792000" y="2787774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080000" y="2787774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259632" y="2787774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1260000" y="3147774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88000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1. Zapíšeme čísla pod sebe.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880000" y="2592000"/>
            <a:ext cx="6228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2. Čísla vynásobíme jako čísla přirozená </a:t>
            </a:r>
            <a:br>
              <a:rPr lang="cs-CZ" sz="2400" b="1" dirty="0" smtClean="0"/>
            </a:br>
            <a:r>
              <a:rPr lang="cs-CZ" sz="2400" b="1" dirty="0" smtClean="0"/>
              <a:t>    (desetinné čárky si </a:t>
            </a:r>
            <a:r>
              <a:rPr lang="cs-CZ" sz="2400" b="1" i="1" dirty="0" smtClean="0"/>
              <a:t>zatím</a:t>
            </a:r>
            <a:r>
              <a:rPr lang="cs-CZ" sz="2400" b="1" dirty="0" smtClean="0"/>
              <a:t> nevšímáme).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880000" y="3384000"/>
            <a:ext cx="6228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3. Ve výsledku oddělíme </a:t>
            </a:r>
            <a:r>
              <a:rPr lang="cs-CZ" sz="2400" b="1" i="1" dirty="0" smtClean="0"/>
              <a:t>odzadu</a:t>
            </a:r>
            <a:r>
              <a:rPr lang="cs-CZ" sz="2400" b="1" dirty="0" smtClean="0"/>
              <a:t> tolik </a:t>
            </a:r>
            <a:br>
              <a:rPr lang="cs-CZ" sz="2400" b="1" dirty="0" smtClean="0"/>
            </a:br>
            <a:r>
              <a:rPr lang="cs-CZ" sz="2400" b="1" dirty="0" smtClean="0"/>
              <a:t>    desetinných míst, kolik jich mají </a:t>
            </a:r>
            <a:br>
              <a:rPr lang="cs-CZ" sz="2400" b="1" dirty="0" smtClean="0"/>
            </a:br>
            <a:r>
              <a:rPr lang="cs-CZ" sz="2400" b="1" dirty="0" smtClean="0"/>
              <a:t>    obě desetinné čísla, která násobíme, </a:t>
            </a:r>
            <a:br>
              <a:rPr lang="cs-CZ" sz="2400" b="1" dirty="0" smtClean="0"/>
            </a:br>
            <a:r>
              <a:rPr lang="cs-CZ" sz="2400" b="1" dirty="0" smtClean="0"/>
              <a:t>    dohromady.</a:t>
            </a:r>
            <a:endParaRPr lang="cs-CZ" sz="24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220805" y="3585396"/>
            <a:ext cx="1404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540000" y="4248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900000" y="4248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756000" y="4248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972000" y="4248000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24000" y="4248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260000" y="4248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208800" y="4680000"/>
            <a:ext cx="1440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08800" y="4716000"/>
            <a:ext cx="1440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Obdélník 2"/>
          <p:cNvSpPr/>
          <p:nvPr/>
        </p:nvSpPr>
        <p:spPr>
          <a:xfrm>
            <a:off x="792000" y="3216065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·</a:t>
            </a:r>
            <a:endParaRPr lang="cs-CZ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1152000" y="4248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972000" y="3147665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684000" y="4248000"/>
            <a:ext cx="265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152000" y="3144065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209006" y="4320000"/>
            <a:ext cx="1404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ovéPole 35"/>
          <p:cNvSpPr txBox="1"/>
          <p:nvPr/>
        </p:nvSpPr>
        <p:spPr>
          <a:xfrm>
            <a:off x="972000" y="3528000"/>
            <a:ext cx="333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756000" y="3528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224000" y="3528000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540000" y="3528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24000" y="3888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540000" y="3888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108000" y="3888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756000" y="3888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972000" y="3888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08000" y="4248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1552091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75" grpId="0"/>
      <p:bldP spid="76" grpId="0"/>
      <p:bldP spid="77" grpId="0"/>
      <p:bldP spid="78" grpId="0"/>
      <p:bldP spid="81" grpId="0"/>
      <p:bldP spid="6" grpId="0"/>
      <p:bldP spid="85" grpId="0"/>
      <p:bldP spid="87" grpId="0"/>
      <p:bldP spid="24" grpId="0"/>
      <p:bldP spid="25" grpId="0"/>
      <p:bldP spid="25" grpId="1"/>
      <p:bldP spid="26" grpId="0"/>
      <p:bldP spid="27" grpId="0"/>
      <p:bldP spid="29" grpId="0"/>
      <p:bldP spid="30" grpId="0"/>
      <p:bldP spid="3" grpId="0"/>
      <p:bldP spid="37" grpId="0"/>
      <p:bldP spid="37" grpId="1"/>
      <p:bldP spid="28" grpId="0"/>
      <p:bldP spid="31" grpId="0"/>
      <p:bldP spid="32" grpId="0"/>
      <p:bldP spid="36" grpId="0"/>
      <p:bldP spid="39" grpId="0"/>
      <p:bldP spid="40" grpId="0"/>
      <p:bldP spid="41" grpId="0"/>
      <p:bldP spid="42" grpId="0"/>
      <p:bldP spid="48" grpId="0"/>
      <p:bldP spid="49" grpId="0"/>
      <p:bldP spid="50" grpId="0"/>
      <p:bldP spid="51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6" t="-567" r="21184" b="567"/>
          <a:stretch/>
        </p:blipFill>
        <p:spPr bwMode="auto">
          <a:xfrm rot="16200000">
            <a:off x="415562" y="85451"/>
            <a:ext cx="4784486" cy="511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104" y="160735"/>
            <a:ext cx="363589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 obchodě:</a:t>
            </a:r>
            <a:endParaRPr lang="cs-CZ" sz="32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5364088" y="1491630"/>
            <a:ext cx="363589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1. Vypočítejte cenu banánů </a:t>
            </a:r>
            <a:br>
              <a:rPr lang="cs-CZ" sz="1900" b="1" dirty="0" smtClean="0"/>
            </a:br>
            <a:r>
              <a:rPr lang="cs-CZ" sz="1900" b="1" dirty="0" smtClean="0"/>
              <a:t>    (výsledek zaokrouhlete </a:t>
            </a:r>
            <a:br>
              <a:rPr lang="cs-CZ" sz="1900" b="1" dirty="0" smtClean="0"/>
            </a:br>
            <a:r>
              <a:rPr lang="cs-CZ" sz="1900" b="1" dirty="0" smtClean="0"/>
              <a:t>    na haléře).</a:t>
            </a:r>
            <a:endParaRPr lang="cs-CZ" sz="19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292080" y="2470706"/>
            <a:ext cx="383460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2. Vypočítejte cenu 2,42 kg </a:t>
            </a:r>
            <a:br>
              <a:rPr lang="cs-CZ" sz="1900" b="1" dirty="0" smtClean="0"/>
            </a:br>
            <a:r>
              <a:rPr lang="cs-CZ" sz="1900" b="1" dirty="0"/>
              <a:t>    banánů (výsledek </a:t>
            </a:r>
            <a:r>
              <a:rPr lang="cs-CZ" sz="1900" b="1" dirty="0" smtClean="0"/>
              <a:t/>
            </a:r>
            <a:br>
              <a:rPr lang="cs-CZ" sz="1900" b="1" dirty="0" smtClean="0"/>
            </a:br>
            <a:r>
              <a:rPr lang="cs-CZ" sz="1900" b="1" dirty="0" smtClean="0"/>
              <a:t>    zaokrouhlete na </a:t>
            </a:r>
            <a:r>
              <a:rPr lang="cs-CZ" sz="1900" b="1" dirty="0"/>
              <a:t>haléře).</a:t>
            </a:r>
          </a:p>
          <a:p>
            <a:endParaRPr lang="cs-CZ" sz="19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6444208" y="466116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[48,158 </a:t>
            </a:r>
            <a:r>
              <a:rPr lang="cs-CZ" b="1" dirty="0" smtClean="0">
                <a:solidFill>
                  <a:srgbClr val="FF0000"/>
                </a:solidFill>
              </a:rPr>
              <a:t>Kč </a:t>
            </a:r>
            <a:r>
              <a:rPr lang="cs-CZ" b="1" dirty="0" smtClean="0">
                <a:solidFill>
                  <a:srgbClr val="FF0000"/>
                </a:solidFill>
                <a:latin typeface="Cambria Math"/>
                <a:ea typeface="Cambria Math"/>
              </a:rPr>
              <a:t>≐ </a:t>
            </a:r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ea typeface="Cambria Math"/>
                <a:cs typeface="Arial" pitchFamily="34" charset="0"/>
              </a:rPr>
              <a:t>48,16 Kč</a:t>
            </a:r>
            <a:r>
              <a:rPr lang="cs-CZ" b="1" dirty="0" smtClean="0">
                <a:solidFill>
                  <a:srgbClr val="FF0000"/>
                </a:solidFill>
                <a:latin typeface="Cambria Math"/>
                <a:ea typeface="Cambria Math"/>
              </a:rPr>
              <a:t> </a:t>
            </a:r>
            <a:r>
              <a:rPr lang="cs-CZ" b="1" dirty="0" smtClean="0">
                <a:solidFill>
                  <a:srgbClr val="FF0000"/>
                </a:solidFill>
              </a:rPr>
              <a:t>]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" name="Obdélník 11"/>
          <p:cNvSpPr/>
          <p:nvPr/>
        </p:nvSpPr>
        <p:spPr bwMode="auto">
          <a:xfrm>
            <a:off x="3960000" y="483518"/>
            <a:ext cx="1368000" cy="27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9740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5122" grpId="0"/>
      <p:bldP spid="11" grpId="0"/>
      <p:bldP spid="17" grpId="0"/>
      <p:bldP spid="2" grpId="0"/>
      <p:bldP spid="12" grpId="0" animBg="1"/>
      <p:bldP spid="1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339502"/>
            <a:ext cx="7865046" cy="792088"/>
          </a:xfrm>
        </p:spPr>
        <p:txBody>
          <a:bodyPr/>
          <a:lstStyle/>
          <a:p>
            <a:pPr algn="ctr"/>
            <a:r>
              <a:rPr lang="cs-CZ" dirty="0"/>
              <a:t>Násobení desetinných </a:t>
            </a:r>
            <a:r>
              <a:rPr lang="cs-CZ" dirty="0" smtClean="0"/>
              <a:t>čísel</a:t>
            </a:r>
            <a:endParaRPr lang="cs-CZ" sz="24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899592" y="15456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1980000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23,6 · 4,2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2376000"/>
            <a:ext cx="1907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2,56 </a:t>
            </a:r>
            <a:r>
              <a:rPr lang="cs-CZ" sz="2400" b="1" dirty="0"/>
              <a:t>· </a:t>
            </a:r>
            <a:r>
              <a:rPr lang="cs-CZ" sz="2400" b="1" dirty="0" smtClean="0"/>
              <a:t>7,3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2772000"/>
            <a:ext cx="2267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3,94 </a:t>
            </a:r>
            <a:r>
              <a:rPr lang="cs-CZ" sz="2400" b="1" dirty="0"/>
              <a:t>· </a:t>
            </a:r>
            <a:r>
              <a:rPr lang="cs-CZ" sz="2400" b="1" dirty="0" smtClean="0"/>
              <a:t>0,42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3168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1,384 </a:t>
            </a:r>
            <a:r>
              <a:rPr lang="cs-CZ" sz="2400" b="1" dirty="0"/>
              <a:t>·</a:t>
            </a:r>
            <a:r>
              <a:rPr lang="cs-CZ" sz="2400" b="1" dirty="0" smtClean="0"/>
              <a:t> 9,5 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3564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0,476 </a:t>
            </a:r>
            <a:r>
              <a:rPr lang="cs-CZ" sz="2400" b="1" dirty="0"/>
              <a:t>· </a:t>
            </a:r>
            <a:r>
              <a:rPr lang="cs-CZ" sz="2400" b="1" dirty="0" smtClean="0"/>
              <a:t>1,37 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3960000"/>
            <a:ext cx="27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82,1 </a:t>
            </a:r>
            <a:r>
              <a:rPr lang="cs-CZ" sz="2400" b="1" dirty="0"/>
              <a:t>· </a:t>
            </a:r>
            <a:r>
              <a:rPr lang="cs-CZ" sz="2400" b="1" dirty="0" smtClean="0"/>
              <a:t>0,009 37 =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4356000"/>
            <a:ext cx="3131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7,234 + 2,13 · 0,26 =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619672" y="1980000"/>
            <a:ext cx="1007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/>
              <a:t>99,12</a:t>
            </a:r>
          </a:p>
        </p:txBody>
      </p:sp>
      <p:sp>
        <p:nvSpPr>
          <p:cNvPr id="38" name="TextovéPole 37"/>
          <p:cNvSpPr txBox="1"/>
          <p:nvPr/>
        </p:nvSpPr>
        <p:spPr>
          <a:xfrm>
            <a:off x="1619672" y="2376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/>
              <a:t>18,688</a:t>
            </a:r>
          </a:p>
        </p:txBody>
      </p:sp>
      <p:sp>
        <p:nvSpPr>
          <p:cNvPr id="48" name="TextovéPole 47"/>
          <p:cNvSpPr txBox="1"/>
          <p:nvPr/>
        </p:nvSpPr>
        <p:spPr>
          <a:xfrm>
            <a:off x="1763688" y="2772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1,654 8</a:t>
            </a:r>
            <a:endParaRPr lang="cs-CZ" sz="2400" b="1" u="dbl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763688" y="3168000"/>
            <a:ext cx="1441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13,148 0</a:t>
            </a:r>
            <a:endParaRPr lang="cs-CZ" sz="2400" b="1" u="dbl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979712" y="3564000"/>
            <a:ext cx="1585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0,652 12</a:t>
            </a:r>
            <a:endParaRPr lang="cs-CZ" sz="2400" b="1" u="dbl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2339752" y="3960000"/>
            <a:ext cx="1620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0,769 277</a:t>
            </a:r>
            <a:endParaRPr lang="cs-CZ" sz="2400" b="1" u="dbl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2915816" y="4356000"/>
            <a:ext cx="1280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7,787 8</a:t>
            </a:r>
            <a:endParaRPr lang="cs-CZ" sz="2400" b="1" u="dbl" dirty="0"/>
          </a:p>
        </p:txBody>
      </p:sp>
      <p:sp>
        <p:nvSpPr>
          <p:cNvPr id="5" name="Obdélník 4"/>
          <p:cNvSpPr/>
          <p:nvPr/>
        </p:nvSpPr>
        <p:spPr bwMode="auto">
          <a:xfrm>
            <a:off x="4067944" y="1419622"/>
            <a:ext cx="4968552" cy="3600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39547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2" grpId="0"/>
      <p:bldP spid="28" grpId="0"/>
      <p:bldP spid="38" grpId="0"/>
      <p:bldP spid="48" grpId="0"/>
      <p:bldP spid="66" grpId="0"/>
      <p:bldP spid="76" grpId="0"/>
      <p:bldP spid="94" grpId="0"/>
      <p:bldP spid="106" grpId="0"/>
      <p:bldP spid="5" grpId="0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2607</TotalTime>
  <Words>762</Words>
  <Application>Microsoft Office PowerPoint</Application>
  <PresentationFormat>Předvádění na obrazovce (16:9)</PresentationFormat>
  <Paragraphs>199</Paragraphs>
  <Slides>14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Prezentace školení zaměstnanců</vt:lpstr>
      <vt:lpstr>Násobení desetinných čísel</vt:lpstr>
      <vt:lpstr>Násobení desetinných čísel Násobení desetinného čísla číslem přirozeným</vt:lpstr>
      <vt:lpstr>V obchodě:</vt:lpstr>
      <vt:lpstr>Násobení desetinných čísel Násobení desetinného čísla číslem přirozeným</vt:lpstr>
      <vt:lpstr>Násobení desetinných čísel</vt:lpstr>
      <vt:lpstr>Násobení desetinných čísel</vt:lpstr>
      <vt:lpstr>Násobení desetinných čísel</vt:lpstr>
      <vt:lpstr>V obchodě:</vt:lpstr>
      <vt:lpstr>Násobení desetinných čísel</vt:lpstr>
      <vt:lpstr>Násobení desetinných čísel</vt:lpstr>
      <vt:lpstr>Násobení desetinných čísel</vt:lpstr>
      <vt:lpstr>Násobení desetinných čísel</vt:lpstr>
      <vt:lpstr>Násobení desetinných čísel</vt:lpstr>
      <vt:lpstr>Násobení desetinných čísel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368</cp:revision>
  <dcterms:created xsi:type="dcterms:W3CDTF">2012-01-02T08:14:14Z</dcterms:created>
  <dcterms:modified xsi:type="dcterms:W3CDTF">2013-01-10T08:42:30Z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