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56" r:id="rId2"/>
    <p:sldId id="303" r:id="rId3"/>
    <p:sldId id="306" r:id="rId4"/>
    <p:sldId id="312" r:id="rId5"/>
    <p:sldId id="310" r:id="rId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-3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por.gwb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04664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Zaokrouhlování </a:t>
            </a:r>
            <a:r>
              <a:rPr lang="cs-CZ" dirty="0"/>
              <a:t>desetinných čísel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14313"/>
            <a:ext cx="8532440" cy="982439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Zaokrouhlování desetinných čísel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1259632" y="1944194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Zaokrouhlete číslo 5 638,264 748 na: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60000" y="2376000"/>
            <a:ext cx="1238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a) tisíce</a:t>
            </a:r>
            <a:endParaRPr lang="cs-CZ" sz="20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60000" y="2844000"/>
            <a:ext cx="1493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b) stovky</a:t>
            </a:r>
            <a:endParaRPr lang="cs-CZ" sz="20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0000" y="3312000"/>
            <a:ext cx="1493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c) desítky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60000" y="3780000"/>
            <a:ext cx="1798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d) jednotky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60000" y="4248000"/>
            <a:ext cx="1798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e) desetiny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60000" y="4716000"/>
            <a:ext cx="1798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f</a:t>
            </a:r>
            <a:r>
              <a:rPr lang="cs-CZ" sz="2000" b="1" dirty="0" smtClean="0"/>
              <a:t>) setiny</a:t>
            </a:r>
            <a:endParaRPr lang="cs-CZ" sz="20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360000" y="5184000"/>
            <a:ext cx="1798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g) tisíciny</a:t>
            </a:r>
            <a:endParaRPr lang="cs-CZ" sz="20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60000" y="5652000"/>
            <a:ext cx="2454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h) desetitisíciny</a:t>
            </a:r>
            <a:endParaRPr lang="cs-CZ" sz="20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60000" y="6120000"/>
            <a:ext cx="2454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i) stotisíciny</a:t>
            </a:r>
            <a:endParaRPr lang="cs-CZ" sz="20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2520000" y="2376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</a:t>
            </a:r>
            <a:r>
              <a:rPr lang="cs-CZ" sz="2000" b="1" dirty="0">
                <a:solidFill>
                  <a:srgbClr val="FF0000"/>
                </a:solidFill>
              </a:rPr>
              <a:t>6</a:t>
            </a:r>
            <a:r>
              <a:rPr lang="cs-CZ" sz="2000" b="1" dirty="0"/>
              <a:t>38,264 </a:t>
            </a:r>
            <a:r>
              <a:rPr lang="cs-CZ" sz="2000" b="1" dirty="0" smtClean="0"/>
              <a:t>748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4572000" y="2844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5 600</a:t>
            </a:r>
            <a:endParaRPr lang="cs-CZ" sz="20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4572000" y="2376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6 000</a:t>
            </a:r>
            <a:endParaRPr lang="cs-CZ" sz="20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2520000" y="5652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5 638,264 </a:t>
            </a:r>
            <a:r>
              <a:rPr lang="cs-CZ" sz="2000" b="1" dirty="0" smtClean="0"/>
              <a:t>7</a:t>
            </a:r>
            <a:r>
              <a:rPr lang="cs-CZ" sz="2000" b="1" dirty="0" smtClean="0">
                <a:solidFill>
                  <a:srgbClr val="FF0000"/>
                </a:solidFill>
              </a:rPr>
              <a:t>4</a:t>
            </a:r>
            <a:r>
              <a:rPr lang="cs-CZ" sz="2000" b="1" dirty="0" smtClean="0"/>
              <a:t>8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2520000" y="6120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5 638,264 </a:t>
            </a:r>
            <a:r>
              <a:rPr lang="cs-CZ" sz="2000" b="1" dirty="0" smtClean="0"/>
              <a:t>74</a:t>
            </a:r>
            <a:r>
              <a:rPr lang="cs-CZ" sz="2000" b="1" dirty="0" smtClean="0">
                <a:solidFill>
                  <a:srgbClr val="FF0000"/>
                </a:solidFill>
              </a:rPr>
              <a:t>8</a:t>
            </a:r>
            <a:r>
              <a:rPr lang="cs-CZ" sz="2000" b="1" dirty="0" smtClean="0"/>
              <a:t>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2520000" y="2844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5 6</a:t>
            </a:r>
            <a:r>
              <a:rPr lang="cs-CZ" sz="2000" b="1" dirty="0">
                <a:solidFill>
                  <a:srgbClr val="FF0000"/>
                </a:solidFill>
              </a:rPr>
              <a:t>3</a:t>
            </a:r>
            <a:r>
              <a:rPr lang="cs-CZ" sz="2000" b="1" dirty="0"/>
              <a:t>8,264 </a:t>
            </a:r>
            <a:r>
              <a:rPr lang="cs-CZ" sz="2000" b="1" dirty="0" smtClean="0"/>
              <a:t>748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2520000" y="3312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5 63</a:t>
            </a:r>
            <a:r>
              <a:rPr lang="cs-CZ" sz="2000" b="1" dirty="0">
                <a:solidFill>
                  <a:srgbClr val="FF0000"/>
                </a:solidFill>
              </a:rPr>
              <a:t>8</a:t>
            </a:r>
            <a:r>
              <a:rPr lang="cs-CZ" sz="2000" b="1" dirty="0"/>
              <a:t>,264 </a:t>
            </a:r>
            <a:r>
              <a:rPr lang="cs-CZ" sz="2000" b="1" dirty="0" smtClean="0"/>
              <a:t>748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2520000" y="3780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5 638,</a:t>
            </a:r>
            <a:r>
              <a:rPr lang="cs-CZ" sz="2000" b="1" dirty="0">
                <a:solidFill>
                  <a:srgbClr val="FF0000"/>
                </a:solidFill>
              </a:rPr>
              <a:t>2</a:t>
            </a:r>
            <a:r>
              <a:rPr lang="cs-CZ" sz="2000" b="1" dirty="0"/>
              <a:t>64 </a:t>
            </a:r>
            <a:r>
              <a:rPr lang="cs-CZ" sz="2000" b="1" dirty="0" smtClean="0"/>
              <a:t>748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2520000" y="4248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5 638,2</a:t>
            </a:r>
            <a:r>
              <a:rPr lang="cs-CZ" sz="2000" b="1" dirty="0">
                <a:solidFill>
                  <a:srgbClr val="FF0000"/>
                </a:solidFill>
              </a:rPr>
              <a:t>6</a:t>
            </a:r>
            <a:r>
              <a:rPr lang="cs-CZ" sz="2000" b="1" dirty="0"/>
              <a:t>4 </a:t>
            </a:r>
            <a:r>
              <a:rPr lang="cs-CZ" sz="2000" b="1" dirty="0" smtClean="0"/>
              <a:t>748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2520000" y="4716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5 638,26</a:t>
            </a:r>
            <a:r>
              <a:rPr lang="cs-CZ" sz="2000" b="1" dirty="0">
                <a:solidFill>
                  <a:srgbClr val="FF0000"/>
                </a:solidFill>
              </a:rPr>
              <a:t>4</a:t>
            </a:r>
            <a:r>
              <a:rPr lang="cs-CZ" sz="2000" b="1" dirty="0"/>
              <a:t> </a:t>
            </a:r>
            <a:r>
              <a:rPr lang="cs-CZ" sz="2000" b="1" dirty="0" smtClean="0"/>
              <a:t>748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520000" y="5184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5 638,264 </a:t>
            </a:r>
            <a:r>
              <a:rPr lang="cs-CZ" sz="2000" b="1" dirty="0" smtClean="0">
                <a:solidFill>
                  <a:srgbClr val="FF0000"/>
                </a:solidFill>
              </a:rPr>
              <a:t>7</a:t>
            </a:r>
            <a:r>
              <a:rPr lang="cs-CZ" sz="2000" b="1" dirty="0" smtClean="0"/>
              <a:t>48 </a:t>
            </a:r>
            <a:r>
              <a:rPr lang="cs-CZ" sz="2000" b="1" dirty="0" smtClean="0">
                <a:latin typeface="Cambria Math"/>
                <a:ea typeface="Cambria Math"/>
              </a:rPr>
              <a:t>≐</a:t>
            </a:r>
            <a:endParaRPr lang="cs-CZ" sz="20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4572000" y="3312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5 640</a:t>
            </a:r>
            <a:endParaRPr lang="cs-CZ" sz="2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72000" y="3780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5 638</a:t>
            </a:r>
            <a:endParaRPr lang="cs-CZ" sz="20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4572000" y="4248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5 638,3</a:t>
            </a:r>
            <a:endParaRPr lang="cs-CZ" sz="20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4572000" y="4716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5 638,26</a:t>
            </a:r>
            <a:endParaRPr lang="cs-CZ" sz="20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4572000" y="5184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5 638, 265</a:t>
            </a:r>
            <a:endParaRPr lang="cs-CZ" sz="20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572000" y="5652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5 638, 264 7</a:t>
            </a:r>
            <a:endParaRPr lang="cs-CZ" sz="20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4572000" y="612000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5 638, 264 75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57925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65" grpId="0"/>
      <p:bldP spid="66" grpId="0"/>
      <p:bldP spid="67" grpId="0"/>
      <p:bldP spid="68" grpId="0"/>
      <p:bldP spid="69" grpId="0"/>
      <p:bldP spid="70" grpId="0"/>
      <p:bldP spid="73" grpId="0"/>
      <p:bldP spid="74" grpId="0"/>
      <p:bldP spid="76" grpId="0"/>
      <p:bldP spid="77" grpId="0"/>
      <p:bldP spid="78" grpId="0"/>
      <p:bldP spid="80" grpId="0"/>
      <p:bldP spid="81" grpId="0"/>
      <p:bldP spid="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39577" y="0"/>
            <a:ext cx="8404423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Zaokrouhlování desetinných čísel</a:t>
            </a:r>
            <a:endParaRPr lang="cs-CZ" sz="3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72008" y="2052000"/>
            <a:ext cx="543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Postup při zaokrouhlování desetinných čísel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977872" y="2052000"/>
            <a:ext cx="449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j</a:t>
            </a:r>
            <a:r>
              <a:rPr lang="cs-CZ" b="1" dirty="0" smtClean="0"/>
              <a:t>e obdobný jako u čísel přirozených.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48400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 smtClean="0"/>
              <a:t>Zaokrouhlujeme vždy podle číslice, která následuje vpravo (následující řád).</a:t>
            </a:r>
            <a:endParaRPr lang="cs-CZ" sz="19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0" y="291600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Pokud je následující číslice za řádem na nějž zaokrouhluji 0; 1; 2; 3 nebo 4</a:t>
            </a:r>
            <a:endParaRPr lang="cs-CZ" sz="19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0" y="327600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zaokrouhluji dolů, tj. ponechám číslici v řádu na nějž zaokrouhluji a ostatní číslice za desetinnou čárkou vynechám.</a:t>
            </a:r>
            <a:endParaRPr lang="cs-CZ" sz="19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0" y="4356000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Pokud je následující číslice za řádem na nějž zaokrouhluji 5; 6; 7; 8 nebo 9</a:t>
            </a:r>
            <a:endParaRPr lang="cs-CZ" sz="19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0" y="471600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zaokrouhluji nahoru, tj. zvětším číslici v řádu na nějž zaokrouhluji o jednotku a ostatní číslice za desetinnou čárkou vynechám.</a:t>
            </a:r>
            <a:endParaRPr lang="cs-CZ" sz="19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763688" y="59400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962712" y="5940000"/>
            <a:ext cx="413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,</a:t>
            </a:r>
            <a:endParaRPr lang="cs-CZ" sz="28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2411760" y="594000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7</a:t>
            </a:r>
            <a:endParaRPr lang="cs-CZ" sz="28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699792" y="59400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4</a:t>
            </a:r>
            <a:endParaRPr lang="cs-CZ" sz="28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123728" y="594000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131840" y="59400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</a:t>
            </a:r>
            <a:endParaRPr lang="cs-CZ" sz="28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508104" y="594000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5707128" y="59400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,</a:t>
            </a:r>
            <a:endParaRPr lang="cs-CZ" sz="28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6156176" y="594000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7</a:t>
            </a:r>
            <a:endParaRPr lang="cs-CZ" sz="28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444208" y="594000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</a:t>
            </a:r>
            <a:endParaRPr lang="cs-CZ" sz="28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868144" y="5940000"/>
            <a:ext cx="343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876256" y="59400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</a:t>
            </a:r>
            <a:endParaRPr lang="cs-CZ" sz="28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0" y="5404574"/>
            <a:ext cx="3131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3399"/>
                </a:solidFill>
              </a:rPr>
              <a:t>Zaokrouhlete na setiny:</a:t>
            </a:r>
            <a:endParaRPr lang="cs-CZ" sz="2000" b="1" dirty="0">
              <a:solidFill>
                <a:srgbClr val="003399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6156000" y="594000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8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24156717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65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6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7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4" grpId="0"/>
      <p:bldP spid="27" grpId="0"/>
      <p:bldP spid="28" grpId="0"/>
      <p:bldP spid="10" grpId="0"/>
      <p:bldP spid="30" grpId="0"/>
      <p:bldP spid="31" grpId="0"/>
      <p:bldP spid="31" grpId="1"/>
      <p:bldP spid="33" grpId="0"/>
      <p:bldP spid="33" grpId="1"/>
      <p:bldP spid="33" grpId="2"/>
      <p:bldP spid="35" grpId="0"/>
      <p:bldP spid="36" grpId="0"/>
      <p:bldP spid="36" grpId="1"/>
      <p:bldP spid="37" grpId="0"/>
      <p:bldP spid="38" grpId="0"/>
      <p:bldP spid="39" grpId="0"/>
      <p:bldP spid="39" grpId="1"/>
      <p:bldP spid="40" grpId="0"/>
      <p:bldP spid="40" grpId="1"/>
      <p:bldP spid="40" grpId="2"/>
      <p:bldP spid="42" grpId="0"/>
      <p:bldP spid="44" grpId="0"/>
      <p:bldP spid="44" grpId="1"/>
      <p:bldP spid="11" grpId="0"/>
      <p:bldP spid="45" grpId="0"/>
      <p:bldP spid="4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460432" cy="91043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Zaokrouhlování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8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Zaokrouhli </a:t>
            </a:r>
            <a:r>
              <a:rPr lang="cs-CZ" sz="2800" b="1" dirty="0" smtClean="0"/>
              <a:t>desetinná </a:t>
            </a:r>
            <a:r>
              <a:rPr lang="cs-CZ" sz="2800" b="1" dirty="0" smtClean="0"/>
              <a:t>čísla na: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359999" y="2520000"/>
            <a:ext cx="1260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</a:t>
            </a:r>
            <a:r>
              <a:rPr lang="cs-CZ" sz="2400" b="1" dirty="0" smtClean="0"/>
              <a:t>etiny: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60000" y="3240000"/>
            <a:ext cx="1835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3,243 84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979712" y="3240000"/>
            <a:ext cx="971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3,24</a:t>
            </a:r>
            <a:endParaRPr lang="cs-CZ" sz="2400" b="1" u="dbl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60001" y="3960000"/>
            <a:ext cx="169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5,205 </a:t>
            </a:r>
            <a:r>
              <a:rPr lang="cs-CZ" sz="2400" b="1" dirty="0" smtClean="0"/>
              <a:t>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835696" y="3960000"/>
            <a:ext cx="881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5,21</a:t>
            </a:r>
            <a:endParaRPr lang="cs-CZ" sz="2400" b="1" u="dbl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1" y="4680000"/>
            <a:ext cx="1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j</a:t>
            </a:r>
            <a:r>
              <a:rPr lang="cs-CZ" sz="2400" b="1" dirty="0" smtClean="0"/>
              <a:t>ednotky: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0000" y="540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7,605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619672" y="5400000"/>
            <a:ext cx="557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8</a:t>
            </a:r>
            <a:endParaRPr lang="cs-CZ" sz="2400" b="1" u="dbl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60000" y="6120000"/>
            <a:ext cx="1817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2,480 63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051720" y="6120000"/>
            <a:ext cx="550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</a:t>
            </a:r>
            <a:endParaRPr lang="cs-CZ" sz="2400" b="1" u="dbl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760000" y="2520000"/>
            <a:ext cx="1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desetiny:</a:t>
            </a:r>
            <a:endParaRPr lang="cs-CZ" sz="24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760000" y="3240000"/>
            <a:ext cx="131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1,372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948264" y="3240000"/>
            <a:ext cx="656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1,4</a:t>
            </a:r>
            <a:endParaRPr lang="cs-CZ" sz="2400" b="1" u="dbl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760000" y="3960000"/>
            <a:ext cx="1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0,123 </a:t>
            </a:r>
            <a:r>
              <a:rPr lang="cs-CZ" sz="2400" b="1" dirty="0" smtClean="0"/>
              <a:t>54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452320" y="3960000"/>
            <a:ext cx="7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0,1</a:t>
            </a:r>
            <a:endParaRPr lang="cs-CZ" sz="2400" b="1" u="dbl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5760000" y="4680000"/>
            <a:ext cx="14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t</a:t>
            </a:r>
            <a:r>
              <a:rPr lang="cs-CZ" sz="2400" b="1" dirty="0" smtClean="0"/>
              <a:t>isíciny: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760000" y="5400000"/>
            <a:ext cx="2148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32,235 </a:t>
            </a:r>
            <a:r>
              <a:rPr lang="cs-CZ" sz="2400" b="1" dirty="0" smtClean="0"/>
              <a:t>41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7524328" y="5402342"/>
            <a:ext cx="123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32,235</a:t>
            </a:r>
            <a:endParaRPr lang="cs-CZ" sz="2400" b="1" u="dbl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760000" y="6120000"/>
            <a:ext cx="2276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2,058 712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endParaRPr lang="cs-CZ" sz="24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7524328" y="6120000"/>
            <a:ext cx="115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2,059</a:t>
            </a:r>
            <a:endParaRPr lang="cs-CZ" sz="2400" b="1" u="dbl" dirty="0"/>
          </a:p>
        </p:txBody>
      </p:sp>
    </p:spTree>
    <p:extLst>
      <p:ext uri="{BB962C8B-B14F-4D97-AF65-F5344CB8AC3E}">
        <p14:creationId xmlns:p14="http://schemas.microsoft.com/office/powerpoint/2010/main" val="31416559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9" grpId="0"/>
      <p:bldP spid="40" grpId="0"/>
      <p:bldP spid="43" grpId="0"/>
      <p:bldP spid="44" grpId="0"/>
      <p:bldP spid="45" grpId="0"/>
      <p:bldP spid="47" grpId="0"/>
      <p:bldP spid="48" grpId="0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460432" cy="91043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Zaokrouhlování </a:t>
            </a:r>
            <a:r>
              <a:rPr lang="cs-CZ" dirty="0"/>
              <a:t>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08000"/>
            <a:ext cx="9144000" cy="49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2800" b="1" dirty="0" smtClean="0"/>
              <a:t>Zaokrouhli </a:t>
            </a:r>
            <a:r>
              <a:rPr lang="cs-CZ" sz="2800" b="1" dirty="0" smtClean="0"/>
              <a:t>desetinná </a:t>
            </a:r>
            <a:r>
              <a:rPr lang="cs-CZ" sz="2800" b="1" dirty="0" smtClean="0"/>
              <a:t>čísla postupně na: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23400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Desítky, jednotky, des</a:t>
            </a:r>
            <a:r>
              <a:rPr lang="cs-CZ" sz="2400" b="1" dirty="0" smtClean="0"/>
              <a:t>etiny, setiny, tisíciny a </a:t>
            </a:r>
            <a:r>
              <a:rPr lang="cs-CZ" sz="2400" b="1" dirty="0" err="1" smtClean="0"/>
              <a:t>desetitisíciny</a:t>
            </a:r>
            <a:r>
              <a:rPr lang="cs-CZ" sz="2400" b="1" dirty="0" smtClean="0"/>
              <a:t>. Výsledky poté srovnej podle velikosti od nejmenšího: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59999" y="3291631"/>
            <a:ext cx="235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513,843 845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60000" y="4227631"/>
            <a:ext cx="235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513,843 845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60000" y="4695631"/>
            <a:ext cx="235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513,843 845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0000" y="5163631"/>
            <a:ext cx="235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513,843 845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60000" y="5631631"/>
            <a:ext cx="235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513,843 845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360000" y="3759631"/>
            <a:ext cx="235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513,843 845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4860032" y="328498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1 267,369 26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4860033" y="4220984"/>
            <a:ext cx="2592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 </a:t>
            </a:r>
            <a:r>
              <a:rPr lang="cs-CZ" sz="2400" b="1" dirty="0" smtClean="0"/>
              <a:t>267,369 </a:t>
            </a:r>
            <a:r>
              <a:rPr lang="cs-CZ" sz="2400" b="1" dirty="0"/>
              <a:t>26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4860033" y="4688984"/>
            <a:ext cx="2592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 </a:t>
            </a:r>
            <a:r>
              <a:rPr lang="cs-CZ" sz="2400" b="1" dirty="0" smtClean="0"/>
              <a:t>267,369 </a:t>
            </a:r>
            <a:r>
              <a:rPr lang="cs-CZ" sz="2400" b="1" dirty="0"/>
              <a:t>26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4860033" y="5156984"/>
            <a:ext cx="2592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 </a:t>
            </a:r>
            <a:r>
              <a:rPr lang="cs-CZ" sz="2400" b="1" dirty="0" smtClean="0"/>
              <a:t>267,369 </a:t>
            </a:r>
            <a:r>
              <a:rPr lang="cs-CZ" sz="2400" b="1" dirty="0"/>
              <a:t>26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4860033" y="5624984"/>
            <a:ext cx="2592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 </a:t>
            </a:r>
            <a:r>
              <a:rPr lang="cs-CZ" sz="2400" b="1" dirty="0" smtClean="0"/>
              <a:t>267,369 </a:t>
            </a:r>
            <a:r>
              <a:rPr lang="cs-CZ" sz="2400" b="1" dirty="0"/>
              <a:t>26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860033" y="3752984"/>
            <a:ext cx="2592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 </a:t>
            </a:r>
            <a:r>
              <a:rPr lang="cs-CZ" sz="2400" b="1" dirty="0" smtClean="0"/>
              <a:t>267,369 </a:t>
            </a:r>
            <a:r>
              <a:rPr lang="cs-CZ" sz="2400" b="1" dirty="0"/>
              <a:t>26 </a:t>
            </a:r>
            <a:r>
              <a:rPr lang="cs-CZ" sz="2400" b="1" dirty="0" smtClean="0">
                <a:latin typeface="Cambria Math"/>
                <a:ea typeface="Cambria Math"/>
              </a:rPr>
              <a:t>≐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513,843 8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513,844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513,84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513,8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514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510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1 270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1 267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1 267,4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1 267,37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240000" y="1080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1 267,369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3240000" y="1080000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1 267,369 3</a:t>
            </a:r>
            <a:endParaRPr lang="cs-CZ" sz="4000" b="1" dirty="0">
              <a:solidFill>
                <a:srgbClr val="FF0000"/>
              </a:solidFill>
            </a:endParaRPr>
          </a:p>
        </p:txBody>
      </p:sp>
      <p:sp>
        <p:nvSpPr>
          <p:cNvPr id="5" name="Šipka doprava 4">
            <a:hlinkClick r:id="rId2" action="ppaction://hlinkfile"/>
          </p:cNvPr>
          <p:cNvSpPr/>
          <p:nvPr/>
        </p:nvSpPr>
        <p:spPr bwMode="auto">
          <a:xfrm>
            <a:off x="7308304" y="6086649"/>
            <a:ext cx="1368152" cy="438695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4014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3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9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5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25" grpId="0"/>
      <p:bldP spid="36" grpId="0"/>
      <p:bldP spid="38" grpId="0"/>
      <p:bldP spid="41" grpId="0"/>
      <p:bldP spid="42" grpId="0"/>
      <p:bldP spid="51" grpId="0"/>
      <p:bldP spid="52" grpId="0"/>
      <p:bldP spid="53" grpId="0"/>
      <p:bldP spid="54" grpId="0"/>
      <p:bldP spid="55" grpId="0"/>
      <p:bldP spid="58" grpId="0"/>
      <p:bldP spid="59" grpId="0"/>
      <p:bldP spid="2" grpId="0"/>
      <p:bldP spid="2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5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2281</TotalTime>
  <Words>374</Words>
  <Application>Microsoft Office PowerPoint</Application>
  <PresentationFormat>Předvádění na obrazovce (4:3)</PresentationFormat>
  <Paragraphs>106</Paragraphs>
  <Slides>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Prezentace školení zaměstnanců</vt:lpstr>
      <vt:lpstr>Zaokrouhlování desetinných čísel</vt:lpstr>
      <vt:lpstr>Zaokrouhlování desetinných čísel</vt:lpstr>
      <vt:lpstr>Zaokrouhlování desetinných čísel</vt:lpstr>
      <vt:lpstr>Zaokrouhlování desetinných čísel</vt:lpstr>
      <vt:lpstr>Zaokrouhlování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352</cp:revision>
  <dcterms:created xsi:type="dcterms:W3CDTF">2012-01-02T08:14:14Z</dcterms:created>
  <dcterms:modified xsi:type="dcterms:W3CDTF">2012-12-09T09:40:38Z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