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1" r:id="rId3"/>
    <p:sldId id="302" r:id="rId4"/>
    <p:sldId id="303" r:id="rId5"/>
    <p:sldId id="304" r:id="rId6"/>
    <p:sldId id="305" r:id="rId7"/>
    <p:sldId id="306" r:id="rId8"/>
    <p:sldId id="307" r:id="rId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1052736"/>
            <a:ext cx="7772400" cy="861616"/>
          </a:xfrm>
        </p:spPr>
        <p:txBody>
          <a:bodyPr/>
          <a:lstStyle/>
          <a:p>
            <a:pPr algn="ctr"/>
            <a:r>
              <a:rPr lang="cs-CZ" dirty="0" smtClean="0"/>
              <a:t>Sčítání desetinných čísel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6.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Sčítání desetinných čísel</a:t>
            </a:r>
            <a:endParaRPr lang="cs-CZ" sz="32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937629"/>
            <a:ext cx="9144000" cy="62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Postup při sčítání desetinných čísel:</a:t>
            </a:r>
            <a:endParaRPr lang="cs-CZ" sz="28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0" y="2564905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145,84 </a:t>
            </a:r>
            <a:r>
              <a:rPr lang="cs-CZ" sz="2400" b="1" smtClean="0"/>
              <a:t>+ </a:t>
            </a:r>
            <a:r>
              <a:rPr lang="cs-CZ" sz="2400" b="1" smtClean="0"/>
              <a:t>51,372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95028" y="324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639415" y="360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899084" y="324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639416" y="324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043100" y="3240000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259632" y="3240000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396000" y="3600000"/>
            <a:ext cx="404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900000" y="3600000"/>
            <a:ext cx="224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1043608" y="36000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1260000" y="3600000"/>
            <a:ext cx="440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1512000" y="360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179004" y="3240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80000" y="2520000"/>
            <a:ext cx="6228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1. Zapíšeme čísla pod sebe tak, aby pod </a:t>
            </a:r>
            <a:br>
              <a:rPr lang="cs-CZ" sz="2400" b="1" dirty="0" smtClean="0"/>
            </a:br>
            <a:r>
              <a:rPr lang="cs-CZ" sz="2400" b="1" dirty="0" smtClean="0"/>
              <a:t>    sebou byly číslice na stejných řádech </a:t>
            </a:r>
            <a:br>
              <a:rPr lang="cs-CZ" sz="2400" b="1" dirty="0" smtClean="0"/>
            </a:br>
            <a:r>
              <a:rPr lang="cs-CZ" sz="2400" b="1" dirty="0" smtClean="0"/>
              <a:t>    a desetinné čárky.</a:t>
            </a:r>
            <a:endParaRPr lang="cs-CZ" sz="24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880000" y="3600000"/>
            <a:ext cx="6228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2. Pokud mají čísla rozdílný počet číslic </a:t>
            </a:r>
            <a:br>
              <a:rPr lang="cs-CZ" sz="2400" b="1" dirty="0" smtClean="0"/>
            </a:br>
            <a:r>
              <a:rPr lang="cs-CZ" sz="2400" b="1" dirty="0" smtClean="0"/>
              <a:t>    za desetinnou čárkou, můžeme </a:t>
            </a:r>
            <a:br>
              <a:rPr lang="cs-CZ" sz="2400" b="1" dirty="0" smtClean="0"/>
            </a:br>
            <a:r>
              <a:rPr lang="cs-CZ" sz="2400" b="1" dirty="0" smtClean="0"/>
              <a:t>    za poslední číslici doplnit nulu (nuly), </a:t>
            </a:r>
            <a:br>
              <a:rPr lang="cs-CZ" sz="2400" b="1" dirty="0" smtClean="0"/>
            </a:br>
            <a:r>
              <a:rPr lang="cs-CZ" sz="2400" b="1" dirty="0" smtClean="0"/>
              <a:t>    tak aby počet číslic byl stejný.</a:t>
            </a:r>
            <a:endParaRPr lang="cs-CZ" sz="2400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1512000" y="324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880000" y="5040000"/>
            <a:ext cx="6228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3. Sečteme čísla stejně jako čísla </a:t>
            </a:r>
            <a:br>
              <a:rPr lang="cs-CZ" sz="2400" b="1" dirty="0" smtClean="0"/>
            </a:br>
            <a:r>
              <a:rPr lang="cs-CZ" sz="2400" b="1" dirty="0" smtClean="0"/>
              <a:t>     přirozená a pod desetinné čárky </a:t>
            </a:r>
            <a:br>
              <a:rPr lang="cs-CZ" sz="2400" b="1" dirty="0" smtClean="0"/>
            </a:br>
            <a:r>
              <a:rPr lang="cs-CZ" sz="2400" b="1" dirty="0" smtClean="0"/>
              <a:t>     doplníme desetinnou čárku.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80000" y="3599999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80000" y="4061664"/>
            <a:ext cx="171672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395536" y="4047455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899592" y="4047455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39924" y="4047455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043608" y="4047455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260140" y="4047455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79512" y="4047455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512508" y="404745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80000" y="4581128"/>
            <a:ext cx="171672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85375" y="4509120"/>
            <a:ext cx="171672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388586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61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6" grpId="0"/>
      <p:bldP spid="85" grpId="0"/>
      <p:bldP spid="86" grpId="0"/>
      <p:bldP spid="87" grpId="0"/>
      <p:bldP spid="21" grpId="0"/>
      <p:bldP spid="21" grpId="1"/>
      <p:bldP spid="21" grpId="2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6" t="-567" r="21184" b="567"/>
          <a:stretch/>
        </p:blipFill>
        <p:spPr bwMode="auto">
          <a:xfrm rot="16200000">
            <a:off x="-381852" y="966029"/>
            <a:ext cx="6379314" cy="511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104" y="214313"/>
            <a:ext cx="3635896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V obchodě:</a:t>
            </a:r>
            <a:endParaRPr lang="cs-CZ" sz="3200" dirty="0"/>
          </a:p>
        </p:txBody>
      </p:sp>
      <p:sp>
        <p:nvSpPr>
          <p:cNvPr id="10" name="Obdélník 9"/>
          <p:cNvSpPr/>
          <p:nvPr/>
        </p:nvSpPr>
        <p:spPr bwMode="auto">
          <a:xfrm>
            <a:off x="4139952" y="5301208"/>
            <a:ext cx="1368152" cy="360040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bdélník 13"/>
          <p:cNvSpPr/>
          <p:nvPr/>
        </p:nvSpPr>
        <p:spPr bwMode="auto">
          <a:xfrm>
            <a:off x="4139952" y="5733256"/>
            <a:ext cx="1368152" cy="36004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bdélník 15"/>
          <p:cNvSpPr/>
          <p:nvPr/>
        </p:nvSpPr>
        <p:spPr bwMode="auto">
          <a:xfrm>
            <a:off x="3707906" y="6093296"/>
            <a:ext cx="1656184" cy="576064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364088" y="1988840"/>
            <a:ext cx="36358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1. Vypočítejte celkovou cenu </a:t>
            </a:r>
            <a:br>
              <a:rPr lang="cs-CZ" sz="1900" b="1" dirty="0" smtClean="0"/>
            </a:br>
            <a:r>
              <a:rPr lang="cs-CZ" sz="1900" b="1" dirty="0" smtClean="0"/>
              <a:t>    nákupu.</a:t>
            </a:r>
            <a:endParaRPr lang="cs-CZ" sz="19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292080" y="2713331"/>
            <a:ext cx="383460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2. Určete o kolik haléřů se cena</a:t>
            </a:r>
            <a:br>
              <a:rPr lang="cs-CZ" sz="1900" b="1" dirty="0" smtClean="0"/>
            </a:br>
            <a:r>
              <a:rPr lang="cs-CZ" sz="1900" b="1" dirty="0" smtClean="0"/>
              <a:t>    změní po zaokrouhlení.</a:t>
            </a:r>
            <a:endParaRPr lang="cs-CZ" sz="19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364090" y="3522313"/>
            <a:ext cx="383460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 smtClean="0"/>
              <a:t>3. Vypočtěte kolik korun </a:t>
            </a:r>
            <a:br>
              <a:rPr lang="cs-CZ" sz="1900" b="1" dirty="0" smtClean="0"/>
            </a:br>
            <a:r>
              <a:rPr lang="cs-CZ" sz="1900" b="1" dirty="0" smtClean="0"/>
              <a:t>    je nutno zaplatit u kasy.</a:t>
            </a:r>
            <a:endParaRPr lang="cs-CZ" sz="1900" b="1" dirty="0"/>
          </a:p>
        </p:txBody>
      </p:sp>
    </p:spTree>
    <p:extLst>
      <p:ext uri="{BB962C8B-B14F-4D97-AF65-F5344CB8AC3E}">
        <p14:creationId xmlns:p14="http://schemas.microsoft.com/office/powerpoint/2010/main" val="6107249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5122" grpId="0"/>
      <p:bldP spid="10" grpId="0" animBg="1"/>
      <p:bldP spid="10" grpId="1" animBg="1"/>
      <p:bldP spid="14" grpId="0" animBg="1"/>
      <p:bldP spid="14" grpId="1" animBg="1"/>
      <p:bldP spid="16" grpId="0" animBg="1"/>
      <p:bldP spid="16" grpId="1" animBg="1"/>
      <p:bldP spid="11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/>
              <a:t>Sčítání desetinných čísel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899592" y="206084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270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138,6 + 54,7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324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62,73 + 79,6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78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3,38 + 42,45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432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12,38 + 9,572 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486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0,647 + 1,538 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54000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4,7 + 21,729 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5940000"/>
            <a:ext cx="3707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72,42 + 21,317 62 =</a:t>
            </a:r>
            <a:endParaRPr lang="cs-CZ" sz="24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923928" y="180000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138,6</a:t>
            </a:r>
            <a:endParaRPr lang="cs-CZ" sz="2400" b="1" dirty="0"/>
          </a:p>
        </p:txBody>
      </p:sp>
      <p:sp>
        <p:nvSpPr>
          <p:cNvPr id="4" name="Obdélník 3"/>
          <p:cNvSpPr/>
          <p:nvPr/>
        </p:nvSpPr>
        <p:spPr>
          <a:xfrm>
            <a:off x="4103928" y="2160000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54,7</a:t>
            </a:r>
            <a:endParaRPr lang="cs-CZ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929763" y="2556000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ovéPole 6"/>
          <p:cNvSpPr txBox="1"/>
          <p:nvPr/>
        </p:nvSpPr>
        <p:spPr>
          <a:xfrm>
            <a:off x="4535928" y="25200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283928" y="2520000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103928" y="2520000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3923928" y="2520000"/>
            <a:ext cx="362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463928" y="2520000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016000" y="2700000"/>
            <a:ext cx="1007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193,3</a:t>
            </a:r>
            <a:endParaRPr lang="cs-CZ" sz="2400" b="1" u="dbl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103880" y="3687495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62,73</a:t>
            </a:r>
            <a:endParaRPr lang="cs-CZ" sz="2400" b="1" dirty="0"/>
          </a:p>
        </p:txBody>
      </p:sp>
      <p:sp>
        <p:nvSpPr>
          <p:cNvPr id="30" name="Obdélník 29"/>
          <p:cNvSpPr/>
          <p:nvPr/>
        </p:nvSpPr>
        <p:spPr>
          <a:xfrm>
            <a:off x="4111779" y="4047495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79,6</a:t>
            </a:r>
            <a:endParaRPr lang="cs-CZ" b="1" dirty="0"/>
          </a:p>
        </p:txBody>
      </p:sp>
      <p:cxnSp>
        <p:nvCxnSpPr>
          <p:cNvPr id="31" name="Přímá spojnice 30"/>
          <p:cNvCxnSpPr/>
          <p:nvPr/>
        </p:nvCxnSpPr>
        <p:spPr bwMode="auto">
          <a:xfrm>
            <a:off x="4001771" y="4443495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4607936" y="4407495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370011" y="4407495"/>
            <a:ext cx="281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175936" y="4407495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3995936" y="4407495"/>
            <a:ext cx="362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4535936" y="4407495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4787896" y="440747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052000" y="3240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142,33</a:t>
            </a:r>
            <a:endParaRPr lang="cs-CZ" sz="2400" b="1" u="dbl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5364088" y="5487695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3,38</a:t>
            </a:r>
            <a:endParaRPr lang="cs-CZ" sz="2400" b="1" dirty="0"/>
          </a:p>
        </p:txBody>
      </p:sp>
      <p:sp>
        <p:nvSpPr>
          <p:cNvPr id="40" name="Obdélník 39"/>
          <p:cNvSpPr/>
          <p:nvPr/>
        </p:nvSpPr>
        <p:spPr>
          <a:xfrm>
            <a:off x="5192027" y="5847695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42,45</a:t>
            </a:r>
            <a:endParaRPr lang="cs-CZ" b="1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5082019" y="6243695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5652072" y="6207695"/>
            <a:ext cx="316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400072" y="6207695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5220072" y="6207695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580072" y="6207695"/>
            <a:ext cx="201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832032" y="6207670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016000" y="3780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45,83</a:t>
            </a:r>
            <a:endParaRPr lang="cs-CZ" sz="2400" b="1" u="dbl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5400064" y="1772816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12,38</a:t>
            </a:r>
            <a:endParaRPr lang="cs-CZ" sz="2400" b="1" dirty="0"/>
          </a:p>
        </p:txBody>
      </p:sp>
      <p:sp>
        <p:nvSpPr>
          <p:cNvPr id="50" name="Obdélník 49"/>
          <p:cNvSpPr/>
          <p:nvPr/>
        </p:nvSpPr>
        <p:spPr>
          <a:xfrm>
            <a:off x="5580064" y="2132816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9,572</a:t>
            </a:r>
            <a:endParaRPr lang="cs-CZ" b="1" dirty="0"/>
          </a:p>
        </p:txBody>
      </p:sp>
      <p:cxnSp>
        <p:nvCxnSpPr>
          <p:cNvPr id="51" name="Přímá spojnice 50"/>
          <p:cNvCxnSpPr/>
          <p:nvPr/>
        </p:nvCxnSpPr>
        <p:spPr bwMode="auto">
          <a:xfrm>
            <a:off x="5544192" y="2528816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ovéPole 51"/>
          <p:cNvSpPr txBox="1"/>
          <p:nvPr/>
        </p:nvSpPr>
        <p:spPr>
          <a:xfrm>
            <a:off x="6012064" y="2492816"/>
            <a:ext cx="30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5831928" y="2492816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5580064" y="2492816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6192152" y="2491200"/>
            <a:ext cx="252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5759928" y="2491200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411541" y="2491200"/>
            <a:ext cx="252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2196016" y="4319999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21,952</a:t>
            </a:r>
            <a:endParaRPr lang="cs-CZ" sz="2400" b="1" u="dbl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669896" y="3759503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0,647</a:t>
            </a:r>
            <a:endParaRPr lang="cs-CZ" sz="2400" b="1" dirty="0"/>
          </a:p>
        </p:txBody>
      </p:sp>
      <p:sp>
        <p:nvSpPr>
          <p:cNvPr id="68" name="Obdélník 67"/>
          <p:cNvSpPr/>
          <p:nvPr/>
        </p:nvSpPr>
        <p:spPr>
          <a:xfrm>
            <a:off x="5652032" y="4119503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1,538</a:t>
            </a:r>
            <a:endParaRPr lang="cs-CZ" b="1" dirty="0"/>
          </a:p>
        </p:txBody>
      </p:sp>
      <p:cxnSp>
        <p:nvCxnSpPr>
          <p:cNvPr id="69" name="Přímá spojnice 68"/>
          <p:cNvCxnSpPr/>
          <p:nvPr/>
        </p:nvCxnSpPr>
        <p:spPr bwMode="auto">
          <a:xfrm>
            <a:off x="5616160" y="4515503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ovéPole 69"/>
          <p:cNvSpPr txBox="1"/>
          <p:nvPr/>
        </p:nvSpPr>
        <p:spPr>
          <a:xfrm>
            <a:off x="6084032" y="4479503"/>
            <a:ext cx="30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5903896" y="4479503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5652032" y="4479503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6264120" y="4477887"/>
            <a:ext cx="252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5831896" y="4477887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2196016" y="4860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2,185</a:t>
            </a:r>
            <a:endParaRPr lang="cs-CZ" sz="2400" b="1" u="dbl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6780253" y="5487695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4,7</a:t>
            </a:r>
            <a:endParaRPr lang="cs-CZ" sz="2400" b="1" dirty="0"/>
          </a:p>
        </p:txBody>
      </p:sp>
      <p:sp>
        <p:nvSpPr>
          <p:cNvPr id="86" name="Obdélník 85"/>
          <p:cNvSpPr/>
          <p:nvPr/>
        </p:nvSpPr>
        <p:spPr>
          <a:xfrm>
            <a:off x="6613120" y="5847695"/>
            <a:ext cx="11272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21,729</a:t>
            </a:r>
            <a:endParaRPr lang="cs-CZ" b="1" dirty="0"/>
          </a:p>
        </p:txBody>
      </p:sp>
      <p:cxnSp>
        <p:nvCxnSpPr>
          <p:cNvPr id="87" name="Přímá spojnice 86"/>
          <p:cNvCxnSpPr/>
          <p:nvPr/>
        </p:nvCxnSpPr>
        <p:spPr bwMode="auto">
          <a:xfrm>
            <a:off x="6660232" y="6243695"/>
            <a:ext cx="10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ovéPole 87"/>
          <p:cNvSpPr txBox="1"/>
          <p:nvPr/>
        </p:nvSpPr>
        <p:spPr>
          <a:xfrm>
            <a:off x="7194389" y="6207695"/>
            <a:ext cx="30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7014253" y="6207695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6762389" y="6207695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7374477" y="6206079"/>
            <a:ext cx="252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6942253" y="6206079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6588224" y="6206400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2087554" y="5400000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26,429</a:t>
            </a:r>
            <a:endParaRPr lang="cs-CZ" sz="2400" b="1" u="dbl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7312350" y="2751391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72,42</a:t>
            </a:r>
            <a:endParaRPr lang="cs-CZ" sz="2400" b="1" dirty="0"/>
          </a:p>
        </p:txBody>
      </p:sp>
      <p:sp>
        <p:nvSpPr>
          <p:cNvPr id="96" name="Obdélník 95"/>
          <p:cNvSpPr/>
          <p:nvPr/>
        </p:nvSpPr>
        <p:spPr>
          <a:xfrm>
            <a:off x="7337246" y="3111351"/>
            <a:ext cx="15552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/>
              <a:t>21,317 62</a:t>
            </a:r>
            <a:endParaRPr lang="cs-CZ" b="1" dirty="0"/>
          </a:p>
        </p:txBody>
      </p:sp>
      <p:cxnSp>
        <p:nvCxnSpPr>
          <p:cNvPr id="97" name="Přímá spojnice 96"/>
          <p:cNvCxnSpPr/>
          <p:nvPr/>
        </p:nvCxnSpPr>
        <p:spPr bwMode="auto">
          <a:xfrm>
            <a:off x="7420086" y="3506408"/>
            <a:ext cx="140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8" name="TextovéPole 97"/>
          <p:cNvSpPr txBox="1"/>
          <p:nvPr/>
        </p:nvSpPr>
        <p:spPr>
          <a:xfrm>
            <a:off x="7918515" y="3471391"/>
            <a:ext cx="30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7738379" y="3471391"/>
            <a:ext cx="309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7486515" y="3471391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101" name="TextovéPole 100"/>
          <p:cNvSpPr txBox="1"/>
          <p:nvPr/>
        </p:nvSpPr>
        <p:spPr>
          <a:xfrm>
            <a:off x="8098603" y="3469775"/>
            <a:ext cx="252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102" name="TextovéPole 101"/>
          <p:cNvSpPr txBox="1"/>
          <p:nvPr/>
        </p:nvSpPr>
        <p:spPr>
          <a:xfrm>
            <a:off x="7666379" y="3469775"/>
            <a:ext cx="23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103" name="TextovéPole 102"/>
          <p:cNvSpPr txBox="1"/>
          <p:nvPr/>
        </p:nvSpPr>
        <p:spPr>
          <a:xfrm>
            <a:off x="7308304" y="3470096"/>
            <a:ext cx="322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104" name="TextovéPole 103"/>
          <p:cNvSpPr txBox="1"/>
          <p:nvPr/>
        </p:nvSpPr>
        <p:spPr>
          <a:xfrm>
            <a:off x="8356086" y="3470408"/>
            <a:ext cx="252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105" name="TextovéPole 104"/>
          <p:cNvSpPr txBox="1"/>
          <p:nvPr/>
        </p:nvSpPr>
        <p:spPr>
          <a:xfrm>
            <a:off x="8536086" y="3470408"/>
            <a:ext cx="252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106" name="TextovéPole 105"/>
          <p:cNvSpPr txBox="1"/>
          <p:nvPr/>
        </p:nvSpPr>
        <p:spPr>
          <a:xfrm>
            <a:off x="2772000" y="5940000"/>
            <a:ext cx="1729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93,737 62</a:t>
            </a:r>
            <a:endParaRPr lang="cs-CZ" sz="2400" b="1" u="dbl" dirty="0"/>
          </a:p>
        </p:txBody>
      </p:sp>
    </p:spTree>
    <p:extLst>
      <p:ext uri="{BB962C8B-B14F-4D97-AF65-F5344CB8AC3E}">
        <p14:creationId xmlns:p14="http://schemas.microsoft.com/office/powerpoint/2010/main" val="1637175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>
                      <p:stCondLst>
                        <p:cond delay="indefinite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1" fill="hold">
                      <p:stCondLst>
                        <p:cond delay="indefinite"/>
                      </p:stCondLst>
                      <p:childTnLst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>
                      <p:stCondLst>
                        <p:cond delay="indefinite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2" fill="hold">
                      <p:stCondLst>
                        <p:cond delay="indefinite"/>
                      </p:stCondLst>
                      <p:childTnLst>
                        <p:par>
                          <p:cTn id="393" fill="hold">
                            <p:stCondLst>
                              <p:cond delay="0"/>
                            </p:stCondLst>
                            <p:childTnLst>
                              <p:par>
                                <p:cTn id="3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>
                      <p:stCondLst>
                        <p:cond delay="indefinite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6" fill="hold">
                      <p:stCondLst>
                        <p:cond delay="indefinite"/>
                      </p:stCondLst>
                      <p:childTnLst>
                        <p:par>
                          <p:cTn id="407" fill="hold">
                            <p:stCondLst>
                              <p:cond delay="0"/>
                            </p:stCondLst>
                            <p:childTnLst>
                              <p:par>
                                <p:cTn id="4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3" fill="hold">
                      <p:stCondLst>
                        <p:cond delay="indefinite"/>
                      </p:stCondLst>
                      <p:childTnLst>
                        <p:par>
                          <p:cTn id="414" fill="hold">
                            <p:stCondLst>
                              <p:cond delay="0"/>
                            </p:stCondLst>
                            <p:childTnLst>
                              <p:par>
                                <p:cTn id="4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0" fill="hold">
                      <p:stCondLst>
                        <p:cond delay="indefinite"/>
                      </p:stCondLst>
                      <p:childTnLst>
                        <p:par>
                          <p:cTn id="421" fill="hold">
                            <p:stCondLst>
                              <p:cond delay="0"/>
                            </p:stCondLst>
                            <p:childTnLst>
                              <p:par>
                                <p:cTn id="4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7" fill="hold">
                      <p:stCondLst>
                        <p:cond delay="indefinite"/>
                      </p:stCondLst>
                      <p:childTnLst>
                        <p:par>
                          <p:cTn id="428" fill="hold">
                            <p:stCondLst>
                              <p:cond delay="0"/>
                            </p:stCondLst>
                            <p:childTnLst>
                              <p:par>
                                <p:cTn id="4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4" fill="hold">
                      <p:stCondLst>
                        <p:cond delay="indefinite"/>
                      </p:stCondLst>
                      <p:childTnLst>
                        <p:par>
                          <p:cTn id="435" fill="hold">
                            <p:stCondLst>
                              <p:cond delay="0"/>
                            </p:stCondLst>
                            <p:childTnLst>
                              <p:par>
                                <p:cTn id="4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1" fill="hold">
                      <p:stCondLst>
                        <p:cond delay="indefinite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8" fill="hold">
                      <p:stCondLst>
                        <p:cond delay="indefinite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5" fill="hold">
                      <p:stCondLst>
                        <p:cond delay="indefinite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2" fill="hold">
                      <p:stCondLst>
                        <p:cond delay="indefinite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9" fill="hold">
                      <p:stCondLst>
                        <p:cond delay="indefinite"/>
                      </p:stCondLst>
                      <p:childTnLst>
                        <p:par>
                          <p:cTn id="480" fill="hold">
                            <p:stCondLst>
                              <p:cond delay="0"/>
                            </p:stCondLst>
                            <p:childTnLst>
                              <p:par>
                                <p:cTn id="4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6" fill="hold">
                      <p:stCondLst>
                        <p:cond delay="indefinite"/>
                      </p:stCondLst>
                      <p:childTnLst>
                        <p:par>
                          <p:cTn id="487" fill="hold">
                            <p:stCondLst>
                              <p:cond delay="0"/>
                            </p:stCondLst>
                            <p:childTnLst>
                              <p:par>
                                <p:cTn id="4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3" fill="hold">
                      <p:stCondLst>
                        <p:cond delay="indefinite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0" fill="hold">
                      <p:stCondLst>
                        <p:cond delay="indefinite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7" fill="hold">
                      <p:stCondLst>
                        <p:cond delay="indefinite"/>
                      </p:stCondLst>
                      <p:childTnLst>
                        <p:par>
                          <p:cTn id="508" fill="hold">
                            <p:stCondLst>
                              <p:cond delay="0"/>
                            </p:stCondLst>
                            <p:childTnLst>
                              <p:par>
                                <p:cTn id="5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2" grpId="0"/>
      <p:bldP spid="23" grpId="0"/>
      <p:bldP spid="4" grpId="0"/>
      <p:bldP spid="7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2" grpId="0"/>
      <p:bldP spid="43" grpId="0"/>
      <p:bldP spid="44" grpId="0"/>
      <p:bldP spid="46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65" grpId="0"/>
      <p:bldP spid="66" grpId="0"/>
      <p:bldP spid="67" grpId="0"/>
      <p:bldP spid="68" grpId="0"/>
      <p:bldP spid="70" grpId="0"/>
      <p:bldP spid="71" grpId="0"/>
      <p:bldP spid="72" grpId="0"/>
      <p:bldP spid="73" grpId="0"/>
      <p:bldP spid="74" grpId="0"/>
      <p:bldP spid="76" grpId="0"/>
      <p:bldP spid="85" grpId="0"/>
      <p:bldP spid="86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/>
              <a:t>Sčítání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206084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504000" y="3060000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5,68 + 4,53 =</a:t>
            </a:r>
            <a:endParaRPr lang="cs-CZ" sz="28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5220072" y="3060000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4,53 + 5,68 =</a:t>
            </a:r>
            <a:endParaRPr lang="cs-CZ" sz="2800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2736000" y="3060000"/>
            <a:ext cx="1215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10,21</a:t>
            </a:r>
            <a:endParaRPr lang="cs-CZ" sz="28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7416000" y="3060000"/>
            <a:ext cx="1215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10,21</a:t>
            </a:r>
            <a:endParaRPr lang="cs-CZ" sz="2800" b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0" y="4500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Při sčítání desetinných čísel lze sčítance zaměnit.</a:t>
            </a:r>
            <a:endParaRPr lang="cs-CZ" sz="2800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0" y="5040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/>
              <a:t>t</a:t>
            </a:r>
            <a:r>
              <a:rPr lang="cs-CZ" sz="2800" b="1" dirty="0" smtClean="0"/>
              <a:t>j. platí</a:t>
            </a:r>
            <a:endParaRPr lang="cs-CZ" sz="2800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0" y="5580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FF0000"/>
                </a:solidFill>
              </a:rPr>
              <a:t>a</a:t>
            </a:r>
            <a:r>
              <a:rPr lang="cs-CZ" sz="2800" b="1" dirty="0" smtClean="0">
                <a:solidFill>
                  <a:srgbClr val="FF0000"/>
                </a:solidFill>
              </a:rPr>
              <a:t> + b = b + a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11" name="TextovéPole 110"/>
          <p:cNvSpPr txBox="1"/>
          <p:nvPr/>
        </p:nvSpPr>
        <p:spPr>
          <a:xfrm>
            <a:off x="0" y="6120000"/>
            <a:ext cx="9147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(platí komutativní zákon)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3286657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08" grpId="0"/>
      <p:bldP spid="109" grpId="0"/>
      <p:bldP spid="110" grpId="0"/>
      <p:bldP spid="1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/>
              <a:t>Sčítání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206084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540000" y="2700000"/>
            <a:ext cx="4252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12,8 + (5,53 + 17,267) =</a:t>
            </a:r>
            <a:endParaRPr lang="cs-CZ" sz="28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540000" y="3780000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(12,8 </a:t>
            </a:r>
            <a:r>
              <a:rPr lang="cs-CZ" sz="2800" b="1" dirty="0"/>
              <a:t>+ </a:t>
            </a:r>
            <a:r>
              <a:rPr lang="cs-CZ" sz="2800" b="1" dirty="0" smtClean="0"/>
              <a:t>17,267) </a:t>
            </a:r>
            <a:r>
              <a:rPr lang="cs-CZ" sz="2800" b="1" dirty="0"/>
              <a:t>+ 5,53</a:t>
            </a:r>
            <a:r>
              <a:rPr lang="cs-CZ" sz="2800" b="1" dirty="0" smtClean="0"/>
              <a:t> </a:t>
            </a:r>
            <a:r>
              <a:rPr lang="cs-CZ" sz="28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4464000" y="2700000"/>
            <a:ext cx="1726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35,597</a:t>
            </a:r>
            <a:endParaRPr lang="cs-CZ" sz="28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4464000" y="3780000"/>
            <a:ext cx="1620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35,597</a:t>
            </a:r>
            <a:endParaRPr lang="cs-CZ" sz="2800" b="1" dirty="0"/>
          </a:p>
        </p:txBody>
      </p:sp>
      <p:sp>
        <p:nvSpPr>
          <p:cNvPr id="108" name="TextovéPole 107"/>
          <p:cNvSpPr txBox="1"/>
          <p:nvPr/>
        </p:nvSpPr>
        <p:spPr>
          <a:xfrm>
            <a:off x="0" y="4320000"/>
            <a:ext cx="91473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Při sčítání většího počtu desetinných čísel nezáleží na pořadí v němž čísla sčítáme.</a:t>
            </a:r>
            <a:endParaRPr lang="cs-CZ" sz="2800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0" y="5220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/>
              <a:t>t</a:t>
            </a:r>
            <a:r>
              <a:rPr lang="cs-CZ" sz="2800" b="1" dirty="0" smtClean="0"/>
              <a:t>j. platí</a:t>
            </a:r>
            <a:endParaRPr lang="cs-CZ" sz="2800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0" y="5760000"/>
            <a:ext cx="9147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FF0000"/>
                </a:solidFill>
              </a:rPr>
              <a:t>a</a:t>
            </a:r>
            <a:r>
              <a:rPr lang="cs-CZ" sz="2800" b="1" dirty="0" smtClean="0">
                <a:solidFill>
                  <a:srgbClr val="FF0000"/>
                </a:solidFill>
              </a:rPr>
              <a:t> + (b + c) = (a + b) + c = (a + c) + b = …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11" name="TextovéPole 110"/>
          <p:cNvSpPr txBox="1"/>
          <p:nvPr/>
        </p:nvSpPr>
        <p:spPr>
          <a:xfrm>
            <a:off x="0" y="6300000"/>
            <a:ext cx="9147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(platí asociativní zákon)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464000" y="3240000"/>
            <a:ext cx="1726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35,597</a:t>
            </a:r>
            <a:endParaRPr lang="cs-CZ" sz="28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540000" y="3240000"/>
            <a:ext cx="4086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(12,8 </a:t>
            </a:r>
            <a:r>
              <a:rPr lang="cs-CZ" sz="2800" b="1" dirty="0"/>
              <a:t>+ </a:t>
            </a:r>
            <a:r>
              <a:rPr lang="cs-CZ" sz="2800" b="1" dirty="0" smtClean="0"/>
              <a:t>5,53) </a:t>
            </a:r>
            <a:r>
              <a:rPr lang="cs-CZ" sz="2800" b="1" dirty="0"/>
              <a:t>+ </a:t>
            </a:r>
            <a:r>
              <a:rPr lang="cs-CZ" sz="2800" b="1" dirty="0" smtClean="0"/>
              <a:t>17,267 =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2397059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08" grpId="0"/>
      <p:bldP spid="109" grpId="0"/>
      <p:bldP spid="110" grpId="0"/>
      <p:bldP spid="1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/>
              <a:t>Sčítání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2060848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 zpaměti: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0" y="3240000"/>
            <a:ext cx="331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2,7 + 8,62 + 7,3 =</a:t>
            </a:r>
            <a:endParaRPr lang="cs-CZ" sz="24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0" y="4320000"/>
            <a:ext cx="3973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7,86 </a:t>
            </a:r>
            <a:r>
              <a:rPr lang="cs-CZ" sz="2400" b="1" dirty="0"/>
              <a:t>+ </a:t>
            </a:r>
            <a:r>
              <a:rPr lang="cs-CZ" sz="2400" b="1" dirty="0" smtClean="0"/>
              <a:t>17,7 </a:t>
            </a:r>
            <a:r>
              <a:rPr lang="cs-CZ" sz="2400" b="1" dirty="0"/>
              <a:t>+ 5,3 + </a:t>
            </a:r>
            <a:r>
              <a:rPr lang="cs-CZ" sz="2400" b="1" dirty="0" smtClean="0"/>
              <a:t>2,14 </a:t>
            </a:r>
            <a:r>
              <a:rPr lang="cs-CZ" sz="24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5148065" y="324000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18,62</a:t>
            </a:r>
            <a:endParaRPr lang="cs-CZ" sz="24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3563888" y="4320000"/>
            <a:ext cx="810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33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236297" y="3780000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3780000"/>
            <a:ext cx="4086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0,87 </a:t>
            </a:r>
            <a:r>
              <a:rPr lang="cs-CZ" sz="2400" b="1" dirty="0"/>
              <a:t>+ </a:t>
            </a:r>
            <a:r>
              <a:rPr lang="cs-CZ" sz="2400" b="1" dirty="0" smtClean="0"/>
              <a:t>3,6 + 2,13 + 5,4 =</a:t>
            </a:r>
            <a:endParaRPr lang="cs-CZ" sz="24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2484216" y="3240000"/>
            <a:ext cx="297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(2,7 + 7,3) </a:t>
            </a:r>
            <a:r>
              <a:rPr lang="cs-CZ" sz="2400" b="1" dirty="0"/>
              <a:t>+</a:t>
            </a:r>
            <a:r>
              <a:rPr lang="cs-CZ" sz="2400" b="1" dirty="0" smtClean="0"/>
              <a:t> 8,62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419872" y="3780000"/>
            <a:ext cx="4086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(0,87 </a:t>
            </a:r>
            <a:r>
              <a:rPr lang="cs-CZ" sz="2400" b="1" dirty="0"/>
              <a:t>+ </a:t>
            </a:r>
            <a:r>
              <a:rPr lang="cs-CZ" sz="2400" b="1" dirty="0" smtClean="0"/>
              <a:t>2,13) </a:t>
            </a:r>
            <a:r>
              <a:rPr lang="cs-CZ" sz="2400" b="1" dirty="0"/>
              <a:t>+ </a:t>
            </a:r>
            <a:r>
              <a:rPr lang="cs-CZ" sz="2400" b="1" dirty="0" smtClean="0"/>
              <a:t>(3,6 + 5,4) =</a:t>
            </a:r>
            <a:endParaRPr lang="cs-CZ" sz="24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-1" y="4860000"/>
            <a:ext cx="5868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0,75 + 3,72 + </a:t>
            </a:r>
            <a:r>
              <a:rPr lang="cs-CZ" sz="2400" b="1" dirty="0"/>
              <a:t>2,25 + </a:t>
            </a:r>
            <a:r>
              <a:rPr lang="cs-CZ" sz="2400" b="1" dirty="0" smtClean="0"/>
              <a:t>1,63 </a:t>
            </a:r>
            <a:r>
              <a:rPr lang="cs-CZ" sz="2400" b="1" dirty="0"/>
              <a:t>+ </a:t>
            </a:r>
            <a:r>
              <a:rPr lang="cs-CZ" sz="2400" b="1" dirty="0" smtClean="0"/>
              <a:t>3,28 </a:t>
            </a:r>
            <a:r>
              <a:rPr lang="cs-CZ" sz="2400" b="1" dirty="0"/>
              <a:t>+ </a:t>
            </a:r>
            <a:r>
              <a:rPr lang="cs-CZ" sz="2400" b="1" dirty="0" smtClean="0"/>
              <a:t>0,37 =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5940000"/>
            <a:ext cx="3996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0,145 </a:t>
            </a:r>
            <a:r>
              <a:rPr lang="cs-CZ" sz="2400" b="1" dirty="0"/>
              <a:t>+ </a:t>
            </a:r>
            <a:r>
              <a:rPr lang="cs-CZ" sz="2400" b="1" dirty="0" smtClean="0"/>
              <a:t>0,2 </a:t>
            </a:r>
            <a:r>
              <a:rPr lang="cs-CZ" sz="2400" b="1" dirty="0"/>
              <a:t>+ </a:t>
            </a:r>
            <a:r>
              <a:rPr lang="cs-CZ" sz="2400" b="1" dirty="0" smtClean="0"/>
              <a:t>0,355 </a:t>
            </a:r>
            <a:r>
              <a:rPr lang="cs-CZ" sz="2400" b="1" dirty="0"/>
              <a:t>+ </a:t>
            </a:r>
            <a:r>
              <a:rPr lang="cs-CZ" sz="2400" b="1" dirty="0" smtClean="0"/>
              <a:t>0,3 </a:t>
            </a:r>
            <a:r>
              <a:rPr lang="cs-CZ" sz="2400" b="1" dirty="0"/>
              <a:t>=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5652120" y="4860000"/>
            <a:ext cx="648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744000" y="5940000"/>
            <a:ext cx="522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3563888" y="5400000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100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540000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12,6 </a:t>
            </a:r>
            <a:r>
              <a:rPr lang="cs-CZ" sz="2400" b="1" dirty="0"/>
              <a:t>+ </a:t>
            </a:r>
            <a:r>
              <a:rPr lang="cs-CZ" sz="2400" b="1" dirty="0" smtClean="0"/>
              <a:t>8,7 + 62,4 + 16,3 =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5901201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501080"/>
            <a:ext cx="7793037" cy="767680"/>
          </a:xfrm>
        </p:spPr>
        <p:txBody>
          <a:bodyPr/>
          <a:lstStyle/>
          <a:p>
            <a:pPr algn="ctr"/>
            <a:r>
              <a:rPr lang="cs-CZ" dirty="0"/>
              <a:t>Sčítání desetinných čísel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899592" y="2060848"/>
            <a:ext cx="2034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0" y="3240000"/>
            <a:ext cx="4283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2,736 + 8,62 + 17,038 7 =</a:t>
            </a:r>
            <a:endParaRPr lang="cs-CZ" sz="2400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0" y="4320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457,860 654 </a:t>
            </a:r>
            <a:r>
              <a:rPr lang="cs-CZ" sz="2400" b="1" dirty="0"/>
              <a:t>+ </a:t>
            </a:r>
            <a:r>
              <a:rPr lang="cs-CZ" sz="2400" b="1" dirty="0" smtClean="0"/>
              <a:t>179,768 65 </a:t>
            </a:r>
            <a:r>
              <a:rPr lang="cs-CZ" sz="2400" b="1" dirty="0"/>
              <a:t>=</a:t>
            </a:r>
          </a:p>
        </p:txBody>
      </p:sp>
      <p:sp>
        <p:nvSpPr>
          <p:cNvPr id="84" name="TextovéPole 83"/>
          <p:cNvSpPr txBox="1"/>
          <p:nvPr/>
        </p:nvSpPr>
        <p:spPr>
          <a:xfrm>
            <a:off x="7812000" y="3240000"/>
            <a:ext cx="1548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28,394 7</a:t>
            </a:r>
            <a:endParaRPr lang="cs-CZ" sz="2400" b="1" dirty="0"/>
          </a:p>
        </p:txBody>
      </p:sp>
      <p:sp>
        <p:nvSpPr>
          <p:cNvPr id="107" name="TextovéPole 106"/>
          <p:cNvSpPr txBox="1"/>
          <p:nvPr/>
        </p:nvSpPr>
        <p:spPr>
          <a:xfrm>
            <a:off x="7308000" y="4320000"/>
            <a:ext cx="2051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637,629 304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812000" y="3780000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2,468 67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3780000"/>
            <a:ext cx="5220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0,813 </a:t>
            </a:r>
            <a:r>
              <a:rPr lang="cs-CZ" sz="2400" b="1" dirty="0"/>
              <a:t>+ </a:t>
            </a:r>
            <a:r>
              <a:rPr lang="cs-CZ" sz="2400" b="1" dirty="0" smtClean="0"/>
              <a:t>0,6 + 0,13 + 0,925 67 =</a:t>
            </a:r>
            <a:endParaRPr lang="cs-CZ" sz="24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028000" y="2700000"/>
            <a:ext cx="1204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79,676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-1" y="4860000"/>
            <a:ext cx="4572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100,75 + 67,725 764 + 70,7 =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5940000"/>
            <a:ext cx="3996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4,545 </a:t>
            </a:r>
            <a:r>
              <a:rPr lang="cs-CZ" sz="2400" b="1" dirty="0"/>
              <a:t>+ </a:t>
            </a:r>
            <a:r>
              <a:rPr lang="cs-CZ" sz="2400" b="1" dirty="0" smtClean="0"/>
              <a:t>2 </a:t>
            </a:r>
            <a:r>
              <a:rPr lang="cs-CZ" sz="2400" b="1" dirty="0"/>
              <a:t>+ </a:t>
            </a:r>
            <a:r>
              <a:rPr lang="cs-CZ" sz="2400" b="1" dirty="0" smtClean="0"/>
              <a:t>3,74 </a:t>
            </a:r>
            <a:r>
              <a:rPr lang="cs-CZ" sz="2400" b="1" dirty="0"/>
              <a:t>+ </a:t>
            </a:r>
            <a:r>
              <a:rPr lang="cs-CZ" sz="2400" b="1" dirty="0" smtClean="0"/>
              <a:t>7,777 </a:t>
            </a:r>
            <a:r>
              <a:rPr lang="cs-CZ" sz="2400" b="1" dirty="0"/>
              <a:t>=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7308000" y="4860000"/>
            <a:ext cx="1924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239,175 764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8064000" y="594000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18,062</a:t>
            </a:r>
          </a:p>
        </p:txBody>
      </p:sp>
      <p:sp>
        <p:nvSpPr>
          <p:cNvPr id="20" name="TextovéPole 19"/>
          <p:cNvSpPr txBox="1"/>
          <p:nvPr/>
        </p:nvSpPr>
        <p:spPr>
          <a:xfrm>
            <a:off x="8496000" y="5400000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200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5400000"/>
            <a:ext cx="594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57,647 </a:t>
            </a:r>
            <a:r>
              <a:rPr lang="cs-CZ" sz="2400" b="1" dirty="0"/>
              <a:t>+ </a:t>
            </a:r>
            <a:r>
              <a:rPr lang="cs-CZ" sz="2400" b="1" dirty="0" smtClean="0"/>
              <a:t>82,7 + 48,434 56 + 11,218 44 =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0" y="270000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23,7 + 18,62 + 37,356 =</a:t>
            </a:r>
            <a:endParaRPr lang="cs-CZ" sz="2400" b="1" dirty="0"/>
          </a:p>
        </p:txBody>
      </p:sp>
      <p:sp>
        <p:nvSpPr>
          <p:cNvPr id="3" name="Obdélník 2"/>
          <p:cNvSpPr/>
          <p:nvPr/>
        </p:nvSpPr>
        <p:spPr bwMode="auto">
          <a:xfrm>
            <a:off x="7308000" y="270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7308000" y="324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 bwMode="auto">
          <a:xfrm>
            <a:off x="7308000" y="378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bdélník 24"/>
          <p:cNvSpPr/>
          <p:nvPr/>
        </p:nvSpPr>
        <p:spPr bwMode="auto">
          <a:xfrm>
            <a:off x="7308000" y="432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bdélník 25"/>
          <p:cNvSpPr/>
          <p:nvPr/>
        </p:nvSpPr>
        <p:spPr bwMode="auto">
          <a:xfrm>
            <a:off x="7308000" y="486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délník 26"/>
          <p:cNvSpPr/>
          <p:nvPr/>
        </p:nvSpPr>
        <p:spPr bwMode="auto">
          <a:xfrm>
            <a:off x="7308000" y="5400000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délník 27"/>
          <p:cNvSpPr/>
          <p:nvPr/>
        </p:nvSpPr>
        <p:spPr bwMode="auto">
          <a:xfrm>
            <a:off x="7308000" y="5939999"/>
            <a:ext cx="1822970" cy="461665"/>
          </a:xfrm>
          <a:prstGeom prst="rect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3637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4" grpId="0"/>
      <p:bldP spid="107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3" grpId="0" animBg="1"/>
      <p:bldP spid="3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2385</TotalTime>
  <Words>462</Words>
  <Application>Microsoft Office PowerPoint</Application>
  <PresentationFormat>Předvádění na obrazovce (4:3)</PresentationFormat>
  <Paragraphs>162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Sčítání desetinných čísel</vt:lpstr>
      <vt:lpstr>Sčítání desetinných čísel</vt:lpstr>
      <vt:lpstr>V obchodě:</vt:lpstr>
      <vt:lpstr>Sčítání desetinných čísel</vt:lpstr>
      <vt:lpstr>Sčítání desetinných čísel</vt:lpstr>
      <vt:lpstr>Sčítání desetinných čísel</vt:lpstr>
      <vt:lpstr>Sčítání desetinných čísel</vt:lpstr>
      <vt:lpstr>Sčítání desetinných čísel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337</cp:revision>
  <dcterms:created xsi:type="dcterms:W3CDTF">2012-01-02T08:14:14Z</dcterms:created>
  <dcterms:modified xsi:type="dcterms:W3CDTF">2012-12-12T07:46:39Z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