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69" d="100"/>
          <a:sy n="69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ednotky.cz/obsah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://cs.wikipedia.org/wiki/Soustava_SI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hyperlink" Target="http://www.jednotky.cz/delka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18" Type="http://schemas.openxmlformats.org/officeDocument/2006/relationships/image" Target="../media/image64.png"/><Relationship Id="rId26" Type="http://schemas.openxmlformats.org/officeDocument/2006/relationships/image" Target="../media/image72.png"/><Relationship Id="rId3" Type="http://schemas.openxmlformats.org/officeDocument/2006/relationships/image" Target="../media/image49.png"/><Relationship Id="rId21" Type="http://schemas.openxmlformats.org/officeDocument/2006/relationships/image" Target="../media/image67.png"/><Relationship Id="rId34" Type="http://schemas.openxmlformats.org/officeDocument/2006/relationships/image" Target="../media/image80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image" Target="../media/image63.png"/><Relationship Id="rId25" Type="http://schemas.openxmlformats.org/officeDocument/2006/relationships/image" Target="../media/image71.png"/><Relationship Id="rId33" Type="http://schemas.openxmlformats.org/officeDocument/2006/relationships/image" Target="../media/image79.png"/><Relationship Id="rId2" Type="http://schemas.openxmlformats.org/officeDocument/2006/relationships/image" Target="../media/image48.png"/><Relationship Id="rId16" Type="http://schemas.openxmlformats.org/officeDocument/2006/relationships/image" Target="../media/image62.png"/><Relationship Id="rId20" Type="http://schemas.openxmlformats.org/officeDocument/2006/relationships/image" Target="../media/image66.png"/><Relationship Id="rId29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24" Type="http://schemas.openxmlformats.org/officeDocument/2006/relationships/image" Target="../media/image70.png"/><Relationship Id="rId32" Type="http://schemas.openxmlformats.org/officeDocument/2006/relationships/image" Target="../media/image78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23" Type="http://schemas.openxmlformats.org/officeDocument/2006/relationships/image" Target="../media/image69.png"/><Relationship Id="rId28" Type="http://schemas.openxmlformats.org/officeDocument/2006/relationships/image" Target="../media/image74.png"/><Relationship Id="rId36" Type="http://schemas.openxmlformats.org/officeDocument/2006/relationships/image" Target="../media/image82.png"/><Relationship Id="rId10" Type="http://schemas.openxmlformats.org/officeDocument/2006/relationships/image" Target="../media/image56.png"/><Relationship Id="rId19" Type="http://schemas.openxmlformats.org/officeDocument/2006/relationships/image" Target="../media/image65.png"/><Relationship Id="rId31" Type="http://schemas.openxmlformats.org/officeDocument/2006/relationships/image" Target="../media/image77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Relationship Id="rId22" Type="http://schemas.openxmlformats.org/officeDocument/2006/relationships/image" Target="../media/image68.png"/><Relationship Id="rId27" Type="http://schemas.openxmlformats.org/officeDocument/2006/relationships/image" Target="../media/image73.png"/><Relationship Id="rId30" Type="http://schemas.openxmlformats.org/officeDocument/2006/relationships/image" Target="../media/image76.png"/><Relationship Id="rId35" Type="http://schemas.openxmlformats.org/officeDocument/2006/relationships/image" Target="../media/image8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Převody jednotek obsahu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obsahu</a:t>
            </a:r>
            <a:br>
              <a:rPr lang="cs-CZ" dirty="0" smtClean="0"/>
            </a:br>
            <a:r>
              <a:rPr lang="cs-CZ" sz="3200" dirty="0" smtClean="0"/>
              <a:t>a vztahy mezi nimi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520000"/>
            <a:ext cx="3635896" cy="504057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Základní jednotka obsahu: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8460000" y="3780000"/>
                <a:ext cx="720080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𝐤𝐦</m:t>
                        </m:r>
                      </m:e>
                      <m:sup>
                        <m:r>
                          <a:rPr lang="cs-CZ" sz="2000" b="1" i="0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3780000"/>
                <a:ext cx="720080" cy="407099"/>
              </a:xfrm>
              <a:prstGeom prst="rect">
                <a:avLst/>
              </a:prstGeom>
              <a:blipFill rotWithShape="1">
                <a:blip r:embed="rId2"/>
                <a:stretch>
                  <a:fillRect l="-8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ovéPole 12"/>
          <p:cNvSpPr txBox="1"/>
          <p:nvPr/>
        </p:nvSpPr>
        <p:spPr>
          <a:xfrm>
            <a:off x="7200000" y="2520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4320000" y="252000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metr čtverečný  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3780000"/>
            <a:ext cx="3707904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Odvozené jednotky délky: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240000" y="3780000"/>
            <a:ext cx="1296144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větší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320000" y="5292000"/>
            <a:ext cx="262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ecimetr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čtverečný 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7200000" y="3780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8460000" y="2520000"/>
                <a:ext cx="612360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i="0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2520000"/>
                <a:ext cx="612360" cy="4070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3240000" y="5254269"/>
            <a:ext cx="1296144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menší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320000" y="5796000"/>
            <a:ext cx="262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centimetr čtverečný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4320000" y="6300000"/>
            <a:ext cx="262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ilimetr čtverečný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320000" y="3780000"/>
            <a:ext cx="262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ilometr čtverečný  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7200000" y="5292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7200000" y="5796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200000" y="6300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8460000" y="5292000"/>
                <a:ext cx="720080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𝐝</m:t>
                        </m:r>
                        <m:r>
                          <a:rPr lang="cs-CZ" sz="2000" b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5292000"/>
                <a:ext cx="720080" cy="407099"/>
              </a:xfrm>
              <a:prstGeom prst="rect">
                <a:avLst/>
              </a:prstGeom>
              <a:blipFill rotWithShape="1">
                <a:blip r:embed="rId4"/>
                <a:stretch>
                  <a:fillRect l="-8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8460000" y="5796000"/>
                <a:ext cx="720080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𝐜</m:t>
                        </m:r>
                        <m:r>
                          <a:rPr lang="cs-CZ" sz="2000" b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5796000"/>
                <a:ext cx="720080" cy="4070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8460000" y="6300000"/>
                <a:ext cx="720080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𝐦</m:t>
                        </m:r>
                        <m:r>
                          <a:rPr lang="cs-CZ" sz="2000" b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6300000"/>
                <a:ext cx="720080" cy="407099"/>
              </a:xfrm>
              <a:prstGeom prst="rect">
                <a:avLst/>
              </a:prstGeom>
              <a:blipFill rotWithShape="1">
                <a:blip r:embed="rId6"/>
                <a:stretch>
                  <a:fillRect r="-254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Obdélník 6"/>
          <p:cNvSpPr/>
          <p:nvPr/>
        </p:nvSpPr>
        <p:spPr>
          <a:xfrm>
            <a:off x="0" y="3240000"/>
            <a:ext cx="3348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Co je to metr čtverečný?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440000" y="1980000"/>
            <a:ext cx="1691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  <a:hlinkClick r:id="rId7"/>
              </a:rPr>
              <a:t>Jednotky SI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251880" y="6320055"/>
            <a:ext cx="30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hlinkClick r:id="rId8"/>
              </a:rPr>
              <a:t>Další jednotky obsahu</a:t>
            </a:r>
            <a:r>
              <a:rPr lang="cs-CZ" sz="2000" b="1" dirty="0" smtClean="0">
                <a:hlinkClick r:id="rId9"/>
              </a:rPr>
              <a:t> 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320000" y="1980000"/>
            <a:ext cx="4698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Obsah nepatří k základním veličinám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Obdélník 32"/>
          <p:cNvSpPr/>
          <p:nvPr/>
        </p:nvSpPr>
        <p:spPr>
          <a:xfrm>
            <a:off x="4320000" y="3060000"/>
            <a:ext cx="4284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Je to plocha rovná ploše </a:t>
            </a:r>
            <a:r>
              <a:rPr lang="cs-CZ" sz="2000" b="1" dirty="0" smtClean="0"/>
              <a:t>čtverce se </a:t>
            </a:r>
            <a:r>
              <a:rPr lang="cs-CZ" sz="2000" b="1" dirty="0"/>
              <a:t>stranou dlouhou 1 </a:t>
            </a:r>
            <a:r>
              <a:rPr lang="cs-CZ" sz="2000" b="1" dirty="0" smtClean="0"/>
              <a:t>metr.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8460000" y="4284000"/>
                <a:ext cx="720080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solidFill>
                          <a:srgbClr val="FF0000"/>
                        </a:solidFill>
                        <a:latin typeface="Cambria Math"/>
                        <a:cs typeface="Arial" pitchFamily="34" charset="0"/>
                      </a:rPr>
                      <m:t>𝐡𝐚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4284000"/>
                <a:ext cx="720080" cy="407099"/>
              </a:xfrm>
              <a:prstGeom prst="rect">
                <a:avLst/>
              </a:prstGeom>
              <a:blipFill rotWithShape="1">
                <a:blip r:embed="rId10"/>
                <a:stretch>
                  <a:fillRect l="-8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ovéPole 34"/>
          <p:cNvSpPr txBox="1"/>
          <p:nvPr/>
        </p:nvSpPr>
        <p:spPr>
          <a:xfrm>
            <a:off x="7200000" y="4284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4320000" y="4284000"/>
            <a:ext cx="262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hektar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8460000" y="4788000"/>
                <a:ext cx="720080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solidFill>
                          <a:srgbClr val="FF0000"/>
                        </a:solidFill>
                        <a:latin typeface="Cambria Math"/>
                        <a:cs typeface="Arial" pitchFamily="34" charset="0"/>
                      </a:rPr>
                      <m:t>𝐚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4788000"/>
                <a:ext cx="720080" cy="40709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/>
          <p:cNvSpPr txBox="1"/>
          <p:nvPr/>
        </p:nvSpPr>
        <p:spPr>
          <a:xfrm>
            <a:off x="7200000" y="4788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4283968" y="4788000"/>
            <a:ext cx="262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ar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60000" y="4284000"/>
            <a:ext cx="3447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Čtverec o straně 100 metrů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Obdélník 39"/>
          <p:cNvSpPr/>
          <p:nvPr/>
        </p:nvSpPr>
        <p:spPr>
          <a:xfrm>
            <a:off x="360000" y="4788000"/>
            <a:ext cx="3447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Čtverec o straně 10 metrů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7" grpId="0"/>
      <p:bldP spid="1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2" grpId="0"/>
      <p:bldP spid="2" grpId="1"/>
      <p:bldP spid="2" grpId="2"/>
      <p:bldP spid="40" grpId="0"/>
      <p:bldP spid="40" grpId="1"/>
      <p:bldP spid="40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obsahu</a:t>
            </a:r>
            <a:br>
              <a:rPr lang="cs-CZ" dirty="0" smtClean="0"/>
            </a:br>
            <a:r>
              <a:rPr lang="cs-CZ" sz="3200" dirty="0" smtClean="0"/>
              <a:t>a vztahy mezi nimi</a:t>
            </a:r>
            <a:endParaRPr lang="cs-CZ" sz="3200" dirty="0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1187624" y="2880000"/>
            <a:ext cx="1547664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>
                <a:latin typeface="Arial" pitchFamily="34" charset="0"/>
                <a:cs typeface="Arial" pitchFamily="34" charset="0"/>
              </a:rPr>
              <a:t>m</a:t>
            </a: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etr čtverečný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3167912" y="2880000"/>
            <a:ext cx="1547664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>
                <a:latin typeface="Arial" pitchFamily="34" charset="0"/>
                <a:cs typeface="Arial" pitchFamily="34" charset="0"/>
              </a:rPr>
              <a:t>d</a:t>
            </a: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ecimetr čtverečný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5147912" y="2880000"/>
            <a:ext cx="1547664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centimetr čtverečný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7127912" y="2880000"/>
            <a:ext cx="147653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>
                <a:latin typeface="Arial" pitchFamily="34" charset="0"/>
                <a:cs typeface="Arial" pitchFamily="34" charset="0"/>
              </a:rPr>
              <a:t>m</a:t>
            </a: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ilimetr čtverečný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Zahnutá šipka dolů 36"/>
          <p:cNvSpPr/>
          <p:nvPr/>
        </p:nvSpPr>
        <p:spPr bwMode="auto">
          <a:xfrm>
            <a:off x="1836432" y="252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8" name="Zahnutá šipka dolů 37"/>
          <p:cNvSpPr/>
          <p:nvPr/>
        </p:nvSpPr>
        <p:spPr bwMode="auto">
          <a:xfrm>
            <a:off x="3816432" y="252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9" name="Zahnutá šipka dolů 38"/>
          <p:cNvSpPr/>
          <p:nvPr/>
        </p:nvSpPr>
        <p:spPr bwMode="auto">
          <a:xfrm>
            <a:off x="5796432" y="252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1" name="Zahnutá šipka dolů 40"/>
          <p:cNvSpPr/>
          <p:nvPr/>
        </p:nvSpPr>
        <p:spPr bwMode="auto">
          <a:xfrm rot="10800000">
            <a:off x="5796432" y="3568278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2" name="Zahnutá šipka dolů 41"/>
          <p:cNvSpPr/>
          <p:nvPr/>
        </p:nvSpPr>
        <p:spPr bwMode="auto">
          <a:xfrm rot="10800000">
            <a:off x="3816432" y="3568278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" name="Zahnutá šipka dolů 43"/>
          <p:cNvSpPr/>
          <p:nvPr/>
        </p:nvSpPr>
        <p:spPr bwMode="auto">
          <a:xfrm rot="10800000">
            <a:off x="1836432" y="3568278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6" name="Zahnutá šipka dolů 45"/>
          <p:cNvSpPr/>
          <p:nvPr/>
        </p:nvSpPr>
        <p:spPr bwMode="auto">
          <a:xfrm rot="10800000">
            <a:off x="1741357" y="3569799"/>
            <a:ext cx="3977520" cy="809658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1" name="Zahnutá šipka dolů 50"/>
          <p:cNvSpPr/>
          <p:nvPr/>
        </p:nvSpPr>
        <p:spPr bwMode="auto">
          <a:xfrm rot="10800000">
            <a:off x="3721794" y="3569800"/>
            <a:ext cx="3977520" cy="809658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2" name="Zahnutá šipka dolů 51"/>
          <p:cNvSpPr/>
          <p:nvPr/>
        </p:nvSpPr>
        <p:spPr bwMode="auto">
          <a:xfrm>
            <a:off x="1827671" y="1772816"/>
            <a:ext cx="5932271" cy="1155344"/>
          </a:xfrm>
          <a:prstGeom prst="curvedDownArrow">
            <a:avLst/>
          </a:prstGeom>
          <a:solidFill>
            <a:schemeClr val="tx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3" name="Zahnutá šipka dolů 52"/>
          <p:cNvSpPr/>
          <p:nvPr/>
        </p:nvSpPr>
        <p:spPr bwMode="auto">
          <a:xfrm>
            <a:off x="3782423" y="2097446"/>
            <a:ext cx="3977520" cy="809658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4" name="Zahnutá šipka dolů 53"/>
          <p:cNvSpPr/>
          <p:nvPr/>
        </p:nvSpPr>
        <p:spPr bwMode="auto">
          <a:xfrm>
            <a:off x="1836432" y="2132856"/>
            <a:ext cx="3977520" cy="809658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5" name="Zahnutá šipka dolů 54"/>
          <p:cNvSpPr/>
          <p:nvPr/>
        </p:nvSpPr>
        <p:spPr bwMode="auto">
          <a:xfrm rot="10800000">
            <a:off x="1584175" y="3569799"/>
            <a:ext cx="6084464" cy="1155344"/>
          </a:xfrm>
          <a:prstGeom prst="curvedDownArrow">
            <a:avLst/>
          </a:prstGeom>
          <a:solidFill>
            <a:schemeClr val="tx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551848" y="3562693"/>
            <a:ext cx="684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100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516572" y="3517869"/>
            <a:ext cx="69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100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6551848" y="2585794"/>
            <a:ext cx="72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·100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4505774" y="2584959"/>
            <a:ext cx="703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·100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2447256" y="2585794"/>
            <a:ext cx="720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·100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484504" y="3562693"/>
            <a:ext cx="739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100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194229" y="3901102"/>
            <a:ext cx="985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:</a:t>
            </a:r>
            <a:r>
              <a:rPr lang="cs-CZ" b="1" dirty="0" smtClean="0">
                <a:solidFill>
                  <a:srgbClr val="FF0000"/>
                </a:solidFill>
              </a:rPr>
              <a:t>10 000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5400600" y="3897001"/>
            <a:ext cx="107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:10 000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5328592" y="2160086"/>
            <a:ext cx="1146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·10 000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3167912" y="2215627"/>
            <a:ext cx="989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·10 000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966333" y="1800164"/>
            <a:ext cx="136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/>
                </a:solidFill>
              </a:rPr>
              <a:t>·1 000 000</a:t>
            </a:r>
            <a:endParaRPr lang="cs-CZ" b="1" dirty="0">
              <a:solidFill>
                <a:schemeClr val="tx2"/>
              </a:solidFill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4120964" y="4324181"/>
            <a:ext cx="1423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/>
                </a:solidFill>
              </a:rPr>
              <a:t>:1 000 000</a:t>
            </a:r>
            <a:endParaRPr lang="cs-CZ" b="1" dirty="0">
              <a:solidFill>
                <a:schemeClr val="tx2"/>
              </a:solidFill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827584" y="5220000"/>
            <a:ext cx="76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5 600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0" y="5220000"/>
                <a:ext cx="107807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56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i="0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=</a:t>
                </a:r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20000"/>
                <a:ext cx="1078078" cy="375552"/>
              </a:xfrm>
              <a:prstGeom prst="rect">
                <a:avLst/>
              </a:prstGeom>
              <a:blipFill rotWithShape="1">
                <a:blip r:embed="rId2"/>
                <a:stretch>
                  <a:fillRect l="-4520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1484505" y="5220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𝐝</m:t>
                          </m:r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4505" y="5220000"/>
                <a:ext cx="639223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0" y="5616000"/>
                <a:ext cx="135773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8,25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</a:rPr>
                          <m:t>𝐝</m:t>
                        </m:r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16000"/>
                <a:ext cx="1357736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3587" t="-4839" r="-2691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1619672" y="5616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𝐜</m:t>
                          </m:r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5616000"/>
                <a:ext cx="639223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TextovéPole 78"/>
          <p:cNvSpPr txBox="1"/>
          <p:nvPr/>
        </p:nvSpPr>
        <p:spPr>
          <a:xfrm>
            <a:off x="1230962" y="5616000"/>
            <a:ext cx="67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825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0" y="6012000"/>
                <a:ext cx="123096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0,6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</a:rPr>
                          <m:t>𝐜</m:t>
                        </m:r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12000"/>
                <a:ext cx="1230962" cy="375552"/>
              </a:xfrm>
              <a:prstGeom prst="rect">
                <a:avLst/>
              </a:prstGeom>
              <a:blipFill rotWithShape="1">
                <a:blip r:embed="rId6"/>
                <a:stretch>
                  <a:fillRect l="-3960" t="-4839" r="-495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1440000" y="6012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𝐦</m:t>
                          </m:r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0" y="6012000"/>
                <a:ext cx="639223" cy="375552"/>
              </a:xfrm>
              <a:prstGeom prst="rect">
                <a:avLst/>
              </a:prstGeom>
              <a:blipFill rotWithShape="1">
                <a:blip r:embed="rId7"/>
                <a:stretch>
                  <a:fillRect r="-571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ovéPole 81"/>
          <p:cNvSpPr txBox="1"/>
          <p:nvPr/>
        </p:nvSpPr>
        <p:spPr>
          <a:xfrm>
            <a:off x="1119698" y="6012000"/>
            <a:ext cx="499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ovéPole 82"/>
              <p:cNvSpPr txBox="1"/>
              <p:nvPr/>
            </p:nvSpPr>
            <p:spPr>
              <a:xfrm>
                <a:off x="0" y="6408000"/>
                <a:ext cx="118762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5,8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83" name="TextovéPole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408000"/>
                <a:ext cx="1187624" cy="375552"/>
              </a:xfrm>
              <a:prstGeom prst="rect">
                <a:avLst/>
              </a:prstGeom>
              <a:blipFill rotWithShape="1">
                <a:blip r:embed="rId8"/>
                <a:stretch>
                  <a:fillRect l="-4103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1764000" y="6408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𝐜</m:t>
                      </m:r>
                      <m:sSup>
                        <m:sSupPr>
                          <m:ctrlPr>
                            <a:rPr lang="cs-CZ" b="1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4000" y="6408000"/>
                <a:ext cx="639223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TextovéPole 84"/>
          <p:cNvSpPr txBox="1"/>
          <p:nvPr/>
        </p:nvSpPr>
        <p:spPr>
          <a:xfrm>
            <a:off x="1044000" y="6408000"/>
            <a:ext cx="1005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58 000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ovéPole 85"/>
              <p:cNvSpPr txBox="1"/>
              <p:nvPr/>
            </p:nvSpPr>
            <p:spPr>
              <a:xfrm>
                <a:off x="3240000" y="5220000"/>
                <a:ext cx="1409901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43,2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</a:rPr>
                          <m:t>𝐝</m:t>
                        </m:r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5220000"/>
                <a:ext cx="1409901" cy="375552"/>
              </a:xfrm>
              <a:prstGeom prst="rect">
                <a:avLst/>
              </a:prstGeom>
              <a:blipFill rotWithShape="1">
                <a:blip r:embed="rId10"/>
                <a:stretch>
                  <a:fillRect l="-3448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ovéPole 86"/>
              <p:cNvSpPr txBox="1"/>
              <p:nvPr/>
            </p:nvSpPr>
            <p:spPr>
              <a:xfrm>
                <a:off x="5444945" y="5220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𝐦</m:t>
                          </m:r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4945" y="5220000"/>
                <a:ext cx="639223" cy="375552"/>
              </a:xfrm>
              <a:prstGeom prst="rect">
                <a:avLst/>
              </a:prstGeom>
              <a:blipFill rotWithShape="1">
                <a:blip r:embed="rId11"/>
                <a:stretch>
                  <a:fillRect r="-571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TextovéPole 87"/>
          <p:cNvSpPr txBox="1"/>
          <p:nvPr/>
        </p:nvSpPr>
        <p:spPr>
          <a:xfrm>
            <a:off x="4486224" y="5220000"/>
            <a:ext cx="1202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432 000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ovéPole 88"/>
              <p:cNvSpPr txBox="1"/>
              <p:nvPr/>
            </p:nvSpPr>
            <p:spPr>
              <a:xfrm>
                <a:off x="3240000" y="5616000"/>
                <a:ext cx="133425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2,83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89" name="TextovéPole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5616000"/>
                <a:ext cx="1334252" cy="375552"/>
              </a:xfrm>
              <a:prstGeom prst="rect">
                <a:avLst/>
              </a:prstGeom>
              <a:blipFill rotWithShape="1">
                <a:blip r:embed="rId12"/>
                <a:stretch>
                  <a:fillRect l="-3653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ovéPole 89"/>
              <p:cNvSpPr txBox="1"/>
              <p:nvPr/>
            </p:nvSpPr>
            <p:spPr>
              <a:xfrm>
                <a:off x="5436000" y="5616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𝐦</m:t>
                          </m:r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00" y="5616000"/>
                <a:ext cx="639223" cy="375552"/>
              </a:xfrm>
              <a:prstGeom prst="rect">
                <a:avLst/>
              </a:prstGeom>
              <a:blipFill rotWithShape="1">
                <a:blip r:embed="rId13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TextovéPole 90"/>
          <p:cNvSpPr txBox="1"/>
          <p:nvPr/>
        </p:nvSpPr>
        <p:spPr>
          <a:xfrm>
            <a:off x="4320000" y="5616000"/>
            <a:ext cx="1418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2 830 000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240000" y="6012000"/>
                <a:ext cx="135773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5,2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</a:rPr>
                          <m:t>𝐝</m:t>
                        </m:r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6012000"/>
                <a:ext cx="1357736" cy="375552"/>
              </a:xfrm>
              <a:prstGeom prst="rect">
                <a:avLst/>
              </a:prstGeom>
              <a:blipFill rotWithShape="1">
                <a:blip r:embed="rId14"/>
                <a:stretch>
                  <a:fillRect l="-3587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356000" y="6012000"/>
            <a:ext cx="1128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0,052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4932000" y="6012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00" y="6012000"/>
                <a:ext cx="639223" cy="37555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3240000" y="6408000"/>
                <a:ext cx="135773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20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𝐜</m:t>
                    </m:r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6408000"/>
                <a:ext cx="1357736" cy="375552"/>
              </a:xfrm>
              <a:prstGeom prst="rect">
                <a:avLst/>
              </a:prstGeom>
              <a:blipFill rotWithShape="1">
                <a:blip r:embed="rId16"/>
                <a:stretch>
                  <a:fillRect l="-3587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4680000" y="6408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𝐝</m:t>
                          </m:r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6408000"/>
                <a:ext cx="639223" cy="37555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ovéPole 96"/>
          <p:cNvSpPr txBox="1"/>
          <p:nvPr/>
        </p:nvSpPr>
        <p:spPr>
          <a:xfrm>
            <a:off x="4320000" y="6408000"/>
            <a:ext cx="602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0,2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ovéPole 97"/>
              <p:cNvSpPr txBox="1"/>
              <p:nvPr/>
            </p:nvSpPr>
            <p:spPr>
              <a:xfrm>
                <a:off x="6480000" y="5220000"/>
                <a:ext cx="135773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234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</a:rPr>
                          <m:t>𝐦</m:t>
                        </m:r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98" name="TextovéPole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5220000"/>
                <a:ext cx="1357736" cy="375552"/>
              </a:xfrm>
              <a:prstGeom prst="rect">
                <a:avLst/>
              </a:prstGeom>
              <a:blipFill rotWithShape="1">
                <a:blip r:embed="rId18"/>
                <a:stretch>
                  <a:fillRect l="-4036" t="-4839" r="-31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ovéPole 98"/>
              <p:cNvSpPr txBox="1"/>
              <p:nvPr/>
            </p:nvSpPr>
            <p:spPr>
              <a:xfrm>
                <a:off x="8208000" y="5220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𝐜</m:t>
                          </m:r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9" name="TextovéPole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8000" y="5220000"/>
                <a:ext cx="639223" cy="37555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TextovéPole 99"/>
          <p:cNvSpPr txBox="1"/>
          <p:nvPr/>
        </p:nvSpPr>
        <p:spPr>
          <a:xfrm>
            <a:off x="7704000" y="5220000"/>
            <a:ext cx="73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2,34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ovéPole 100"/>
              <p:cNvSpPr txBox="1"/>
              <p:nvPr/>
            </p:nvSpPr>
            <p:spPr>
              <a:xfrm>
                <a:off x="6480000" y="5616000"/>
                <a:ext cx="135773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645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</a:rPr>
                          <m:t>𝐜</m:t>
                        </m:r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101" name="TextovéPole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5616000"/>
                <a:ext cx="1357736" cy="375552"/>
              </a:xfrm>
              <a:prstGeom prst="rect">
                <a:avLst/>
              </a:prstGeom>
              <a:blipFill rotWithShape="1">
                <a:blip r:embed="rId20"/>
                <a:stretch>
                  <a:fillRect l="-4036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ovéPole 101"/>
              <p:cNvSpPr txBox="1"/>
              <p:nvPr/>
            </p:nvSpPr>
            <p:spPr>
              <a:xfrm>
                <a:off x="8352000" y="5616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2000" y="5616000"/>
                <a:ext cx="639223" cy="37555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" name="TextovéPole 102"/>
          <p:cNvSpPr txBox="1"/>
          <p:nvPr/>
        </p:nvSpPr>
        <p:spPr>
          <a:xfrm>
            <a:off x="7596000" y="5616000"/>
            <a:ext cx="1091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0,064 5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ovéPole 103"/>
              <p:cNvSpPr txBox="1"/>
              <p:nvPr/>
            </p:nvSpPr>
            <p:spPr>
              <a:xfrm>
                <a:off x="6480000" y="6012000"/>
                <a:ext cx="135773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</a:rPr>
                          <m:t>𝐦</m:t>
                        </m:r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104" name="TextovéPole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6012000"/>
                <a:ext cx="1357736" cy="375552"/>
              </a:xfrm>
              <a:prstGeom prst="rect">
                <a:avLst/>
              </a:prstGeom>
              <a:blipFill rotWithShape="1">
                <a:blip r:embed="rId22"/>
                <a:stretch>
                  <a:fillRect l="-4036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ovéPole 104"/>
              <p:cNvSpPr txBox="1"/>
              <p:nvPr/>
            </p:nvSpPr>
            <p:spPr>
              <a:xfrm>
                <a:off x="8496000" y="6012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𝐝</m:t>
                          </m:r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5" name="TextovéPole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000" y="6012000"/>
                <a:ext cx="639223" cy="375552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TextovéPole 105"/>
          <p:cNvSpPr txBox="1"/>
          <p:nvPr/>
        </p:nvSpPr>
        <p:spPr>
          <a:xfrm>
            <a:off x="7632000" y="6012000"/>
            <a:ext cx="100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0,002 5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ovéPole 106"/>
              <p:cNvSpPr txBox="1"/>
              <p:nvPr/>
            </p:nvSpPr>
            <p:spPr>
              <a:xfrm>
                <a:off x="6480000" y="6444000"/>
                <a:ext cx="170174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72 800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</a:rPr>
                          <m:t>𝐦</m:t>
                        </m:r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107" name="TextovéPole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6444000"/>
                <a:ext cx="1701743" cy="375552"/>
              </a:xfrm>
              <a:prstGeom prst="rect">
                <a:avLst/>
              </a:prstGeom>
              <a:blipFill rotWithShape="1">
                <a:blip r:embed="rId24"/>
                <a:stretch>
                  <a:fillRect l="-3226" t="-4839" r="-1075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ovéPole 107"/>
              <p:cNvSpPr txBox="1"/>
              <p:nvPr/>
            </p:nvSpPr>
            <p:spPr>
              <a:xfrm>
                <a:off x="8676456" y="6424382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8" name="TextovéPole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6456" y="6424382"/>
                <a:ext cx="639223" cy="375552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TextovéPole 108"/>
          <p:cNvSpPr txBox="1"/>
          <p:nvPr/>
        </p:nvSpPr>
        <p:spPr>
          <a:xfrm>
            <a:off x="7979074" y="6444044"/>
            <a:ext cx="985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0,072 8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659555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>
                      <p:stCondLst>
                        <p:cond delay="indefinite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4" fill="hold">
                      <p:stCondLst>
                        <p:cond delay="indefinite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8" fill="hold">
                      <p:stCondLst>
                        <p:cond delay="indefinite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1" fill="hold">
                      <p:stCondLst>
                        <p:cond delay="indefinite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8" fill="hold">
                      <p:stCondLst>
                        <p:cond delay="indefinite"/>
                      </p:stCondLst>
                      <p:childTnLst>
                        <p:par>
                          <p:cTn id="449" fill="hold">
                            <p:stCondLst>
                              <p:cond delay="0"/>
                            </p:stCondLst>
                            <p:childTnLst>
                              <p:par>
                                <p:cTn id="4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2" fill="hold">
                      <p:stCondLst>
                        <p:cond delay="indefinite"/>
                      </p:stCondLst>
                      <p:childTnLst>
                        <p:par>
                          <p:cTn id="463" fill="hold">
                            <p:stCondLst>
                              <p:cond delay="0"/>
                            </p:stCondLst>
                            <p:childTnLst>
                              <p:par>
                                <p:cTn id="4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9" fill="hold">
                      <p:stCondLst>
                        <p:cond delay="indefinite"/>
                      </p:stCondLst>
                      <p:childTnLst>
                        <p:par>
                          <p:cTn id="470" fill="hold">
                            <p:stCondLst>
                              <p:cond delay="0"/>
                            </p:stCondLst>
                            <p:childTnLst>
                              <p:par>
                                <p:cTn id="4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6" fill="hold">
                      <p:stCondLst>
                        <p:cond delay="indefinite"/>
                      </p:stCondLst>
                      <p:childTnLst>
                        <p:par>
                          <p:cTn id="477" fill="hold">
                            <p:stCondLst>
                              <p:cond delay="0"/>
                            </p:stCondLst>
                            <p:childTnLst>
                              <p:par>
                                <p:cTn id="4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2" fill="hold">
                      <p:stCondLst>
                        <p:cond delay="indefinite"/>
                      </p:stCondLst>
                      <p:childTnLst>
                        <p:par>
                          <p:cTn id="483" fill="hold">
                            <p:stCondLst>
                              <p:cond delay="0"/>
                            </p:stCondLst>
                            <p:childTnLst>
                              <p:par>
                                <p:cTn id="4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9" fill="hold">
                      <p:stCondLst>
                        <p:cond delay="indefinite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6" fill="hold">
                      <p:stCondLst>
                        <p:cond delay="indefinite"/>
                      </p:stCondLst>
                      <p:childTnLst>
                        <p:par>
                          <p:cTn id="497" fill="hold">
                            <p:stCondLst>
                              <p:cond delay="0"/>
                            </p:stCondLst>
                            <p:childTnLst>
                              <p:par>
                                <p:cTn id="4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3" fill="hold">
                      <p:stCondLst>
                        <p:cond delay="indefinite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0" fill="hold">
                      <p:stCondLst>
                        <p:cond delay="indefinite"/>
                      </p:stCondLst>
                      <p:childTnLst>
                        <p:par>
                          <p:cTn id="511" fill="hold">
                            <p:stCondLst>
                              <p:cond delay="0"/>
                            </p:stCondLst>
                            <p:childTnLst>
                              <p:par>
                                <p:cTn id="5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7" fill="hold">
                      <p:stCondLst>
                        <p:cond delay="indefinite"/>
                      </p:stCondLst>
                      <p:childTnLst>
                        <p:par>
                          <p:cTn id="518" fill="hold">
                            <p:stCondLst>
                              <p:cond delay="0"/>
                            </p:stCondLst>
                            <p:childTnLst>
                              <p:par>
                                <p:cTn id="5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1" grpId="0" animBg="1"/>
      <p:bldP spid="41" grpId="1" animBg="1"/>
      <p:bldP spid="42" grpId="0" animBg="1"/>
      <p:bldP spid="42" grpId="1" animBg="1"/>
      <p:bldP spid="44" grpId="0" animBg="1"/>
      <p:bldP spid="44" grpId="1" animBg="1"/>
      <p:bldP spid="46" grpId="0" animBg="1"/>
      <p:bldP spid="46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36" grpId="0"/>
      <p:bldP spid="36" grpId="1"/>
      <p:bldP spid="57" grpId="0"/>
      <p:bldP spid="57" grpId="1"/>
      <p:bldP spid="58" grpId="0"/>
      <p:bldP spid="58" grpId="1"/>
      <p:bldP spid="59" grpId="0"/>
      <p:bldP spid="59" grpId="1"/>
      <p:bldP spid="60" grpId="0"/>
      <p:bldP spid="60" grpId="1"/>
      <p:bldP spid="61" grpId="0"/>
      <p:bldP spid="61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2" grpId="0"/>
      <p:bldP spid="74" grpId="0"/>
      <p:bldP spid="75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obsahu</a:t>
            </a:r>
            <a:br>
              <a:rPr lang="cs-CZ" dirty="0" smtClean="0"/>
            </a:br>
            <a:r>
              <a:rPr lang="cs-CZ" sz="3200" dirty="0" smtClean="0"/>
              <a:t>a vztahy mezi nimi</a:t>
            </a:r>
            <a:endParaRPr lang="cs-CZ" sz="3200" dirty="0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1259632" y="2880000"/>
            <a:ext cx="1728192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>
                <a:latin typeface="Arial" pitchFamily="34" charset="0"/>
                <a:cs typeface="Arial" pitchFamily="34" charset="0"/>
              </a:rPr>
              <a:t>k</a:t>
            </a: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ilometr čtverečný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3239920" y="2996951"/>
            <a:ext cx="1547664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hektar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5219920" y="2996951"/>
            <a:ext cx="724391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ar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6804248" y="2880000"/>
            <a:ext cx="1655728" cy="61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>
                <a:latin typeface="Arial" pitchFamily="34" charset="0"/>
                <a:cs typeface="Arial" pitchFamily="34" charset="0"/>
              </a:rPr>
              <a:t>m</a:t>
            </a: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etr čtverečný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Zahnutá šipka dolů 36"/>
          <p:cNvSpPr/>
          <p:nvPr/>
        </p:nvSpPr>
        <p:spPr bwMode="auto">
          <a:xfrm>
            <a:off x="1908440" y="252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8" name="Zahnutá šipka dolů 37"/>
          <p:cNvSpPr/>
          <p:nvPr/>
        </p:nvSpPr>
        <p:spPr bwMode="auto">
          <a:xfrm>
            <a:off x="3888440" y="252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9" name="Zahnutá šipka dolů 38"/>
          <p:cNvSpPr/>
          <p:nvPr/>
        </p:nvSpPr>
        <p:spPr bwMode="auto">
          <a:xfrm>
            <a:off x="5868440" y="252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1" name="Zahnutá šipka dolů 40"/>
          <p:cNvSpPr/>
          <p:nvPr/>
        </p:nvSpPr>
        <p:spPr bwMode="auto">
          <a:xfrm rot="10800000">
            <a:off x="5868440" y="3568278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2" name="Zahnutá šipka dolů 41"/>
          <p:cNvSpPr/>
          <p:nvPr/>
        </p:nvSpPr>
        <p:spPr bwMode="auto">
          <a:xfrm rot="10800000">
            <a:off x="3888440" y="3568278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" name="Zahnutá šipka dolů 43"/>
          <p:cNvSpPr/>
          <p:nvPr/>
        </p:nvSpPr>
        <p:spPr bwMode="auto">
          <a:xfrm rot="10800000">
            <a:off x="1908440" y="3568278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6" name="Zahnutá šipka dolů 45"/>
          <p:cNvSpPr/>
          <p:nvPr/>
        </p:nvSpPr>
        <p:spPr bwMode="auto">
          <a:xfrm rot="10800000">
            <a:off x="1813365" y="3569799"/>
            <a:ext cx="3977520" cy="809658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1" name="Zahnutá šipka dolů 50"/>
          <p:cNvSpPr/>
          <p:nvPr/>
        </p:nvSpPr>
        <p:spPr bwMode="auto">
          <a:xfrm rot="10800000">
            <a:off x="3793802" y="3569800"/>
            <a:ext cx="3977520" cy="809658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2" name="Zahnutá šipka dolů 51"/>
          <p:cNvSpPr/>
          <p:nvPr/>
        </p:nvSpPr>
        <p:spPr bwMode="auto">
          <a:xfrm>
            <a:off x="1899679" y="1772816"/>
            <a:ext cx="5932271" cy="1155344"/>
          </a:xfrm>
          <a:prstGeom prst="curvedDownArrow">
            <a:avLst/>
          </a:prstGeom>
          <a:solidFill>
            <a:schemeClr val="tx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3" name="Zahnutá šipka dolů 52"/>
          <p:cNvSpPr/>
          <p:nvPr/>
        </p:nvSpPr>
        <p:spPr bwMode="auto">
          <a:xfrm>
            <a:off x="3854431" y="2097446"/>
            <a:ext cx="3977520" cy="809658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4" name="Zahnutá šipka dolů 53"/>
          <p:cNvSpPr/>
          <p:nvPr/>
        </p:nvSpPr>
        <p:spPr bwMode="auto">
          <a:xfrm>
            <a:off x="1908440" y="2132856"/>
            <a:ext cx="3977520" cy="809658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5" name="Zahnutá šipka dolů 54"/>
          <p:cNvSpPr/>
          <p:nvPr/>
        </p:nvSpPr>
        <p:spPr bwMode="auto">
          <a:xfrm rot="10800000">
            <a:off x="1656183" y="3569799"/>
            <a:ext cx="6084464" cy="1155344"/>
          </a:xfrm>
          <a:prstGeom prst="curvedDownArrow">
            <a:avLst/>
          </a:prstGeom>
          <a:solidFill>
            <a:schemeClr val="tx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489249" y="3562693"/>
            <a:ext cx="710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100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588580" y="3517869"/>
            <a:ext cx="66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100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6480000" y="2585794"/>
            <a:ext cx="71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·100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4577782" y="2584959"/>
            <a:ext cx="675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·100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2519264" y="2585794"/>
            <a:ext cx="720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·100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556512" y="3562693"/>
            <a:ext cx="683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100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240000" y="3901102"/>
            <a:ext cx="10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:</a:t>
            </a:r>
            <a:r>
              <a:rPr lang="cs-CZ" b="1" dirty="0" smtClean="0">
                <a:solidFill>
                  <a:srgbClr val="FF0000"/>
                </a:solidFill>
              </a:rPr>
              <a:t>10 000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5499223" y="3897001"/>
            <a:ext cx="99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:10 000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5359611" y="2160086"/>
            <a:ext cx="1120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·10 000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3239920" y="2215627"/>
            <a:ext cx="104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·10 000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4017906" y="1800164"/>
            <a:ext cx="1341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/>
                </a:solidFill>
              </a:rPr>
              <a:t>·1 000 000</a:t>
            </a:r>
            <a:endParaRPr lang="cs-CZ" b="1" dirty="0">
              <a:solidFill>
                <a:schemeClr val="tx2"/>
              </a:solidFill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4211961" y="4324181"/>
            <a:ext cx="1287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/>
                </a:solidFill>
              </a:rPr>
              <a:t>:1 000 000</a:t>
            </a:r>
            <a:endParaRPr lang="cs-CZ" b="1" dirty="0">
              <a:solidFill>
                <a:schemeClr val="tx2"/>
              </a:solidFill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1080000" y="5220000"/>
            <a:ext cx="9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5 600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0" y="5220000"/>
                <a:ext cx="125963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56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</a:rPr>
                          <m:t>𝐤</m:t>
                        </m:r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20000"/>
                <a:ext cx="1259632" cy="375552"/>
              </a:xfrm>
              <a:prstGeom prst="rect">
                <a:avLst/>
              </a:prstGeom>
              <a:blipFill rotWithShape="1">
                <a:blip r:embed="rId2"/>
                <a:stretch>
                  <a:fillRect l="-3865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TextovéPole 74"/>
          <p:cNvSpPr txBox="1"/>
          <p:nvPr/>
        </p:nvSpPr>
        <p:spPr>
          <a:xfrm>
            <a:off x="1728000" y="5220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ha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5616000"/>
            <a:ext cx="135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8,25 ha =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512000" y="5616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1044000" y="5616000"/>
            <a:ext cx="67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825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0" y="6012000"/>
            <a:ext cx="114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0,6 a =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1044000" y="6012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000" y="6012000"/>
                <a:ext cx="639223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ovéPole 81"/>
          <p:cNvSpPr txBox="1"/>
          <p:nvPr/>
        </p:nvSpPr>
        <p:spPr>
          <a:xfrm>
            <a:off x="792000" y="6012000"/>
            <a:ext cx="499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ovéPole 82"/>
              <p:cNvSpPr txBox="1"/>
              <p:nvPr/>
            </p:nvSpPr>
            <p:spPr>
              <a:xfrm>
                <a:off x="0" y="6408000"/>
                <a:ext cx="125963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5,8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</a:rPr>
                          <m:t>𝐤</m:t>
                        </m:r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83" name="TextovéPole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408000"/>
                <a:ext cx="1259633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3865" t="-4839" r="-483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TextovéPole 83"/>
          <p:cNvSpPr txBox="1"/>
          <p:nvPr/>
        </p:nvSpPr>
        <p:spPr>
          <a:xfrm>
            <a:off x="1908000" y="6408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1152000" y="6408000"/>
            <a:ext cx="93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58 000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3240000" y="5220000"/>
            <a:ext cx="1275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43,2 ha =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ovéPole 86"/>
              <p:cNvSpPr txBox="1"/>
              <p:nvPr/>
            </p:nvSpPr>
            <p:spPr>
              <a:xfrm>
                <a:off x="5148000" y="5220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00" y="5220000"/>
                <a:ext cx="639223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TextovéPole 87"/>
          <p:cNvSpPr txBox="1"/>
          <p:nvPr/>
        </p:nvSpPr>
        <p:spPr>
          <a:xfrm>
            <a:off x="4284000" y="5220000"/>
            <a:ext cx="1069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432 000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ovéPole 88"/>
              <p:cNvSpPr txBox="1"/>
              <p:nvPr/>
            </p:nvSpPr>
            <p:spPr>
              <a:xfrm>
                <a:off x="3240000" y="5616000"/>
                <a:ext cx="161559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2,83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</a:rPr>
                          <m:t>𝐤</m:t>
                        </m:r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89" name="TextovéPole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5616000"/>
                <a:ext cx="1615592" cy="375552"/>
              </a:xfrm>
              <a:prstGeom prst="rect">
                <a:avLst/>
              </a:prstGeom>
              <a:blipFill rotWithShape="1">
                <a:blip r:embed="rId6"/>
                <a:stretch>
                  <a:fillRect l="-3008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ovéPole 89"/>
              <p:cNvSpPr txBox="1"/>
              <p:nvPr/>
            </p:nvSpPr>
            <p:spPr>
              <a:xfrm>
                <a:off x="5508000" y="5616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000" y="5616000"/>
                <a:ext cx="639223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TextovéPole 90"/>
          <p:cNvSpPr txBox="1"/>
          <p:nvPr/>
        </p:nvSpPr>
        <p:spPr>
          <a:xfrm>
            <a:off x="4500000" y="5616000"/>
            <a:ext cx="1245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2 830 000</a:t>
            </a:r>
            <a:endParaRPr lang="cs-CZ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3240000" y="6012000"/>
            <a:ext cx="135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52 ha =</a:t>
            </a:r>
            <a:endParaRPr lang="cs-CZ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4104000" y="6012000"/>
            <a:ext cx="73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0,52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4608000" y="6012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𝐤</m:t>
                      </m:r>
                      <m:sSup>
                        <m:sSupPr>
                          <m:ctrlPr>
                            <a:rPr lang="cs-CZ" b="1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8000" y="6012000"/>
                <a:ext cx="639223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TextovéPole 94"/>
          <p:cNvSpPr txBox="1"/>
          <p:nvPr/>
        </p:nvSpPr>
        <p:spPr>
          <a:xfrm>
            <a:off x="3240000" y="6408000"/>
            <a:ext cx="135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 a =</a:t>
            </a:r>
            <a:endParaRPr lang="cs-CZ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4356000" y="6408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ha</a:t>
            </a:r>
            <a:endParaRPr lang="cs-CZ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3852000" y="6408000"/>
            <a:ext cx="73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0,02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ovéPole 97"/>
              <p:cNvSpPr txBox="1"/>
              <p:nvPr/>
            </p:nvSpPr>
            <p:spPr>
              <a:xfrm>
                <a:off x="6480000" y="5220000"/>
                <a:ext cx="135773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234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98" name="TextovéPole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5220000"/>
                <a:ext cx="1357736" cy="375552"/>
              </a:xfrm>
              <a:prstGeom prst="rect">
                <a:avLst/>
              </a:prstGeom>
              <a:blipFill rotWithShape="1">
                <a:blip r:embed="rId9"/>
                <a:stretch>
                  <a:fillRect l="-4036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TextovéPole 98"/>
          <p:cNvSpPr txBox="1"/>
          <p:nvPr/>
        </p:nvSpPr>
        <p:spPr>
          <a:xfrm>
            <a:off x="8028000" y="5220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7524000" y="5220000"/>
            <a:ext cx="73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2,34</a:t>
            </a:r>
            <a:endParaRPr lang="cs-CZ" b="1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6480000" y="5616000"/>
            <a:ext cx="135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640 a =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ovéPole 101"/>
              <p:cNvSpPr txBox="1"/>
              <p:nvPr/>
            </p:nvSpPr>
            <p:spPr>
              <a:xfrm>
                <a:off x="7992000" y="5616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𝐤</m:t>
                          </m:r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2000" y="5616000"/>
                <a:ext cx="639223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" name="TextovéPole 102"/>
          <p:cNvSpPr txBox="1"/>
          <p:nvPr/>
        </p:nvSpPr>
        <p:spPr>
          <a:xfrm>
            <a:off x="7344000" y="5616000"/>
            <a:ext cx="947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0,064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ovéPole 103"/>
              <p:cNvSpPr txBox="1"/>
              <p:nvPr/>
            </p:nvSpPr>
            <p:spPr>
              <a:xfrm>
                <a:off x="6480000" y="6012000"/>
                <a:ext cx="159276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22 500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104" name="TextovéPole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6012000"/>
                <a:ext cx="1592768" cy="375552"/>
              </a:xfrm>
              <a:prstGeom prst="rect">
                <a:avLst/>
              </a:prstGeom>
              <a:blipFill rotWithShape="1">
                <a:blip r:embed="rId11"/>
                <a:stretch>
                  <a:fillRect l="-3448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TextovéPole 104"/>
          <p:cNvSpPr txBox="1"/>
          <p:nvPr/>
        </p:nvSpPr>
        <p:spPr>
          <a:xfrm>
            <a:off x="8280000" y="6012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ha</a:t>
            </a:r>
            <a:endParaRPr lang="cs-CZ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7812000" y="6012000"/>
            <a:ext cx="747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2,25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ovéPole 106"/>
              <p:cNvSpPr txBox="1"/>
              <p:nvPr/>
            </p:nvSpPr>
            <p:spPr>
              <a:xfrm>
                <a:off x="6480000" y="6408000"/>
                <a:ext cx="159276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72 000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107" name="TextovéPole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6408000"/>
                <a:ext cx="1592768" cy="375552"/>
              </a:xfrm>
              <a:prstGeom prst="rect">
                <a:avLst/>
              </a:prstGeom>
              <a:blipFill rotWithShape="1">
                <a:blip r:embed="rId12"/>
                <a:stretch>
                  <a:fillRect l="-3448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ovéPole 107"/>
              <p:cNvSpPr txBox="1"/>
              <p:nvPr/>
            </p:nvSpPr>
            <p:spPr>
              <a:xfrm>
                <a:off x="8496000" y="6408000"/>
                <a:ext cx="6392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𝐤</m:t>
                          </m:r>
                          <m:r>
                            <a:rPr lang="cs-CZ" b="1" dirty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dirty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8" name="TextovéPole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000" y="6408000"/>
                <a:ext cx="639223" cy="37555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TextovéPole 108"/>
          <p:cNvSpPr txBox="1"/>
          <p:nvPr/>
        </p:nvSpPr>
        <p:spPr>
          <a:xfrm>
            <a:off x="7848000" y="6408000"/>
            <a:ext cx="7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0,072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4294479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>
                      <p:stCondLst>
                        <p:cond delay="indefinite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4" fill="hold">
                      <p:stCondLst>
                        <p:cond delay="indefinite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8" fill="hold">
                      <p:stCondLst>
                        <p:cond delay="indefinite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1" fill="hold">
                      <p:stCondLst>
                        <p:cond delay="indefinite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8" fill="hold">
                      <p:stCondLst>
                        <p:cond delay="indefinite"/>
                      </p:stCondLst>
                      <p:childTnLst>
                        <p:par>
                          <p:cTn id="449" fill="hold">
                            <p:stCondLst>
                              <p:cond delay="0"/>
                            </p:stCondLst>
                            <p:childTnLst>
                              <p:par>
                                <p:cTn id="4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2" fill="hold">
                      <p:stCondLst>
                        <p:cond delay="indefinite"/>
                      </p:stCondLst>
                      <p:childTnLst>
                        <p:par>
                          <p:cTn id="463" fill="hold">
                            <p:stCondLst>
                              <p:cond delay="0"/>
                            </p:stCondLst>
                            <p:childTnLst>
                              <p:par>
                                <p:cTn id="4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9" fill="hold">
                      <p:stCondLst>
                        <p:cond delay="indefinite"/>
                      </p:stCondLst>
                      <p:childTnLst>
                        <p:par>
                          <p:cTn id="470" fill="hold">
                            <p:stCondLst>
                              <p:cond delay="0"/>
                            </p:stCondLst>
                            <p:childTnLst>
                              <p:par>
                                <p:cTn id="4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6" fill="hold">
                      <p:stCondLst>
                        <p:cond delay="indefinite"/>
                      </p:stCondLst>
                      <p:childTnLst>
                        <p:par>
                          <p:cTn id="477" fill="hold">
                            <p:stCondLst>
                              <p:cond delay="0"/>
                            </p:stCondLst>
                            <p:childTnLst>
                              <p:par>
                                <p:cTn id="4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2" fill="hold">
                      <p:stCondLst>
                        <p:cond delay="indefinite"/>
                      </p:stCondLst>
                      <p:childTnLst>
                        <p:par>
                          <p:cTn id="483" fill="hold">
                            <p:stCondLst>
                              <p:cond delay="0"/>
                            </p:stCondLst>
                            <p:childTnLst>
                              <p:par>
                                <p:cTn id="4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9" fill="hold">
                      <p:stCondLst>
                        <p:cond delay="indefinite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6" fill="hold">
                      <p:stCondLst>
                        <p:cond delay="indefinite"/>
                      </p:stCondLst>
                      <p:childTnLst>
                        <p:par>
                          <p:cTn id="497" fill="hold">
                            <p:stCondLst>
                              <p:cond delay="0"/>
                            </p:stCondLst>
                            <p:childTnLst>
                              <p:par>
                                <p:cTn id="4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3" fill="hold">
                      <p:stCondLst>
                        <p:cond delay="indefinite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0" fill="hold">
                      <p:stCondLst>
                        <p:cond delay="indefinite"/>
                      </p:stCondLst>
                      <p:childTnLst>
                        <p:par>
                          <p:cTn id="511" fill="hold">
                            <p:stCondLst>
                              <p:cond delay="0"/>
                            </p:stCondLst>
                            <p:childTnLst>
                              <p:par>
                                <p:cTn id="5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7" fill="hold">
                      <p:stCondLst>
                        <p:cond delay="indefinite"/>
                      </p:stCondLst>
                      <p:childTnLst>
                        <p:par>
                          <p:cTn id="518" fill="hold">
                            <p:stCondLst>
                              <p:cond delay="0"/>
                            </p:stCondLst>
                            <p:childTnLst>
                              <p:par>
                                <p:cTn id="5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1" grpId="0" animBg="1"/>
      <p:bldP spid="41" grpId="1" animBg="1"/>
      <p:bldP spid="42" grpId="0" animBg="1"/>
      <p:bldP spid="42" grpId="1" animBg="1"/>
      <p:bldP spid="44" grpId="0" animBg="1"/>
      <p:bldP spid="44" grpId="1" animBg="1"/>
      <p:bldP spid="46" grpId="0" animBg="1"/>
      <p:bldP spid="46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36" grpId="0"/>
      <p:bldP spid="36" grpId="1"/>
      <p:bldP spid="57" grpId="0"/>
      <p:bldP spid="57" grpId="1"/>
      <p:bldP spid="58" grpId="0"/>
      <p:bldP spid="58" grpId="1"/>
      <p:bldP spid="59" grpId="0"/>
      <p:bldP spid="59" grpId="1"/>
      <p:bldP spid="60" grpId="0"/>
      <p:bldP spid="60" grpId="1"/>
      <p:bldP spid="61" grpId="0"/>
      <p:bldP spid="61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2" grpId="0"/>
      <p:bldP spid="74" grpId="0"/>
      <p:bldP spid="75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obsahu</a:t>
            </a:r>
            <a:br>
              <a:rPr lang="cs-CZ" dirty="0" smtClean="0"/>
            </a:br>
            <a:r>
              <a:rPr lang="cs-CZ" sz="3200" dirty="0" smtClean="0"/>
              <a:t>Postup při převádění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304256" y="2520000"/>
                <a:ext cx="2339752" cy="504057"/>
              </a:xfrm>
              <a:noFill/>
              <a:ln/>
            </p:spPr>
            <p:txBody>
              <a:bodyPr lIns="182562" tIns="46037" rIns="182562" bIns="46037"/>
              <a:lstStyle/>
              <a:p>
                <a:pPr marL="0" indent="0">
                  <a:buNone/>
                </a:pPr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8,24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b="1" i="0" dirty="0" smtClean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= 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1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304256" y="2520000"/>
                <a:ext cx="2339752" cy="504057"/>
              </a:xfrm>
              <a:blipFill rotWithShape="1">
                <a:blip r:embed="rId2"/>
                <a:stretch>
                  <a:fillRect l="-2865" t="-13253" r="-521" b="-56627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4032000"/>
            <a:ext cx="831641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Převádíme z jednotky větší na jednotku menší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5364088" y="2520000"/>
                <a:ext cx="1115976" cy="504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  <a:cs typeface="Arial" pitchFamily="34" charset="0"/>
                          </a:rPr>
                          <m:t>𝐝</m:t>
                        </m:r>
                        <m:r>
                          <a:rPr lang="cs-CZ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4088" y="2520000"/>
                <a:ext cx="1115976" cy="50405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0" y="4464000"/>
            <a:ext cx="9144000" cy="78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aby byl obsah v decimetrech čtverečných stejný jako v metrech čtverečných musí být decimetrů čtverečných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21214" y="5256000"/>
            <a:ext cx="1238418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méně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971600" y="5256000"/>
            <a:ext cx="1008112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více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68424" y="5184000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>
                <a:latin typeface="Arial Black" pitchFamily="34" charset="0"/>
                <a:cs typeface="Aharoni"/>
              </a:rPr>
              <a:t>=&gt;</a:t>
            </a:r>
            <a:endParaRPr lang="cs-CZ" sz="3200" dirty="0">
              <a:latin typeface="Arial Black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840000" y="3960000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>
                <a:latin typeface="Arial Black" pitchFamily="34" charset="0"/>
                <a:cs typeface="Aharoni"/>
              </a:rPr>
              <a:t>=&gt;</a:t>
            </a:r>
            <a:endParaRPr lang="cs-CZ" sz="3200" dirty="0">
              <a:latin typeface="Arial Black" pitchFamily="34" charset="0"/>
            </a:endParaRPr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2483768" y="5256000"/>
            <a:ext cx="167444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n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ásobíme.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0" y="5688000"/>
            <a:ext cx="905255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Metr čtverečný má 100 decimetrů čtverečných a tudíž násobíme stem.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0" y="6120000"/>
            <a:ext cx="905255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Násobit stem znamená posunout desetinnou čárku o 2 místa doprava.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 bwMode="auto">
          <a:xfrm>
            <a:off x="4283969" y="2520000"/>
            <a:ext cx="1260288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8,24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4284256" y="2520000"/>
            <a:ext cx="1440351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82,4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4284256" y="2520000"/>
            <a:ext cx="1440351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824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se šipkou 3"/>
          <p:cNvCxnSpPr/>
          <p:nvPr/>
        </p:nvCxnSpPr>
        <p:spPr bwMode="auto">
          <a:xfrm flipH="1" flipV="1">
            <a:off x="4788024" y="3045793"/>
            <a:ext cx="427312" cy="5398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Přímá spojnice se šipkou 42"/>
          <p:cNvCxnSpPr/>
          <p:nvPr/>
        </p:nvCxnSpPr>
        <p:spPr bwMode="auto">
          <a:xfrm flipH="1" flipV="1">
            <a:off x="5105029" y="3045793"/>
            <a:ext cx="427312" cy="5398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Přímá spojnice se šipkou 43"/>
          <p:cNvCxnSpPr/>
          <p:nvPr/>
        </p:nvCxnSpPr>
        <p:spPr bwMode="auto">
          <a:xfrm flipH="1" flipV="1">
            <a:off x="5292080" y="3024057"/>
            <a:ext cx="427312" cy="5398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Rectangle 3"/>
          <p:cNvSpPr txBox="1">
            <a:spLocks noChangeArrowheads="1"/>
          </p:cNvSpPr>
          <p:nvPr/>
        </p:nvSpPr>
        <p:spPr bwMode="auto">
          <a:xfrm>
            <a:off x="5004048" y="2520000"/>
            <a:ext cx="76817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,0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427984" y="3068960"/>
            <a:ext cx="180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 bwMode="auto">
          <a:xfrm flipV="1">
            <a:off x="4427984" y="2996952"/>
            <a:ext cx="180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60544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2" presetClass="exit" presetSubtype="8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7" presetClass="emph" presetSubtype="0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1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21" dur="1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2" dur="1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1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5" grpId="0"/>
      <p:bldP spid="32" grpId="0" build="p"/>
      <p:bldP spid="33" grpId="0"/>
      <p:bldP spid="34" grpId="0"/>
      <p:bldP spid="34" grpId="1"/>
      <p:bldP spid="35" grpId="0"/>
      <p:bldP spid="35" grpId="1"/>
      <p:bldP spid="2" grpId="0"/>
      <p:bldP spid="36" grpId="0"/>
      <p:bldP spid="37" grpId="0"/>
      <p:bldP spid="38" grpId="0"/>
      <p:bldP spid="39" grpId="0"/>
      <p:bldP spid="40" grpId="0"/>
      <p:bldP spid="40" grpId="1"/>
      <p:bldP spid="41" grpId="0"/>
      <p:bldP spid="41" grpId="1"/>
      <p:bldP spid="42" grpId="0"/>
      <p:bldP spid="45" grpId="0" build="p"/>
      <p:bldP spid="45" grpId="1" build="allAtOnce"/>
      <p:bldP spid="45" grpId="2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délky</a:t>
            </a:r>
            <a:br>
              <a:rPr lang="cs-CZ" dirty="0" smtClean="0"/>
            </a:br>
            <a:r>
              <a:rPr lang="cs-CZ" sz="3200" dirty="0" smtClean="0"/>
              <a:t>Postup při převádění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123728" y="2520000"/>
                <a:ext cx="2520280" cy="504057"/>
              </a:xfrm>
              <a:noFill/>
              <a:ln/>
            </p:spPr>
            <p:txBody>
              <a:bodyPr lIns="182562" tIns="46037" rIns="182562" bIns="46037"/>
              <a:lstStyle/>
              <a:p>
                <a:pPr marL="0" indent="0">
                  <a:buNone/>
                </a:pPr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824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  <a:cs typeface="Arial" pitchFamily="34" charset="0"/>
                          </a:rPr>
                          <m:t>𝐦𝐦</m:t>
                        </m:r>
                      </m:e>
                      <m:sup>
                        <m:r>
                          <a:rPr lang="cs-CZ" b="1" i="0" dirty="0" smtClean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= 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1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123728" y="2520000"/>
                <a:ext cx="2520280" cy="504057"/>
              </a:xfrm>
              <a:blipFill rotWithShape="1">
                <a:blip r:embed="rId2"/>
                <a:stretch>
                  <a:fillRect l="-2415" t="-13253" r="-3623" b="-56627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4032000"/>
            <a:ext cx="8964488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Převádíme z jednotky menší na jednotku větší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5364088" y="2520000"/>
                <a:ext cx="1115976" cy="504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b="1" i="0" dirty="0" smtClean="0">
                            <a:latin typeface="Cambria Math"/>
                            <a:cs typeface="Arial" pitchFamily="34" charset="0"/>
                          </a:rPr>
                          <m:t>𝐜</m:t>
                        </m:r>
                        <m:r>
                          <a:rPr lang="cs-CZ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4088" y="2520000"/>
                <a:ext cx="1115976" cy="50405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0" y="4464000"/>
            <a:ext cx="914400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aby byl obsah v milimetrech čtverečných stejný jako v centimetrech čtverečných musí být centimetrů čtverečných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21214" y="5256000"/>
            <a:ext cx="1238418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více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827584" y="5256000"/>
            <a:ext cx="1152128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méně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68424" y="5184000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>
                <a:latin typeface="Arial Black" pitchFamily="34" charset="0"/>
                <a:cs typeface="Aharoni"/>
              </a:rPr>
              <a:t>=&gt;</a:t>
            </a:r>
            <a:endParaRPr lang="cs-CZ" sz="3200" dirty="0">
              <a:latin typeface="Arial Black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840000" y="3996000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>
                <a:latin typeface="Arial Black" pitchFamily="34" charset="0"/>
                <a:cs typeface="Aharoni"/>
              </a:rPr>
              <a:t>=&gt;</a:t>
            </a:r>
            <a:endParaRPr lang="cs-CZ" sz="3200" dirty="0">
              <a:latin typeface="Arial Black" pitchFamily="34" charset="0"/>
            </a:endParaRPr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2483768" y="5256000"/>
            <a:ext cx="167444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dělíme.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0" y="5688000"/>
            <a:ext cx="905255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Centimetr čtverečný má 100 milimetrů čtverečných a tudíž dělíme stem.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0" y="6120000"/>
            <a:ext cx="905255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Dělit stem znamená posunout desetinnou čárku o dvě místo doleva.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 bwMode="auto">
          <a:xfrm>
            <a:off x="4320000" y="2520000"/>
            <a:ext cx="1260288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824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4320000" y="2520000"/>
            <a:ext cx="1440351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82,4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4320000" y="2520000"/>
            <a:ext cx="1440351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8,24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se šipkou 3"/>
          <p:cNvCxnSpPr/>
          <p:nvPr/>
        </p:nvCxnSpPr>
        <p:spPr bwMode="auto">
          <a:xfrm flipH="1" flipV="1">
            <a:off x="5292079" y="3045793"/>
            <a:ext cx="427312" cy="5398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Přímá spojnice se šipkou 42"/>
          <p:cNvCxnSpPr/>
          <p:nvPr/>
        </p:nvCxnSpPr>
        <p:spPr bwMode="auto">
          <a:xfrm flipH="1" flipV="1">
            <a:off x="5040000" y="3045793"/>
            <a:ext cx="427312" cy="5398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Přímá spojnice se šipkou 43"/>
          <p:cNvCxnSpPr/>
          <p:nvPr/>
        </p:nvCxnSpPr>
        <p:spPr bwMode="auto">
          <a:xfrm flipH="1" flipV="1">
            <a:off x="4788000" y="3019323"/>
            <a:ext cx="427312" cy="5398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Rectangle 3"/>
          <p:cNvSpPr txBox="1">
            <a:spLocks noChangeArrowheads="1"/>
          </p:cNvSpPr>
          <p:nvPr/>
        </p:nvSpPr>
        <p:spPr bwMode="auto">
          <a:xfrm>
            <a:off x="5004048" y="2520000"/>
            <a:ext cx="76817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,0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427984" y="3068960"/>
            <a:ext cx="180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 bwMode="auto">
          <a:xfrm flipV="1">
            <a:off x="4427984" y="2996952"/>
            <a:ext cx="180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3147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2" presetClass="exit" presetSubtype="8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21" dur="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2" dur="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5" grpId="0"/>
      <p:bldP spid="32" grpId="0" build="p"/>
      <p:bldP spid="33" grpId="0"/>
      <p:bldP spid="34" grpId="0"/>
      <p:bldP spid="34" grpId="1"/>
      <p:bldP spid="35" grpId="0"/>
      <p:bldP spid="35" grpId="1"/>
      <p:bldP spid="2" grpId="0"/>
      <p:bldP spid="36" grpId="0"/>
      <p:bldP spid="37" grpId="0"/>
      <p:bldP spid="38" grpId="0"/>
      <p:bldP spid="39" grpId="0"/>
      <p:bldP spid="40" grpId="0"/>
      <p:bldP spid="40" grpId="1"/>
      <p:bldP spid="41" grpId="0"/>
      <p:bldP spid="41" grpId="1"/>
      <p:bldP spid="42" grpId="0"/>
      <p:bldP spid="45" grpId="0" build="p"/>
      <p:bldP spid="45" grpId="1" build="allAtOnce"/>
      <p:bldP spid="45" grpId="2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Jednotky </a:t>
            </a:r>
            <a:r>
              <a:rPr lang="cs-CZ" dirty="0" smtClean="0"/>
              <a:t>obsahu</a:t>
            </a:r>
            <a:r>
              <a:rPr lang="cs-CZ" dirty="0"/>
              <a:t/>
            </a:r>
            <a:br>
              <a:rPr lang="cs-CZ" dirty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043608" y="1844824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Převeďte:</a:t>
            </a:r>
            <a:endParaRPr lang="cs-CZ" sz="2000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0" y="2340000"/>
                <a:ext cx="136815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2,25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sz="2000" b="1" i="0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1368152" cy="407099"/>
              </a:xfrm>
              <a:prstGeom prst="rect">
                <a:avLst/>
              </a:prstGeom>
              <a:blipFill rotWithShape="1">
                <a:blip r:embed="rId2"/>
                <a:stretch>
                  <a:fillRect l="-4464" t="-4478" r="-6250" b="-268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2880000" y="2340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𝐝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2340000"/>
                <a:ext cx="684076" cy="4070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-1" y="3528000"/>
                <a:ext cx="1859307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8 350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3528000"/>
                <a:ext cx="1859307" cy="407099"/>
              </a:xfrm>
              <a:prstGeom prst="rect">
                <a:avLst/>
              </a:prstGeom>
              <a:blipFill rotWithShape="1">
                <a:blip r:embed="rId4"/>
                <a:stretch>
                  <a:fillRect l="-3279" t="-4478" b="-268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0" y="3924000"/>
                <a:ext cx="136815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0,28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924000"/>
                <a:ext cx="1368152" cy="407099"/>
              </a:xfrm>
              <a:prstGeom prst="rect">
                <a:avLst/>
              </a:prstGeom>
              <a:blipFill rotWithShape="1">
                <a:blip r:embed="rId5"/>
                <a:stretch>
                  <a:fillRect l="-4464" t="-4545" r="-6250" b="-287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0" y="4320000"/>
                <a:ext cx="1666528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32 650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320000"/>
                <a:ext cx="1666528" cy="407099"/>
              </a:xfrm>
              <a:prstGeom prst="rect">
                <a:avLst/>
              </a:prstGeom>
              <a:blipFill rotWithShape="1">
                <a:blip r:embed="rId6"/>
                <a:stretch>
                  <a:fillRect l="-3663" t="-4545" r="-4029" b="-287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0" y="4716000"/>
                <a:ext cx="136815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57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716000"/>
                <a:ext cx="1368152" cy="407099"/>
              </a:xfrm>
              <a:prstGeom prst="rect">
                <a:avLst/>
              </a:prstGeom>
              <a:blipFill rotWithShape="1">
                <a:blip r:embed="rId7"/>
                <a:stretch>
                  <a:fillRect l="-4464" t="-4545" b="-287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0" y="5112000"/>
                <a:ext cx="1604604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328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112000"/>
                <a:ext cx="1604604" cy="407099"/>
              </a:xfrm>
              <a:prstGeom prst="rect">
                <a:avLst/>
              </a:prstGeom>
              <a:blipFill rotWithShape="1">
                <a:blip r:embed="rId8"/>
                <a:stretch>
                  <a:fillRect l="-3802" t="-4545" b="-287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0" y="5508000"/>
                <a:ext cx="1547664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4 500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08000"/>
                <a:ext cx="1547664" cy="407099"/>
              </a:xfrm>
              <a:prstGeom prst="rect">
                <a:avLst/>
              </a:prstGeom>
              <a:blipFill rotWithShape="1">
                <a:blip r:embed="rId9"/>
                <a:stretch>
                  <a:fillRect l="-3937" t="-4545" r="-2756" b="-287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0" y="5904000"/>
                <a:ext cx="185930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2 700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904000"/>
                <a:ext cx="1859306" cy="407099"/>
              </a:xfrm>
              <a:prstGeom prst="rect">
                <a:avLst/>
              </a:prstGeom>
              <a:blipFill rotWithShape="1">
                <a:blip r:embed="rId10"/>
                <a:stretch>
                  <a:fillRect l="-3279" t="-4545" b="-287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0" y="2736000"/>
                <a:ext cx="136815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0,6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𝐤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36000"/>
                <a:ext cx="1368152" cy="407099"/>
              </a:xfrm>
              <a:prstGeom prst="rect">
                <a:avLst/>
              </a:prstGeom>
              <a:blipFill rotWithShape="1">
                <a:blip r:embed="rId11"/>
                <a:stretch>
                  <a:fillRect l="-4464" t="-4478" r="-6696" b="-268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0" y="3132000"/>
                <a:ext cx="1547664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319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𝐝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132000"/>
                <a:ext cx="1547664" cy="407099"/>
              </a:xfrm>
              <a:prstGeom prst="rect">
                <a:avLst/>
              </a:prstGeom>
              <a:blipFill rotWithShape="1">
                <a:blip r:embed="rId12"/>
                <a:stretch>
                  <a:fillRect l="-3937" t="-4478" b="-268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0" y="6300000"/>
                <a:ext cx="1666528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5,13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𝐜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300000"/>
                <a:ext cx="1666528" cy="407099"/>
              </a:xfrm>
              <a:prstGeom prst="rect">
                <a:avLst/>
              </a:prstGeom>
              <a:blipFill rotWithShape="1">
                <a:blip r:embed="rId13"/>
                <a:stretch>
                  <a:fillRect l="-3663" t="-4478" b="-268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2880000" y="2736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ha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880000" y="3132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3132000"/>
                <a:ext cx="684076" cy="407099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2880000" y="3528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𝐝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3528000"/>
                <a:ext cx="684076" cy="407099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2880000" y="3924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𝐝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3924000"/>
                <a:ext cx="684076" cy="407099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2880000" y="4320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ha 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880000" y="4716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2880000" y="5112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𝐜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5112000"/>
                <a:ext cx="684076" cy="407099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2880000" y="5508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880000" y="5904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𝐜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5904000"/>
                <a:ext cx="684076" cy="407099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2880000" y="6300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6300000"/>
                <a:ext cx="684076" cy="407099"/>
              </a:xfrm>
              <a:prstGeom prst="rect">
                <a:avLst/>
              </a:prstGeom>
              <a:blipFill rotWithShape="1">
                <a:blip r:embed="rId19"/>
                <a:stretch>
                  <a:fillRect r="-79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5311824" y="2340000"/>
                <a:ext cx="136815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87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𝐝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2340000"/>
                <a:ext cx="1368152" cy="407099"/>
              </a:xfrm>
              <a:prstGeom prst="rect">
                <a:avLst/>
              </a:prstGeom>
              <a:blipFill rotWithShape="1">
                <a:blip r:embed="rId20"/>
                <a:stretch>
                  <a:fillRect l="-4444" t="-4478" r="-1778" b="-268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920000" y="2340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2340000"/>
                <a:ext cx="684076" cy="407099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311824" y="3528000"/>
                <a:ext cx="161967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0,4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𝐝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3528000"/>
                <a:ext cx="1619672" cy="407099"/>
              </a:xfrm>
              <a:prstGeom prst="rect">
                <a:avLst/>
              </a:prstGeom>
              <a:blipFill rotWithShape="1">
                <a:blip r:embed="rId22"/>
                <a:stretch>
                  <a:fillRect l="-3759" t="-4478" b="-268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5311824" y="3924000"/>
                <a:ext cx="1547664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72,5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𝐝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3924000"/>
                <a:ext cx="1547664" cy="407099"/>
              </a:xfrm>
              <a:prstGeom prst="rect">
                <a:avLst/>
              </a:prstGeom>
              <a:blipFill rotWithShape="1">
                <a:blip r:embed="rId23"/>
                <a:stretch>
                  <a:fillRect l="-3937" t="-4545" r="-3937" b="-287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311824" y="4320000"/>
                <a:ext cx="1547664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7,62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𝐤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4320000"/>
                <a:ext cx="1547664" cy="407099"/>
              </a:xfrm>
              <a:prstGeom prst="rect">
                <a:avLst/>
              </a:prstGeom>
              <a:blipFill rotWithShape="1">
                <a:blip r:embed="rId24"/>
                <a:stretch>
                  <a:fillRect l="-3937" t="-4545" r="-3937" b="-287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5311824" y="4716000"/>
                <a:ext cx="136815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48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4716000"/>
                <a:ext cx="1368152" cy="407099"/>
              </a:xfrm>
              <a:prstGeom prst="rect">
                <a:avLst/>
              </a:prstGeom>
              <a:blipFill rotWithShape="1">
                <a:blip r:embed="rId25"/>
                <a:stretch>
                  <a:fillRect l="-4444" t="-4545" b="-287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5311824" y="5112000"/>
                <a:ext cx="1547664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6,29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𝐜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5112000"/>
                <a:ext cx="1547664" cy="407099"/>
              </a:xfrm>
              <a:prstGeom prst="rect">
                <a:avLst/>
              </a:prstGeom>
              <a:blipFill rotWithShape="1">
                <a:blip r:embed="rId26"/>
                <a:stretch>
                  <a:fillRect l="-3937" t="-4545" r="-1969" b="-287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5311823" y="5508000"/>
                <a:ext cx="1648055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32,6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𝐤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3" y="5508000"/>
                <a:ext cx="1648055" cy="407099"/>
              </a:xfrm>
              <a:prstGeom prst="rect">
                <a:avLst/>
              </a:prstGeom>
              <a:blipFill rotWithShape="1">
                <a:blip r:embed="rId27"/>
                <a:stretch>
                  <a:fillRect l="-3690" t="-4545" b="-287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ovéPole 34"/>
          <p:cNvSpPr txBox="1"/>
          <p:nvPr/>
        </p:nvSpPr>
        <p:spPr>
          <a:xfrm>
            <a:off x="5311824" y="5904000"/>
            <a:ext cx="1619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24,2 ha =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5311824" y="2736000"/>
                <a:ext cx="186135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45 000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2736000"/>
                <a:ext cx="1861356" cy="407099"/>
              </a:xfrm>
              <a:prstGeom prst="rect">
                <a:avLst/>
              </a:prstGeom>
              <a:blipFill rotWithShape="1">
                <a:blip r:embed="rId28"/>
                <a:stretch>
                  <a:fillRect l="-3268" t="-4478" r="-5229" b="-268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ovéPole 36"/>
          <p:cNvSpPr txBox="1"/>
          <p:nvPr/>
        </p:nvSpPr>
        <p:spPr>
          <a:xfrm>
            <a:off x="5311824" y="3132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437 a =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5311824" y="6300000"/>
                <a:ext cx="178045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5 840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6300000"/>
                <a:ext cx="1780456" cy="407099"/>
              </a:xfrm>
              <a:prstGeom prst="rect">
                <a:avLst/>
              </a:prstGeom>
              <a:blipFill rotWithShape="1">
                <a:blip r:embed="rId29"/>
                <a:stretch>
                  <a:fillRect l="-3425" t="-4478" r="-2397" b="-268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7920000" y="2736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𝐜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2736000"/>
                <a:ext cx="684076" cy="407099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ovéPole 39"/>
          <p:cNvSpPr txBox="1"/>
          <p:nvPr/>
        </p:nvSpPr>
        <p:spPr>
          <a:xfrm>
            <a:off x="7920000" y="3132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ha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7920000" y="3528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528000"/>
                <a:ext cx="684076" cy="407099"/>
              </a:xfrm>
              <a:prstGeom prst="rect">
                <a:avLst/>
              </a:prstGeom>
              <a:blipFill rotWithShape="1">
                <a:blip r:embed="rId31"/>
                <a:stretch>
                  <a:fillRect r="-89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7920000" y="3924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924000"/>
                <a:ext cx="684076" cy="407099"/>
              </a:xfrm>
              <a:prstGeom prst="rect">
                <a:avLst/>
              </a:prstGeom>
              <a:blipFill rotWithShape="1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7920000" y="4320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7920000" y="4716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𝐜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4716000"/>
                <a:ext cx="684076" cy="407099"/>
              </a:xfrm>
              <a:prstGeom prst="rect">
                <a:avLst/>
              </a:prstGeom>
              <a:blipFill rotWithShape="1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7920000" y="5112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5112000"/>
                <a:ext cx="684076" cy="407099"/>
              </a:xfrm>
              <a:prstGeom prst="rect">
                <a:avLst/>
              </a:prstGeom>
              <a:blipFill rotWithShape="1">
                <a:blip r:embed="rId34"/>
                <a:stretch>
                  <a:fillRect r="-89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ovéPole 45"/>
          <p:cNvSpPr txBox="1"/>
          <p:nvPr/>
        </p:nvSpPr>
        <p:spPr>
          <a:xfrm>
            <a:off x="7920000" y="5508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ha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7920000" y="5904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5904000"/>
                <a:ext cx="684076" cy="407099"/>
              </a:xfrm>
              <a:prstGeom prst="rect">
                <a:avLst/>
              </a:prstGeom>
              <a:blipFill rotWithShape="1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7920000" y="6300000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0" dirty="0" smtClean="0">
                            <a:latin typeface="Cambria Math"/>
                            <a:cs typeface="Arial" pitchFamily="34" charset="0"/>
                          </a:rPr>
                          <m:t>𝐜</m:t>
                        </m:r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𝐦</m:t>
                        </m:r>
                      </m:e>
                      <m:sup>
                        <m:r>
                          <a:rPr lang="cs-CZ" sz="2000" b="1" dirty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6300000"/>
                <a:ext cx="684076" cy="407099"/>
              </a:xfrm>
              <a:prstGeom prst="rect">
                <a:avLst/>
              </a:prstGeom>
              <a:blipFill rotWithShape="1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ovéPole 50"/>
          <p:cNvSpPr txBox="1"/>
          <p:nvPr/>
        </p:nvSpPr>
        <p:spPr>
          <a:xfrm>
            <a:off x="3860304" y="249240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6599839" y="264480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3600000" y="4320000"/>
            <a:ext cx="7756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45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600000" y="432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27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600000" y="432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513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3600000" y="4320000"/>
            <a:ext cx="947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0,87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3600000" y="432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450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3600000" y="4320000"/>
            <a:ext cx="980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4,37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3600000" y="4320000"/>
            <a:ext cx="111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4 000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3600000" y="432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3,28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3600000" y="432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3,19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600000" y="4320000"/>
            <a:ext cx="829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28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3600000" y="4320000"/>
            <a:ext cx="702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60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3600000" y="4320000"/>
            <a:ext cx="10465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225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3600000" y="432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0,725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3600000" y="432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3,265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3600000" y="432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0,57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600000" y="4320000"/>
            <a:ext cx="137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76 200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3600000" y="432000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480 000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3600000" y="4320000"/>
            <a:ext cx="1016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629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3600000" y="4320000"/>
            <a:ext cx="1209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3 260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3600000" y="432000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242 000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3600000" y="432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58,4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4" name="TextovéPole 73"/>
          <p:cNvSpPr txBox="1"/>
          <p:nvPr/>
        </p:nvSpPr>
        <p:spPr>
          <a:xfrm>
            <a:off x="3600000" y="432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0,835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3603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22" presetClass="exit" presetSubtype="1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0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0" fill="hold">
                      <p:stCondLst>
                        <p:cond delay="indefinite"/>
                      </p:stCondLst>
                      <p:childTnLst>
                        <p:par>
                          <p:cTn id="461" fill="hold">
                            <p:stCondLst>
                              <p:cond delay="0"/>
                            </p:stCondLst>
                            <p:childTnLst>
                              <p:par>
                                <p:cTn id="4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2" fill="hold">
                      <p:stCondLst>
                        <p:cond delay="indefinite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0" fill="hold">
                      <p:stCondLst>
                        <p:cond delay="indefinite"/>
                      </p:stCondLst>
                      <p:childTnLst>
                        <p:par>
                          <p:cTn id="481" fill="hold">
                            <p:stCondLst>
                              <p:cond delay="0"/>
                            </p:stCondLst>
                            <p:childTnLst>
                              <p:par>
                                <p:cTn id="4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5" fill="hold">
                      <p:stCondLst>
                        <p:cond delay="indefinite"/>
                      </p:stCondLst>
                      <p:childTnLst>
                        <p:par>
                          <p:cTn id="486" fill="hold">
                            <p:stCondLst>
                              <p:cond delay="0"/>
                            </p:stCondLst>
                            <p:childTnLst>
                              <p:par>
                                <p:cTn id="4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7" fill="hold">
                      <p:stCondLst>
                        <p:cond delay="indefinite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5" fill="hold">
                      <p:stCondLst>
                        <p:cond delay="indefinite"/>
                      </p:stCondLst>
                      <p:childTnLst>
                        <p:par>
                          <p:cTn id="506" fill="hold">
                            <p:stCondLst>
                              <p:cond delay="0"/>
                            </p:stCondLst>
                            <p:childTnLst>
                              <p:par>
                                <p:cTn id="5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0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0" fill="hold">
                      <p:stCondLst>
                        <p:cond delay="indefinite"/>
                      </p:stCondLst>
                      <p:childTnLst>
                        <p:par>
                          <p:cTn id="511" fill="hold">
                            <p:stCondLst>
                              <p:cond delay="0"/>
                            </p:stCondLst>
                            <p:childTnLst>
                              <p:par>
                                <p:cTn id="5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2" fill="hold">
                      <p:stCondLst>
                        <p:cond delay="indefinite"/>
                      </p:stCondLst>
                      <p:childTnLst>
                        <p:par>
                          <p:cTn id="523" fill="hold">
                            <p:stCondLst>
                              <p:cond delay="0"/>
                            </p:stCondLst>
                            <p:childTnLst>
                              <p:par>
                                <p:cTn id="5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0" fill="hold">
                      <p:stCondLst>
                        <p:cond delay="indefinite"/>
                      </p:stCondLst>
                      <p:childTnLst>
                        <p:par>
                          <p:cTn id="531" fill="hold">
                            <p:stCondLst>
                              <p:cond delay="0"/>
                            </p:stCondLst>
                            <p:childTnLst>
                              <p:par>
                                <p:cTn id="5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3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5" fill="hold">
                      <p:stCondLst>
                        <p:cond delay="indefinite"/>
                      </p:stCondLst>
                      <p:childTnLst>
                        <p:par>
                          <p:cTn id="536" fill="hold">
                            <p:stCondLst>
                              <p:cond delay="0"/>
                            </p:stCondLst>
                            <p:childTnLst>
                              <p:par>
                                <p:cTn id="5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7" fill="hold">
                      <p:stCondLst>
                        <p:cond delay="indefinite"/>
                      </p:stCondLst>
                      <p:childTnLst>
                        <p:par>
                          <p:cTn id="548" fill="hold">
                            <p:stCondLst>
                              <p:cond delay="0"/>
                            </p:stCondLst>
                            <p:childTnLst>
                              <p:par>
                                <p:cTn id="5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5" fill="hold">
                      <p:stCondLst>
                        <p:cond delay="indefinite"/>
                      </p:stCondLst>
                      <p:childTnLst>
                        <p:par>
                          <p:cTn id="556" fill="hold">
                            <p:stCondLst>
                              <p:cond delay="0"/>
                            </p:stCondLst>
                            <p:childTnLst>
                              <p:par>
                                <p:cTn id="5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3"/>
      <p:bldP spid="58" grpId="0"/>
      <p:bldP spid="58" grpId="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0" grpId="0"/>
      <p:bldP spid="70" grpId="1"/>
      <p:bldP spid="71" grpId="0"/>
      <p:bldP spid="71" grpId="1"/>
      <p:bldP spid="72" grpId="0"/>
      <p:bldP spid="72" grpId="1"/>
      <p:bldP spid="73" grpId="0"/>
      <p:bldP spid="73" grpId="1"/>
      <p:bldP spid="74" grpId="0"/>
      <p:bldP spid="74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1834</TotalTime>
  <Words>879</Words>
  <Application>Microsoft Office PowerPoint</Application>
  <PresentationFormat>Předvádění na obrazovce (4:3)</PresentationFormat>
  <Paragraphs>245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Prezentace školení zaměstnanců</vt:lpstr>
      <vt:lpstr>Převody jednotek obsahu</vt:lpstr>
      <vt:lpstr>Jednotky obsahu a vztahy mezi nimi</vt:lpstr>
      <vt:lpstr>Jednotky obsahu a vztahy mezi nimi</vt:lpstr>
      <vt:lpstr>Jednotky obsahu a vztahy mezi nimi</vt:lpstr>
      <vt:lpstr>Jednotky obsahu Postup při převádění</vt:lpstr>
      <vt:lpstr>Jednotky délky Postup při převádění</vt:lpstr>
      <vt:lpstr>Jednotky obsahu Cvičení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275</cp:revision>
  <dcterms:created xsi:type="dcterms:W3CDTF">2012-01-02T08:14:14Z</dcterms:created>
  <dcterms:modified xsi:type="dcterms:W3CDTF">2012-11-13T18:42:13Z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